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Inter SemiBold"/>
      <p:regular r:id="rId27"/>
      <p:bold r:id="rId28"/>
      <p:italic r:id="rId29"/>
      <p:boldItalic r:id="rId30"/>
    </p:embeddedFont>
    <p:embeddedFont>
      <p:font typeface="Inter Light"/>
      <p:regular r:id="rId31"/>
      <p:bold r:id="rId32"/>
      <p:italic r:id="rId33"/>
      <p:boldItalic r:id="rId34"/>
    </p:embeddedFont>
    <p:embeddedFont>
      <p:font typeface="Inter"/>
      <p:regular r:id="rId35"/>
      <p:bold r:id="rId36"/>
      <p:italic r:id="rId37"/>
      <p:boldItalic r:id="rId38"/>
    </p:embeddedFont>
    <p:embeddedFont>
      <p:font typeface="Lato"/>
      <p:regular r:id="rId39"/>
      <p:bold r:id="rId40"/>
      <p:italic r:id="rId41"/>
      <p:boldItalic r:id="rId42"/>
    </p:embeddedFont>
    <p:embeddedFont>
      <p:font typeface="Inter ExtraBold"/>
      <p:bold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6.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8.xml"/><Relationship Id="rId44" Type="http://schemas.openxmlformats.org/officeDocument/2006/relationships/font" Target="fonts/InterExtraBold-boldItalic.fntdata"/><Relationship Id="rId21" Type="http://schemas.openxmlformats.org/officeDocument/2006/relationships/slide" Target="slides/slide17.xml"/><Relationship Id="rId43" Type="http://schemas.openxmlformats.org/officeDocument/2006/relationships/font" Target="fonts/InterExtraBold-bold.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InterSemiBold-bold.fntdata"/><Relationship Id="rId27" Type="http://schemas.openxmlformats.org/officeDocument/2006/relationships/font" Target="fonts/InterSemiBol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InterSemi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InterLight-regular.fntdata"/><Relationship Id="rId30" Type="http://schemas.openxmlformats.org/officeDocument/2006/relationships/font" Target="fonts/InterSemiBold-boldItalic.fntdata"/><Relationship Id="rId11" Type="http://schemas.openxmlformats.org/officeDocument/2006/relationships/slide" Target="slides/slide7.xml"/><Relationship Id="rId33" Type="http://schemas.openxmlformats.org/officeDocument/2006/relationships/font" Target="fonts/InterLight-italic.fntdata"/><Relationship Id="rId10" Type="http://schemas.openxmlformats.org/officeDocument/2006/relationships/slide" Target="slides/slide6.xml"/><Relationship Id="rId32" Type="http://schemas.openxmlformats.org/officeDocument/2006/relationships/font" Target="fonts/InterLight-bold.fntdata"/><Relationship Id="rId13" Type="http://schemas.openxmlformats.org/officeDocument/2006/relationships/slide" Target="slides/slide9.xml"/><Relationship Id="rId35" Type="http://schemas.openxmlformats.org/officeDocument/2006/relationships/font" Target="fonts/Inter-regular.fntdata"/><Relationship Id="rId12" Type="http://schemas.openxmlformats.org/officeDocument/2006/relationships/slide" Target="slides/slide8.xml"/><Relationship Id="rId34" Type="http://schemas.openxmlformats.org/officeDocument/2006/relationships/font" Target="fonts/InterLight-boldItalic.fntdata"/><Relationship Id="rId15" Type="http://schemas.openxmlformats.org/officeDocument/2006/relationships/slide" Target="slides/slide11.xml"/><Relationship Id="rId37" Type="http://schemas.openxmlformats.org/officeDocument/2006/relationships/font" Target="fonts/Inter-italic.fntdata"/><Relationship Id="rId14" Type="http://schemas.openxmlformats.org/officeDocument/2006/relationships/slide" Target="slides/slide10.xml"/><Relationship Id="rId36" Type="http://schemas.openxmlformats.org/officeDocument/2006/relationships/font" Target="fonts/Inter-bold.fntdata"/><Relationship Id="rId17" Type="http://schemas.openxmlformats.org/officeDocument/2006/relationships/slide" Target="slides/slide13.xml"/><Relationship Id="rId39" Type="http://schemas.openxmlformats.org/officeDocument/2006/relationships/font" Target="fonts/Lato-regular.fntdata"/><Relationship Id="rId16" Type="http://schemas.openxmlformats.org/officeDocument/2006/relationships/slide" Target="slides/slide12.xml"/><Relationship Id="rId38" Type="http://schemas.openxmlformats.org/officeDocument/2006/relationships/font" Target="fonts/Inter-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4fd6332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4fd6332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6a5a13bed_5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16a5a13bed_5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656864178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656864178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656864178_17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656864178_17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200000"/>
              </a:lnSpc>
              <a:spcBef>
                <a:spcPts val="1200"/>
              </a:spcBef>
              <a:spcAft>
                <a:spcPts val="0"/>
              </a:spcAft>
              <a:buClr>
                <a:schemeClr val="dk1"/>
              </a:buClr>
              <a:buSzPts val="1100"/>
              <a:buFont typeface="Arial"/>
              <a:buNone/>
            </a:pPr>
            <a:r>
              <a:rPr lang="en">
                <a:solidFill>
                  <a:schemeClr val="dk1"/>
                </a:solidFill>
              </a:rPr>
              <a:t>The scatter plot doesn’t appear to show any obvious relationships or heavy clusters in certain areas. The areas that appear slightly clustered would be between the ages of 27 and 29 which implies that most users are within the ages of 27 - 29 . On the y axis, the data appears slightly clustered within the 40 to 100 minutes time frame. This indicates that most users spend between 40 minutes to 1 hour and 20 minutes on average, per day using social media. It appears that the line is not as narrow and is more flat. This implies that there is possibly very little relationship between the two variables and the slope is a very small amount. Based on the regression line and the scatter plot, it can be concluded that there is not a correlative relationship between Age and Time Spent on social media. Finally, we ran a correlation test to find the P-value and R-value of the data. The R-value of 0.081 suggest a weak positive correlation between age and usage time meaning that as age increases, there is little to no change in usage time. The P-value of 0.014 indicates that the correlation has some statistical significance meaning that there is sufficient evidence to reject the null hypothesis. In other words, the correlation of the data is not by chance. In conclusion, there is weak positive correlation between these two variable but the data suggests  statistical significance.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656864178_17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656864178_17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4fd63320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4fd63320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656864178_1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656864178_1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656864178_2_5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656864178_2_5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656864178_2_4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656864178_2_4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169ab08b7b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169ab08b7b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000">
                <a:solidFill>
                  <a:schemeClr val="dk1"/>
                </a:solidFill>
              </a:rPr>
              <a:t>Is There a correlation between Genders and their Emotional Well-being overall</a:t>
            </a:r>
            <a:endParaRPr b="1" sz="1000">
              <a:solidFill>
                <a:schemeClr val="dk1"/>
              </a:solidFill>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rPr>
              <a:t>Used a pie chart easily see the differences between the emotions between each genders</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The approach reveals distinct emotion patterns across genders, offering deeper insights into social media engagement.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Happiness is the most dominant emotion among </a:t>
            </a:r>
            <a:r>
              <a:rPr b="1" lang="en" sz="1000" u="sng">
                <a:solidFill>
                  <a:schemeClr val="dk1"/>
                </a:solidFill>
              </a:rPr>
              <a:t>Females</a:t>
            </a:r>
            <a:r>
              <a:rPr lang="en" sz="1000">
                <a:solidFill>
                  <a:schemeClr val="dk1"/>
                </a:solidFill>
              </a:rPr>
              <a:t> 30%,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neutral emotions is the most dominant amust non-binary 51%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rPr>
              <a:t>Negative emotions is the most dominant 50% amust males at 50% </a:t>
            </a:r>
            <a:endParaRPr sz="1000">
              <a:solidFill>
                <a:schemeClr val="dk1"/>
              </a:solidFill>
            </a:endParaRPr>
          </a:p>
          <a:p>
            <a:pPr indent="0" lvl="0" marL="0" rtl="0" algn="l">
              <a:spcBef>
                <a:spcPts val="1200"/>
              </a:spcBef>
              <a:spcAft>
                <a:spcPts val="0"/>
              </a:spcAft>
              <a:buNone/>
            </a:pPr>
            <a:r>
              <a:t/>
            </a:r>
            <a:endParaRPr sz="1800">
              <a:solidFill>
                <a:srgbClr val="595959"/>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69ab08b7b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69ab08b7b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656864178_4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656864178_4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169ab08b7b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169ab08b7b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69ab08b7b_2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169ab08b7b_2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1656864178_17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1656864178_17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656864178_1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656864178_1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4fd633206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4fd633206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65686417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65686417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65686417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165686417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65686417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165686417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65686417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65686417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65686417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65686417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TITLE_1">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20875" y="1402000"/>
            <a:ext cx="4324800" cy="24327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52" name="Google Shape;52;p13"/>
          <p:cNvSpPr txBox="1"/>
          <p:nvPr>
            <p:ph idx="2" type="title"/>
          </p:nvPr>
        </p:nvSpPr>
        <p:spPr>
          <a:xfrm>
            <a:off x="474350" y="3793500"/>
            <a:ext cx="4036500" cy="1153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a:buNone/>
              <a:defRPr sz="1800">
                <a:solidFill>
                  <a:schemeClr val="lt2"/>
                </a:solidFill>
              </a:defRPr>
            </a:lvl2pPr>
            <a:lvl3pPr lvl="2">
              <a:spcBef>
                <a:spcPts val="0"/>
              </a:spcBef>
              <a:spcAft>
                <a:spcPts val="0"/>
              </a:spcAft>
              <a:buClr>
                <a:schemeClr val="lt2"/>
              </a:buClr>
              <a:buSzPts val="1800"/>
              <a:buFont typeface="Inter"/>
              <a:buNone/>
              <a:defRPr sz="1800">
                <a:solidFill>
                  <a:schemeClr val="lt2"/>
                </a:solidFill>
              </a:defRPr>
            </a:lvl3pPr>
            <a:lvl4pPr lvl="3">
              <a:spcBef>
                <a:spcPts val="0"/>
              </a:spcBef>
              <a:spcAft>
                <a:spcPts val="0"/>
              </a:spcAft>
              <a:buClr>
                <a:schemeClr val="lt2"/>
              </a:buClr>
              <a:buSzPts val="1800"/>
              <a:buFont typeface="Inter"/>
              <a:buNone/>
              <a:defRPr sz="1800">
                <a:solidFill>
                  <a:schemeClr val="lt2"/>
                </a:solidFill>
              </a:defRPr>
            </a:lvl4pPr>
            <a:lvl5pPr lvl="4">
              <a:spcBef>
                <a:spcPts val="0"/>
              </a:spcBef>
              <a:spcAft>
                <a:spcPts val="0"/>
              </a:spcAft>
              <a:buClr>
                <a:schemeClr val="lt2"/>
              </a:buClr>
              <a:buSzPts val="1800"/>
              <a:buFont typeface="Inter"/>
              <a:buNone/>
              <a:defRPr sz="1800">
                <a:solidFill>
                  <a:schemeClr val="lt2"/>
                </a:solidFill>
              </a:defRPr>
            </a:lvl5pPr>
            <a:lvl6pPr lvl="5">
              <a:spcBef>
                <a:spcPts val="0"/>
              </a:spcBef>
              <a:spcAft>
                <a:spcPts val="0"/>
              </a:spcAft>
              <a:buClr>
                <a:schemeClr val="lt2"/>
              </a:buClr>
              <a:buSzPts val="1800"/>
              <a:buFont typeface="Inter"/>
              <a:buNone/>
              <a:defRPr sz="1800">
                <a:solidFill>
                  <a:schemeClr val="lt2"/>
                </a:solidFill>
              </a:defRPr>
            </a:lvl6pPr>
            <a:lvl7pPr lvl="6">
              <a:spcBef>
                <a:spcPts val="0"/>
              </a:spcBef>
              <a:spcAft>
                <a:spcPts val="0"/>
              </a:spcAft>
              <a:buClr>
                <a:schemeClr val="lt2"/>
              </a:buClr>
              <a:buSzPts val="1800"/>
              <a:buFont typeface="Inter"/>
              <a:buNone/>
              <a:defRPr sz="1800">
                <a:solidFill>
                  <a:schemeClr val="lt2"/>
                </a:solidFill>
              </a:defRPr>
            </a:lvl7pPr>
            <a:lvl8pPr lvl="7">
              <a:spcBef>
                <a:spcPts val="0"/>
              </a:spcBef>
              <a:spcAft>
                <a:spcPts val="0"/>
              </a:spcAft>
              <a:buClr>
                <a:schemeClr val="lt2"/>
              </a:buClr>
              <a:buSzPts val="1800"/>
              <a:buFont typeface="Inter"/>
              <a:buNone/>
              <a:defRPr sz="1800">
                <a:solidFill>
                  <a:schemeClr val="lt2"/>
                </a:solidFill>
              </a:defRPr>
            </a:lvl8pPr>
            <a:lvl9pPr lvl="8">
              <a:spcBef>
                <a:spcPts val="0"/>
              </a:spcBef>
              <a:spcAft>
                <a:spcPts val="0"/>
              </a:spcAft>
              <a:buClr>
                <a:schemeClr val="lt2"/>
              </a:buClr>
              <a:buSzPts val="1800"/>
              <a:buFont typeface="Inter"/>
              <a:buNone/>
              <a:defRPr sz="1800">
                <a:solidFill>
                  <a:schemeClr val="lt2"/>
                </a:solidFill>
              </a:defRPr>
            </a:lvl9pPr>
          </a:lstStyle>
          <a:p/>
        </p:txBody>
      </p:sp>
      <p:cxnSp>
        <p:nvCxnSpPr>
          <p:cNvPr id="53" name="Google Shape;53;p1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54" name="Google Shape;54;p13"/>
          <p:cNvSpPr/>
          <p:nvPr>
            <p:ph idx="3" type="pic"/>
          </p:nvPr>
        </p:nvSpPr>
        <p:spPr>
          <a:xfrm>
            <a:off x="5039775" y="196800"/>
            <a:ext cx="3905400" cy="4749900"/>
          </a:xfrm>
          <a:prstGeom prst="roundRect">
            <a:avLst>
              <a:gd fmla="val 2053" name="adj"/>
            </a:avLst>
          </a:prstGeom>
          <a:noFill/>
          <a:ln>
            <a:noFill/>
          </a:ln>
        </p:spPr>
      </p:sp>
      <p:sp>
        <p:nvSpPr>
          <p:cNvPr id="55" name="Google Shape;55;p1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56" name="Google Shape;56;p1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
        <p:nvSpPr>
          <p:cNvPr id="57" name="Google Shape;57;p13"/>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Competition">
  <p:cSld name="CUSTOM_2">
    <p:bg>
      <p:bgPr>
        <a:solidFill>
          <a:schemeClr val="lt1"/>
        </a:solidFill>
      </p:bgPr>
    </p:bg>
    <p:spTree>
      <p:nvGrpSpPr>
        <p:cNvPr id="58" name="Shape 58"/>
        <p:cNvGrpSpPr/>
        <p:nvPr/>
      </p:nvGrpSpPr>
      <p:grpSpPr>
        <a:xfrm>
          <a:off x="0" y="0"/>
          <a:ext cx="0" cy="0"/>
          <a:chOff x="0" y="0"/>
          <a:chExt cx="0" cy="0"/>
        </a:xfrm>
      </p:grpSpPr>
      <p:sp>
        <p:nvSpPr>
          <p:cNvPr id="59" name="Google Shape;59;p14"/>
          <p:cNvSpPr/>
          <p:nvPr>
            <p:ph idx="2" type="pic"/>
          </p:nvPr>
        </p:nvSpPr>
        <p:spPr>
          <a:xfrm>
            <a:off x="4014725" y="557375"/>
            <a:ext cx="1374300" cy="1471500"/>
          </a:xfrm>
          <a:prstGeom prst="roundRect">
            <a:avLst>
              <a:gd fmla="val 7582" name="adj"/>
            </a:avLst>
          </a:prstGeom>
          <a:noFill/>
          <a:ln>
            <a:noFill/>
          </a:ln>
        </p:spPr>
      </p:sp>
      <p:sp>
        <p:nvSpPr>
          <p:cNvPr id="60" name="Google Shape;60;p14"/>
          <p:cNvSpPr/>
          <p:nvPr>
            <p:ph idx="3" type="pic"/>
          </p:nvPr>
        </p:nvSpPr>
        <p:spPr>
          <a:xfrm>
            <a:off x="5688575" y="557375"/>
            <a:ext cx="1374300" cy="1471500"/>
          </a:xfrm>
          <a:prstGeom prst="roundRect">
            <a:avLst>
              <a:gd fmla="val 7582" name="adj"/>
            </a:avLst>
          </a:prstGeom>
          <a:noFill/>
          <a:ln>
            <a:noFill/>
          </a:ln>
        </p:spPr>
      </p:sp>
      <p:sp>
        <p:nvSpPr>
          <p:cNvPr id="61" name="Google Shape;61;p14"/>
          <p:cNvSpPr/>
          <p:nvPr>
            <p:ph idx="4" type="pic"/>
          </p:nvPr>
        </p:nvSpPr>
        <p:spPr>
          <a:xfrm>
            <a:off x="7362425" y="557375"/>
            <a:ext cx="1374300" cy="1471500"/>
          </a:xfrm>
          <a:prstGeom prst="roundRect">
            <a:avLst>
              <a:gd fmla="val 7582" name="adj"/>
            </a:avLst>
          </a:prstGeom>
          <a:noFill/>
          <a:ln>
            <a:noFill/>
          </a:ln>
        </p:spPr>
      </p:sp>
      <p:sp>
        <p:nvSpPr>
          <p:cNvPr id="62" name="Google Shape;62;p14"/>
          <p:cNvSpPr/>
          <p:nvPr>
            <p:ph idx="5" type="pic"/>
          </p:nvPr>
        </p:nvSpPr>
        <p:spPr>
          <a:xfrm>
            <a:off x="4014725" y="2644475"/>
            <a:ext cx="1374300" cy="1471500"/>
          </a:xfrm>
          <a:prstGeom prst="roundRect">
            <a:avLst>
              <a:gd fmla="val 7582" name="adj"/>
            </a:avLst>
          </a:prstGeom>
          <a:noFill/>
          <a:ln>
            <a:noFill/>
          </a:ln>
        </p:spPr>
      </p:sp>
      <p:sp>
        <p:nvSpPr>
          <p:cNvPr id="63" name="Google Shape;63;p14"/>
          <p:cNvSpPr/>
          <p:nvPr>
            <p:ph idx="6" type="pic"/>
          </p:nvPr>
        </p:nvSpPr>
        <p:spPr>
          <a:xfrm>
            <a:off x="5688575" y="2644475"/>
            <a:ext cx="1374300" cy="1471500"/>
          </a:xfrm>
          <a:prstGeom prst="roundRect">
            <a:avLst>
              <a:gd fmla="val 7582" name="adj"/>
            </a:avLst>
          </a:prstGeom>
          <a:noFill/>
          <a:ln>
            <a:noFill/>
          </a:ln>
        </p:spPr>
      </p:sp>
      <p:sp>
        <p:nvSpPr>
          <p:cNvPr id="64" name="Google Shape;64;p14"/>
          <p:cNvSpPr/>
          <p:nvPr>
            <p:ph idx="7" type="pic"/>
          </p:nvPr>
        </p:nvSpPr>
        <p:spPr>
          <a:xfrm>
            <a:off x="7362425" y="2644475"/>
            <a:ext cx="1374300" cy="1471500"/>
          </a:xfrm>
          <a:prstGeom prst="roundRect">
            <a:avLst>
              <a:gd fmla="val 7582" name="adj"/>
            </a:avLst>
          </a:prstGeom>
          <a:noFill/>
          <a:ln>
            <a:noFill/>
          </a:ln>
        </p:spPr>
      </p:sp>
      <p:cxnSp>
        <p:nvCxnSpPr>
          <p:cNvPr id="65" name="Google Shape;65;p14"/>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66" name="Google Shape;66;p14"/>
          <p:cNvSpPr txBox="1"/>
          <p:nvPr>
            <p:ph type="title"/>
          </p:nvPr>
        </p:nvSpPr>
        <p:spPr>
          <a:xfrm>
            <a:off x="452575" y="596800"/>
            <a:ext cx="3262500" cy="1359600"/>
          </a:xfrm>
          <a:prstGeom prst="rect">
            <a:avLst/>
          </a:prstGeom>
        </p:spPr>
        <p:txBody>
          <a:bodyPr anchorCtr="0" anchor="t" bIns="91425" lIns="91425" spcFirstLastPara="1" rIns="91425" wrap="square" tIns="91425">
            <a:norm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67" name="Google Shape;67;p14"/>
          <p:cNvSpPr txBox="1"/>
          <p:nvPr>
            <p:ph idx="1" type="subTitle"/>
          </p:nvPr>
        </p:nvSpPr>
        <p:spPr>
          <a:xfrm>
            <a:off x="452575" y="1956400"/>
            <a:ext cx="2616000" cy="627300"/>
          </a:xfrm>
          <a:prstGeom prst="rect">
            <a:avLst/>
          </a:prstGeom>
        </p:spPr>
        <p:txBody>
          <a:bodyPr anchorCtr="0" anchor="t" bIns="91425" lIns="91425" spcFirstLastPara="1" rIns="91425" wrap="square" tIns="91425">
            <a:norm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68" name="Google Shape;68;p14"/>
          <p:cNvSpPr txBox="1"/>
          <p:nvPr>
            <p:ph idx="8" type="body"/>
          </p:nvPr>
        </p:nvSpPr>
        <p:spPr>
          <a:xfrm>
            <a:off x="467825" y="2583700"/>
            <a:ext cx="3247200" cy="945000"/>
          </a:xfrm>
          <a:prstGeom prst="rect">
            <a:avLst/>
          </a:prstGeom>
        </p:spPr>
        <p:txBody>
          <a:bodyPr anchorCtr="0" anchor="t" bIns="91425" lIns="91425" spcFirstLastPara="1" rIns="91425" wrap="square" tIns="91425">
            <a:norm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69" name="Google Shape;69;p14"/>
          <p:cNvSpPr txBox="1"/>
          <p:nvPr>
            <p:ph idx="9" type="subTitle"/>
          </p:nvPr>
        </p:nvSpPr>
        <p:spPr>
          <a:xfrm>
            <a:off x="4014725" y="2028875"/>
            <a:ext cx="1374300" cy="627300"/>
          </a:xfrm>
          <a:prstGeom prst="rect">
            <a:avLst/>
          </a:prstGeom>
        </p:spPr>
        <p:txBody>
          <a:bodyPr anchorCtr="0" anchor="t" bIns="91425" lIns="91425" spcFirstLastPara="1" rIns="91425" wrap="square" tIns="91425">
            <a:norm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70" name="Google Shape;70;p14"/>
          <p:cNvSpPr txBox="1"/>
          <p:nvPr>
            <p:ph idx="13" type="subTitle"/>
          </p:nvPr>
        </p:nvSpPr>
        <p:spPr>
          <a:xfrm>
            <a:off x="5688575" y="2028875"/>
            <a:ext cx="1374300" cy="627300"/>
          </a:xfrm>
          <a:prstGeom prst="rect">
            <a:avLst/>
          </a:prstGeom>
        </p:spPr>
        <p:txBody>
          <a:bodyPr anchorCtr="0" anchor="t" bIns="91425" lIns="91425" spcFirstLastPara="1" rIns="91425" wrap="square" tIns="91425">
            <a:norm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71" name="Google Shape;71;p14"/>
          <p:cNvSpPr txBox="1"/>
          <p:nvPr>
            <p:ph idx="14" type="subTitle"/>
          </p:nvPr>
        </p:nvSpPr>
        <p:spPr>
          <a:xfrm>
            <a:off x="7362425" y="2028875"/>
            <a:ext cx="1374300" cy="627300"/>
          </a:xfrm>
          <a:prstGeom prst="rect">
            <a:avLst/>
          </a:prstGeom>
        </p:spPr>
        <p:txBody>
          <a:bodyPr anchorCtr="0" anchor="t" bIns="91425" lIns="91425" spcFirstLastPara="1" rIns="91425" wrap="square" tIns="91425">
            <a:norm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72" name="Google Shape;72;p14"/>
          <p:cNvSpPr txBox="1"/>
          <p:nvPr>
            <p:ph idx="15" type="subTitle"/>
          </p:nvPr>
        </p:nvSpPr>
        <p:spPr>
          <a:xfrm>
            <a:off x="4014725" y="4067725"/>
            <a:ext cx="1374300" cy="627300"/>
          </a:xfrm>
          <a:prstGeom prst="rect">
            <a:avLst/>
          </a:prstGeom>
        </p:spPr>
        <p:txBody>
          <a:bodyPr anchorCtr="0" anchor="t" bIns="91425" lIns="91425" spcFirstLastPara="1" rIns="91425" wrap="square" tIns="91425">
            <a:norm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73" name="Google Shape;73;p14"/>
          <p:cNvSpPr txBox="1"/>
          <p:nvPr>
            <p:ph idx="16" type="subTitle"/>
          </p:nvPr>
        </p:nvSpPr>
        <p:spPr>
          <a:xfrm>
            <a:off x="5688575" y="4067725"/>
            <a:ext cx="1374300" cy="627300"/>
          </a:xfrm>
          <a:prstGeom prst="rect">
            <a:avLst/>
          </a:prstGeom>
        </p:spPr>
        <p:txBody>
          <a:bodyPr anchorCtr="0" anchor="t" bIns="91425" lIns="91425" spcFirstLastPara="1" rIns="91425" wrap="square" tIns="91425">
            <a:norm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74" name="Google Shape;74;p14"/>
          <p:cNvSpPr txBox="1"/>
          <p:nvPr>
            <p:ph idx="17" type="subTitle"/>
          </p:nvPr>
        </p:nvSpPr>
        <p:spPr>
          <a:xfrm>
            <a:off x="7362425" y="4067725"/>
            <a:ext cx="1374300" cy="627300"/>
          </a:xfrm>
          <a:prstGeom prst="rect">
            <a:avLst/>
          </a:prstGeom>
        </p:spPr>
        <p:txBody>
          <a:bodyPr anchorCtr="0" anchor="t" bIns="91425" lIns="91425" spcFirstLastPara="1" rIns="91425" wrap="square" tIns="91425">
            <a:norm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75" name="Google Shape;75;p14"/>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76" name="Google Shape;76;p1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algn="ctr">
              <a:buNone/>
              <a:defRPr sz="800">
                <a:solidFill>
                  <a:schemeClr val="dk1"/>
                </a:solidFill>
                <a:latin typeface="Inter Light"/>
                <a:ea typeface="Inter Light"/>
                <a:cs typeface="Inter Light"/>
                <a:sym typeface="Inter Light"/>
              </a:defRPr>
            </a:lvl1pPr>
            <a:lvl2pPr lvl="1" algn="ctr">
              <a:buNone/>
              <a:defRPr sz="800">
                <a:solidFill>
                  <a:schemeClr val="dk1"/>
                </a:solidFill>
                <a:latin typeface="Inter Light"/>
                <a:ea typeface="Inter Light"/>
                <a:cs typeface="Inter Light"/>
                <a:sym typeface="Inter Light"/>
              </a:defRPr>
            </a:lvl2pPr>
            <a:lvl3pPr lvl="2" algn="ctr">
              <a:buNone/>
              <a:defRPr sz="800">
                <a:solidFill>
                  <a:schemeClr val="dk1"/>
                </a:solidFill>
                <a:latin typeface="Inter Light"/>
                <a:ea typeface="Inter Light"/>
                <a:cs typeface="Inter Light"/>
                <a:sym typeface="Inter Light"/>
              </a:defRPr>
            </a:lvl3pPr>
            <a:lvl4pPr lvl="3" algn="ctr">
              <a:buNone/>
              <a:defRPr sz="800">
                <a:solidFill>
                  <a:schemeClr val="dk1"/>
                </a:solidFill>
                <a:latin typeface="Inter Light"/>
                <a:ea typeface="Inter Light"/>
                <a:cs typeface="Inter Light"/>
                <a:sym typeface="Inter Light"/>
              </a:defRPr>
            </a:lvl4pPr>
            <a:lvl5pPr lvl="4" algn="ctr">
              <a:buNone/>
              <a:defRPr sz="800">
                <a:solidFill>
                  <a:schemeClr val="dk1"/>
                </a:solidFill>
                <a:latin typeface="Inter Light"/>
                <a:ea typeface="Inter Light"/>
                <a:cs typeface="Inter Light"/>
                <a:sym typeface="Inter Light"/>
              </a:defRPr>
            </a:lvl5pPr>
            <a:lvl6pPr lvl="5" algn="ctr">
              <a:buNone/>
              <a:defRPr sz="800">
                <a:solidFill>
                  <a:schemeClr val="dk1"/>
                </a:solidFill>
                <a:latin typeface="Inter Light"/>
                <a:ea typeface="Inter Light"/>
                <a:cs typeface="Inter Light"/>
                <a:sym typeface="Inter Light"/>
              </a:defRPr>
            </a:lvl6pPr>
            <a:lvl7pPr lvl="6" algn="ctr">
              <a:buNone/>
              <a:defRPr sz="800">
                <a:solidFill>
                  <a:schemeClr val="dk1"/>
                </a:solidFill>
                <a:latin typeface="Inter Light"/>
                <a:ea typeface="Inter Light"/>
                <a:cs typeface="Inter Light"/>
                <a:sym typeface="Inter Light"/>
              </a:defRPr>
            </a:lvl7pPr>
            <a:lvl8pPr lvl="7" algn="ctr">
              <a:buNone/>
              <a:defRPr sz="800">
                <a:solidFill>
                  <a:schemeClr val="dk1"/>
                </a:solidFill>
                <a:latin typeface="Inter Light"/>
                <a:ea typeface="Inter Light"/>
                <a:cs typeface="Inter Light"/>
                <a:sym typeface="Inter Light"/>
              </a:defRPr>
            </a:lvl8pPr>
            <a:lvl9pPr lvl="8"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77" name="Google Shape;77;p14"/>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2.png"/><Relationship Id="rId5" Type="http://schemas.openxmlformats.org/officeDocument/2006/relationships/image" Target="../media/image9.png"/><Relationship Id="rId6"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420875" y="1705496"/>
            <a:ext cx="4324800" cy="173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Social Media Usage and Emotional Well-Being</a:t>
            </a:r>
            <a:endParaRPr/>
          </a:p>
        </p:txBody>
      </p:sp>
      <p:pic>
        <p:nvPicPr>
          <p:cNvPr descr="Abstract image of blue ribbons on a black background." id="83" name="Google Shape;83;p15"/>
          <p:cNvPicPr preferRelativeResize="0"/>
          <p:nvPr>
            <p:ph idx="3" type="pic"/>
          </p:nvPr>
        </p:nvPicPr>
        <p:blipFill rotWithShape="1">
          <a:blip r:embed="rId3">
            <a:alphaModFix/>
          </a:blip>
          <a:srcRect b="0" l="12943" r="32255" t="0"/>
          <a:stretch/>
        </p:blipFill>
        <p:spPr>
          <a:xfrm>
            <a:off x="5039775" y="196800"/>
            <a:ext cx="3905400" cy="4749900"/>
          </a:xfrm>
          <a:prstGeom prst="roundRect">
            <a:avLst>
              <a:gd fmla="val 16667" name="adj"/>
            </a:avLst>
          </a:prstGeom>
        </p:spPr>
      </p:pic>
      <p:sp>
        <p:nvSpPr>
          <p:cNvPr id="84" name="Google Shape;84;p15"/>
          <p:cNvSpPr/>
          <p:nvPr/>
        </p:nvSpPr>
        <p:spPr>
          <a:xfrm>
            <a:off x="499050" y="581350"/>
            <a:ext cx="2658900" cy="10314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latin typeface="Inter ExtraBold"/>
                <a:ea typeface="Inter ExtraBold"/>
                <a:cs typeface="Inter ExtraBold"/>
                <a:sym typeface="Inter ExtraBold"/>
              </a:rPr>
              <a:t>Project 1 Group 2:</a:t>
            </a:r>
            <a:endParaRPr>
              <a:solidFill>
                <a:schemeClr val="lt1"/>
              </a:solidFill>
              <a:latin typeface="Inter ExtraBold"/>
              <a:ea typeface="Inter ExtraBold"/>
              <a:cs typeface="Inter ExtraBold"/>
              <a:sym typeface="Inter ExtraBold"/>
            </a:endParaRPr>
          </a:p>
          <a:p>
            <a:pPr indent="0" lvl="0" marL="0" rtl="0" algn="ctr">
              <a:spcBef>
                <a:spcPts val="0"/>
              </a:spcBef>
              <a:spcAft>
                <a:spcPts val="0"/>
              </a:spcAft>
              <a:buClr>
                <a:schemeClr val="dk1"/>
              </a:buClr>
              <a:buSzPts val="1100"/>
              <a:buFont typeface="Arial"/>
              <a:buNone/>
            </a:pPr>
            <a:r>
              <a:rPr lang="en">
                <a:solidFill>
                  <a:schemeClr val="lt1"/>
                </a:solidFill>
                <a:latin typeface="Inter ExtraBold"/>
                <a:ea typeface="Inter ExtraBold"/>
                <a:cs typeface="Inter ExtraBold"/>
                <a:sym typeface="Inter ExtraBold"/>
              </a:rPr>
              <a:t>Cindy Duong</a:t>
            </a:r>
            <a:endParaRPr>
              <a:solidFill>
                <a:schemeClr val="lt1"/>
              </a:solidFill>
              <a:latin typeface="Inter ExtraBold"/>
              <a:ea typeface="Inter ExtraBold"/>
              <a:cs typeface="Inter ExtraBold"/>
              <a:sym typeface="Inter ExtraBold"/>
            </a:endParaRPr>
          </a:p>
          <a:p>
            <a:pPr indent="0" lvl="0" marL="0" rtl="0" algn="ctr">
              <a:spcBef>
                <a:spcPts val="0"/>
              </a:spcBef>
              <a:spcAft>
                <a:spcPts val="0"/>
              </a:spcAft>
              <a:buClr>
                <a:schemeClr val="dk1"/>
              </a:buClr>
              <a:buSzPts val="1100"/>
              <a:buFont typeface="Arial"/>
              <a:buNone/>
            </a:pPr>
            <a:r>
              <a:rPr lang="en">
                <a:solidFill>
                  <a:schemeClr val="lt1"/>
                </a:solidFill>
                <a:latin typeface="Inter ExtraBold"/>
                <a:ea typeface="Inter ExtraBold"/>
                <a:cs typeface="Inter ExtraBold"/>
                <a:sym typeface="Inter ExtraBold"/>
              </a:rPr>
              <a:t>Daniel Cabrera</a:t>
            </a:r>
            <a:endParaRPr>
              <a:solidFill>
                <a:schemeClr val="lt1"/>
              </a:solidFill>
              <a:latin typeface="Inter ExtraBold"/>
              <a:ea typeface="Inter ExtraBold"/>
              <a:cs typeface="Inter ExtraBold"/>
              <a:sym typeface="Inter ExtraBold"/>
            </a:endParaRPr>
          </a:p>
          <a:p>
            <a:pPr indent="0" lvl="0" marL="0" rtl="0" algn="ctr">
              <a:spcBef>
                <a:spcPts val="0"/>
              </a:spcBef>
              <a:spcAft>
                <a:spcPts val="0"/>
              </a:spcAft>
              <a:buClr>
                <a:schemeClr val="dk1"/>
              </a:buClr>
              <a:buSzPts val="1100"/>
              <a:buFont typeface="Arial"/>
              <a:buNone/>
            </a:pPr>
            <a:r>
              <a:rPr lang="en">
                <a:solidFill>
                  <a:schemeClr val="lt1"/>
                </a:solidFill>
                <a:latin typeface="Inter ExtraBold"/>
                <a:ea typeface="Inter ExtraBold"/>
                <a:cs typeface="Inter ExtraBold"/>
                <a:sym typeface="Inter ExtraBold"/>
              </a:rPr>
              <a:t>Jennifer Vega</a:t>
            </a:r>
            <a:endParaRPr>
              <a:solidFill>
                <a:schemeClr val="lt1"/>
              </a:solidFill>
              <a:latin typeface="Inter ExtraBold"/>
              <a:ea typeface="Inter ExtraBold"/>
              <a:cs typeface="Inter ExtraBold"/>
              <a:sym typeface="Inter ExtraBold"/>
            </a:endParaRPr>
          </a:p>
          <a:p>
            <a:pPr indent="0" lvl="0" marL="0" rtl="0" algn="ctr">
              <a:spcBef>
                <a:spcPts val="0"/>
              </a:spcBef>
              <a:spcAft>
                <a:spcPts val="0"/>
              </a:spcAft>
              <a:buClr>
                <a:schemeClr val="dk1"/>
              </a:buClr>
              <a:buSzPts val="1100"/>
              <a:buFont typeface="Arial"/>
              <a:buNone/>
            </a:pPr>
            <a:r>
              <a:rPr lang="en">
                <a:solidFill>
                  <a:schemeClr val="lt1"/>
                </a:solidFill>
                <a:latin typeface="Inter ExtraBold"/>
                <a:ea typeface="Inter ExtraBold"/>
                <a:cs typeface="Inter ExtraBold"/>
                <a:sym typeface="Inter ExtraBold"/>
              </a:rPr>
              <a:t>Zilan Yildiz</a:t>
            </a:r>
            <a:endParaRPr>
              <a:solidFill>
                <a:schemeClr val="lt1"/>
              </a:solidFill>
              <a:latin typeface="Inter ExtraBold"/>
              <a:ea typeface="Inter ExtraBold"/>
              <a:cs typeface="Inter ExtraBold"/>
              <a:sym typeface="Inter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4"/>
          <p:cNvPicPr preferRelativeResize="0"/>
          <p:nvPr/>
        </p:nvPicPr>
        <p:blipFill>
          <a:blip r:embed="rId3">
            <a:alphaModFix/>
          </a:blip>
          <a:stretch>
            <a:fillRect/>
          </a:stretch>
        </p:blipFill>
        <p:spPr>
          <a:xfrm>
            <a:off x="0" y="2571750"/>
            <a:ext cx="2679600" cy="2571750"/>
          </a:xfrm>
          <a:prstGeom prst="rect">
            <a:avLst/>
          </a:prstGeom>
          <a:noFill/>
          <a:ln>
            <a:noFill/>
          </a:ln>
        </p:spPr>
      </p:pic>
      <p:pic>
        <p:nvPicPr>
          <p:cNvPr id="151" name="Google Shape;151;p24"/>
          <p:cNvPicPr preferRelativeResize="0"/>
          <p:nvPr/>
        </p:nvPicPr>
        <p:blipFill>
          <a:blip r:embed="rId4">
            <a:alphaModFix/>
          </a:blip>
          <a:stretch>
            <a:fillRect/>
          </a:stretch>
        </p:blipFill>
        <p:spPr>
          <a:xfrm>
            <a:off x="0" y="0"/>
            <a:ext cx="2679600" cy="2571750"/>
          </a:xfrm>
          <a:prstGeom prst="rect">
            <a:avLst/>
          </a:prstGeom>
          <a:noFill/>
          <a:ln>
            <a:noFill/>
          </a:ln>
        </p:spPr>
      </p:pic>
      <p:pic>
        <p:nvPicPr>
          <p:cNvPr id="152" name="Google Shape;152;p24"/>
          <p:cNvPicPr preferRelativeResize="0"/>
          <p:nvPr/>
        </p:nvPicPr>
        <p:blipFill>
          <a:blip r:embed="rId5">
            <a:alphaModFix/>
          </a:blip>
          <a:stretch>
            <a:fillRect/>
          </a:stretch>
        </p:blipFill>
        <p:spPr>
          <a:xfrm>
            <a:off x="6464400" y="11013"/>
            <a:ext cx="2679600" cy="2679600"/>
          </a:xfrm>
          <a:prstGeom prst="rect">
            <a:avLst/>
          </a:prstGeom>
          <a:noFill/>
          <a:ln>
            <a:noFill/>
          </a:ln>
        </p:spPr>
      </p:pic>
      <p:pic>
        <p:nvPicPr>
          <p:cNvPr id="153" name="Google Shape;153;p24"/>
          <p:cNvPicPr preferRelativeResize="0"/>
          <p:nvPr/>
        </p:nvPicPr>
        <p:blipFill>
          <a:blip r:embed="rId6">
            <a:alphaModFix/>
          </a:blip>
          <a:stretch>
            <a:fillRect/>
          </a:stretch>
        </p:blipFill>
        <p:spPr>
          <a:xfrm>
            <a:off x="6572250" y="2571750"/>
            <a:ext cx="2571750" cy="2571750"/>
          </a:xfrm>
          <a:prstGeom prst="rect">
            <a:avLst/>
          </a:prstGeom>
          <a:noFill/>
          <a:ln>
            <a:noFill/>
          </a:ln>
        </p:spPr>
      </p:pic>
      <p:sp>
        <p:nvSpPr>
          <p:cNvPr id="154" name="Google Shape;154;p24"/>
          <p:cNvSpPr txBox="1"/>
          <p:nvPr>
            <p:ph idx="8" type="body"/>
          </p:nvPr>
        </p:nvSpPr>
        <p:spPr>
          <a:xfrm>
            <a:off x="2709750" y="1069675"/>
            <a:ext cx="3724500" cy="3940500"/>
          </a:xfrm>
          <a:prstGeom prst="rect">
            <a:avLst/>
          </a:prstGeom>
        </p:spPr>
        <p:txBody>
          <a:bodyPr anchorCtr="0" anchor="t" bIns="91425" lIns="91425" spcFirstLastPara="1" rIns="91425" wrap="square" tIns="91425">
            <a:normAutofit fontScale="77500" lnSpcReduction="20000"/>
          </a:bodyPr>
          <a:lstStyle/>
          <a:p>
            <a:pPr indent="-302418" lvl="0" marL="457200" rtl="0" algn="l">
              <a:spcBef>
                <a:spcPts val="0"/>
              </a:spcBef>
              <a:spcAft>
                <a:spcPts val="0"/>
              </a:spcAft>
              <a:buClr>
                <a:schemeClr val="dk1"/>
              </a:buClr>
              <a:buSzPct val="100000"/>
              <a:buFont typeface="Lato"/>
              <a:buChar char="●"/>
            </a:pPr>
            <a:r>
              <a:rPr lang="en" sz="1500">
                <a:solidFill>
                  <a:schemeClr val="dk1"/>
                </a:solidFill>
                <a:latin typeface="Lato"/>
                <a:ea typeface="Lato"/>
                <a:cs typeface="Lato"/>
                <a:sym typeface="Lato"/>
              </a:rPr>
              <a:t>The Data Frame for this analysis used the following columns: "Posts Per Day", "Likes Received Per Day", "Comments Received Per Day", and "Messages Sent Per Day"</a:t>
            </a:r>
            <a:endParaRPr sz="1500">
              <a:solidFill>
                <a:schemeClr val="dk1"/>
              </a:solidFill>
              <a:latin typeface="Lato"/>
              <a:ea typeface="Lato"/>
              <a:cs typeface="Lato"/>
              <a:sym typeface="Lato"/>
            </a:endParaRPr>
          </a:p>
          <a:p>
            <a:pPr indent="-302418" lvl="0" marL="457200" rtl="0" algn="l">
              <a:spcBef>
                <a:spcPts val="0"/>
              </a:spcBef>
              <a:spcAft>
                <a:spcPts val="0"/>
              </a:spcAft>
              <a:buClr>
                <a:schemeClr val="dk1"/>
              </a:buClr>
              <a:buSzPct val="100000"/>
              <a:buFont typeface="Lato"/>
              <a:buChar char="●"/>
            </a:pPr>
            <a:r>
              <a:rPr lang="en" sz="1500">
                <a:solidFill>
                  <a:schemeClr val="dk1"/>
                </a:solidFill>
                <a:latin typeface="Lato"/>
                <a:ea typeface="Lato"/>
                <a:cs typeface="Lato"/>
                <a:sym typeface="Lato"/>
              </a:rPr>
              <a:t>The data was split at each column at compared to all emotions that were present in the Data Set: Happiness, Anxiety, Sadness, Neutral, Boredom and Anger</a:t>
            </a:r>
            <a:endParaRPr sz="1500">
              <a:solidFill>
                <a:schemeClr val="dk1"/>
              </a:solidFill>
              <a:latin typeface="Lato"/>
              <a:ea typeface="Lato"/>
              <a:cs typeface="Lato"/>
              <a:sym typeface="Lato"/>
            </a:endParaRPr>
          </a:p>
          <a:p>
            <a:pPr indent="-302418" lvl="0" marL="457200" rtl="0" algn="l">
              <a:spcBef>
                <a:spcPts val="0"/>
              </a:spcBef>
              <a:spcAft>
                <a:spcPts val="0"/>
              </a:spcAft>
              <a:buClr>
                <a:schemeClr val="dk1"/>
              </a:buClr>
              <a:buSzPct val="100000"/>
              <a:buFont typeface="Lato"/>
              <a:buChar char="●"/>
            </a:pPr>
            <a:r>
              <a:rPr lang="en" sz="1500">
                <a:solidFill>
                  <a:schemeClr val="dk1"/>
                </a:solidFill>
                <a:latin typeface="Lato"/>
                <a:ea typeface="Lato"/>
                <a:cs typeface="Lato"/>
                <a:sym typeface="Lato"/>
              </a:rPr>
              <a:t>We used Pie Charts to map out the percentages of each emotion within each of the columns mentioned above.</a:t>
            </a:r>
            <a:endParaRPr sz="1500">
              <a:solidFill>
                <a:schemeClr val="dk1"/>
              </a:solidFill>
              <a:latin typeface="Lato"/>
              <a:ea typeface="Lato"/>
              <a:cs typeface="Lato"/>
              <a:sym typeface="Lato"/>
            </a:endParaRPr>
          </a:p>
          <a:p>
            <a:pPr indent="-302418" lvl="0" marL="457200" rtl="0" algn="l">
              <a:spcBef>
                <a:spcPts val="0"/>
              </a:spcBef>
              <a:spcAft>
                <a:spcPts val="0"/>
              </a:spcAft>
              <a:buClr>
                <a:schemeClr val="dk1"/>
              </a:buClr>
              <a:buSzPct val="100000"/>
              <a:buFont typeface="Lato"/>
              <a:buChar char="●"/>
            </a:pPr>
            <a:r>
              <a:rPr lang="en" sz="1500">
                <a:solidFill>
                  <a:schemeClr val="dk1"/>
                </a:solidFill>
                <a:latin typeface="Lato"/>
                <a:ea typeface="Lato"/>
                <a:cs typeface="Lato"/>
                <a:sym typeface="Lato"/>
              </a:rPr>
              <a:t>As mentioned previously, happiness does have an effect on how much usage and interaction a person does while using social media avg. about 28-38%.</a:t>
            </a:r>
            <a:endParaRPr sz="1500">
              <a:solidFill>
                <a:schemeClr val="dk1"/>
              </a:solidFill>
              <a:latin typeface="Lato"/>
              <a:ea typeface="Lato"/>
              <a:cs typeface="Lato"/>
              <a:sym typeface="Lato"/>
            </a:endParaRPr>
          </a:p>
          <a:p>
            <a:pPr indent="-302418" lvl="0" marL="457200" rtl="0" algn="l">
              <a:spcBef>
                <a:spcPts val="0"/>
              </a:spcBef>
              <a:spcAft>
                <a:spcPts val="0"/>
              </a:spcAft>
              <a:buClr>
                <a:schemeClr val="dk1"/>
              </a:buClr>
              <a:buSzPct val="100000"/>
              <a:buFont typeface="Lato"/>
              <a:buChar char="●"/>
            </a:pPr>
            <a:r>
              <a:rPr lang="en" sz="1500">
                <a:solidFill>
                  <a:schemeClr val="dk1"/>
                </a:solidFill>
                <a:latin typeface="Lato"/>
                <a:ea typeface="Lato"/>
                <a:cs typeface="Lato"/>
                <a:sym typeface="Lato"/>
              </a:rPr>
              <a:t>We also see that boredom is the emotion that has the least amount of interaction averaging between 5-8% total interactions.</a:t>
            </a:r>
            <a:endParaRPr sz="1500">
              <a:solidFill>
                <a:schemeClr val="dk1"/>
              </a:solidFill>
              <a:latin typeface="Lato"/>
              <a:ea typeface="Lato"/>
              <a:cs typeface="Lato"/>
              <a:sym typeface="Lato"/>
            </a:endParaRPr>
          </a:p>
          <a:p>
            <a:pPr indent="-302418" lvl="0" marL="457200" rtl="0" algn="l">
              <a:spcBef>
                <a:spcPts val="0"/>
              </a:spcBef>
              <a:spcAft>
                <a:spcPts val="0"/>
              </a:spcAft>
              <a:buClr>
                <a:schemeClr val="dk1"/>
              </a:buClr>
              <a:buSzPct val="100000"/>
              <a:buFont typeface="Lato"/>
              <a:buChar char="●"/>
            </a:pPr>
            <a:r>
              <a:rPr lang="en" sz="1500">
                <a:solidFill>
                  <a:schemeClr val="dk1"/>
                </a:solidFill>
                <a:latin typeface="Lato"/>
                <a:ea typeface="Lato"/>
                <a:cs typeface="Lato"/>
                <a:sym typeface="Lato"/>
              </a:rPr>
              <a:t>Anxiety is also the second most common emotion felt while using social media averaging between 15-18%. </a:t>
            </a:r>
            <a:endParaRPr sz="1500">
              <a:solidFill>
                <a:schemeClr val="dk1"/>
              </a:solidFill>
              <a:latin typeface="Lato"/>
              <a:ea typeface="Lato"/>
              <a:cs typeface="Lato"/>
              <a:sym typeface="Lato"/>
            </a:endParaRPr>
          </a:p>
        </p:txBody>
      </p:sp>
      <p:sp>
        <p:nvSpPr>
          <p:cNvPr id="155" name="Google Shape;155;p24"/>
          <p:cNvSpPr txBox="1"/>
          <p:nvPr>
            <p:ph type="title"/>
          </p:nvPr>
        </p:nvSpPr>
        <p:spPr>
          <a:xfrm>
            <a:off x="2553450" y="0"/>
            <a:ext cx="4037100" cy="80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latin typeface="Lato"/>
                <a:ea typeface="Lato"/>
                <a:cs typeface="Lato"/>
                <a:sym typeface="Lato"/>
              </a:rPr>
              <a:t>Does emotion have an effect in how social media is used ie. Likes, comments, posts?</a:t>
            </a:r>
            <a:endParaRPr sz="20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idx="1" type="subTitle"/>
          </p:nvPr>
        </p:nvSpPr>
        <p:spPr>
          <a:xfrm>
            <a:off x="411600" y="419500"/>
            <a:ext cx="2616000" cy="62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latin typeface="Lato"/>
                <a:ea typeface="Lato"/>
                <a:cs typeface="Lato"/>
                <a:sym typeface="Lato"/>
              </a:rPr>
              <a:t>Conclusions</a:t>
            </a:r>
            <a:endParaRPr b="1" sz="2000">
              <a:latin typeface="Lato"/>
              <a:ea typeface="Lato"/>
              <a:cs typeface="Lato"/>
              <a:sym typeface="Lato"/>
            </a:endParaRPr>
          </a:p>
        </p:txBody>
      </p:sp>
      <p:sp>
        <p:nvSpPr>
          <p:cNvPr id="161" name="Google Shape;161;p25"/>
          <p:cNvSpPr txBox="1"/>
          <p:nvPr>
            <p:ph idx="8" type="body"/>
          </p:nvPr>
        </p:nvSpPr>
        <p:spPr>
          <a:xfrm>
            <a:off x="391500" y="1090050"/>
            <a:ext cx="8361000" cy="29634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Font typeface="Lato"/>
              <a:buChar char="●"/>
            </a:pPr>
            <a:r>
              <a:rPr lang="en">
                <a:latin typeface="Lato"/>
                <a:ea typeface="Lato"/>
                <a:cs typeface="Lato"/>
                <a:sym typeface="Lato"/>
              </a:rPr>
              <a:t>While looking at age and emotion there is no conclusive evidence that age has any factoring into what the person’s emotion was at the time of using social media. </a:t>
            </a:r>
            <a:endParaRPr>
              <a:latin typeface="Lato"/>
              <a:ea typeface="Lato"/>
              <a:cs typeface="Lato"/>
              <a:sym typeface="Lato"/>
            </a:endParaRPr>
          </a:p>
          <a:p>
            <a:pPr indent="-304800" lvl="0" marL="457200" rtl="0" algn="l">
              <a:spcBef>
                <a:spcPts val="0"/>
              </a:spcBef>
              <a:spcAft>
                <a:spcPts val="0"/>
              </a:spcAft>
              <a:buSzPts val="1200"/>
              <a:buFont typeface="Lato"/>
              <a:buChar char="●"/>
            </a:pPr>
            <a:r>
              <a:rPr lang="en">
                <a:latin typeface="Lato"/>
                <a:ea typeface="Lato"/>
                <a:cs typeface="Lato"/>
                <a:sym typeface="Lato"/>
              </a:rPr>
              <a:t>With all the data present we can conclude that the female gender spends the most time on social media, they are also the most affected by their emotions when it comes to social media usage. While happiness remains the most dominant emotion when it comes to social media usage. </a:t>
            </a:r>
            <a:endParaRPr>
              <a:latin typeface="Lato"/>
              <a:ea typeface="Lato"/>
              <a:cs typeface="Lato"/>
              <a:sym typeface="Lato"/>
            </a:endParaRPr>
          </a:p>
          <a:p>
            <a:pPr indent="-304800" lvl="0" marL="457200" rtl="0" algn="l">
              <a:spcBef>
                <a:spcPts val="0"/>
              </a:spcBef>
              <a:spcAft>
                <a:spcPts val="0"/>
              </a:spcAft>
              <a:buSzPts val="1200"/>
              <a:buFont typeface="Lato"/>
              <a:buChar char="●"/>
            </a:pPr>
            <a:r>
              <a:rPr lang="en">
                <a:latin typeface="Lato"/>
                <a:ea typeface="Lato"/>
                <a:cs typeface="Lato"/>
                <a:sym typeface="Lato"/>
              </a:rPr>
              <a:t>There seems to be at least some correlation between our emotional state and how much we actually interact on social media.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D966"/>
        </a:solidFill>
      </p:bgPr>
    </p:bg>
    <p:spTree>
      <p:nvGrpSpPr>
        <p:cNvPr id="165" name="Shape 165"/>
        <p:cNvGrpSpPr/>
        <p:nvPr/>
      </p:nvGrpSpPr>
      <p:grpSpPr>
        <a:xfrm>
          <a:off x="0" y="0"/>
          <a:ext cx="0" cy="0"/>
          <a:chOff x="0" y="0"/>
          <a:chExt cx="0" cy="0"/>
        </a:xfrm>
      </p:grpSpPr>
      <p:sp>
        <p:nvSpPr>
          <p:cNvPr id="166" name="Google Shape;166;p26"/>
          <p:cNvSpPr txBox="1"/>
          <p:nvPr/>
        </p:nvSpPr>
        <p:spPr>
          <a:xfrm>
            <a:off x="354750" y="127300"/>
            <a:ext cx="8434500" cy="5364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1200"/>
              </a:spcBef>
              <a:spcAft>
                <a:spcPts val="1200"/>
              </a:spcAft>
              <a:buNone/>
            </a:pPr>
            <a:r>
              <a:rPr b="1" lang="en" sz="1800">
                <a:solidFill>
                  <a:schemeClr val="dk1"/>
                </a:solidFill>
              </a:rPr>
              <a:t>Is there a correlation between age and time spent on social media?</a:t>
            </a:r>
            <a:endParaRPr b="1" sz="1800">
              <a:solidFill>
                <a:schemeClr val="dk2"/>
              </a:solidFill>
            </a:endParaRPr>
          </a:p>
        </p:txBody>
      </p:sp>
      <p:pic>
        <p:nvPicPr>
          <p:cNvPr id="167" name="Google Shape;167;p26"/>
          <p:cNvPicPr preferRelativeResize="0"/>
          <p:nvPr/>
        </p:nvPicPr>
        <p:blipFill>
          <a:blip r:embed="rId3">
            <a:alphaModFix/>
          </a:blip>
          <a:stretch>
            <a:fillRect/>
          </a:stretch>
        </p:blipFill>
        <p:spPr>
          <a:xfrm>
            <a:off x="4189325" y="1004875"/>
            <a:ext cx="4534925" cy="3401200"/>
          </a:xfrm>
          <a:prstGeom prst="rect">
            <a:avLst/>
          </a:prstGeom>
          <a:noFill/>
          <a:ln>
            <a:noFill/>
          </a:ln>
        </p:spPr>
      </p:pic>
      <p:sp>
        <p:nvSpPr>
          <p:cNvPr id="168" name="Google Shape;168;p26"/>
          <p:cNvSpPr txBox="1"/>
          <p:nvPr/>
        </p:nvSpPr>
        <p:spPr>
          <a:xfrm>
            <a:off x="179925" y="1004875"/>
            <a:ext cx="3781200" cy="3547800"/>
          </a:xfrm>
          <a:prstGeom prst="rect">
            <a:avLst/>
          </a:prstGeom>
          <a:noFill/>
          <a:ln>
            <a:noFill/>
          </a:ln>
        </p:spPr>
        <p:txBody>
          <a:bodyPr anchorCtr="0" anchor="t" bIns="91425" lIns="91425" spcFirstLastPara="1" rIns="91425" wrap="square" tIns="91425">
            <a:noAutofit/>
          </a:bodyPr>
          <a:lstStyle/>
          <a:p>
            <a:pPr indent="-298450" lvl="0" marL="457200" rtl="0" algn="l">
              <a:lnSpc>
                <a:spcPct val="200000"/>
              </a:lnSpc>
              <a:spcBef>
                <a:spcPts val="1200"/>
              </a:spcBef>
              <a:spcAft>
                <a:spcPts val="0"/>
              </a:spcAft>
              <a:buClr>
                <a:schemeClr val="dk1"/>
              </a:buClr>
              <a:buSzPts val="1100"/>
              <a:buChar char="●"/>
            </a:pPr>
            <a:r>
              <a:rPr lang="en" sz="1100">
                <a:solidFill>
                  <a:schemeClr val="dk1"/>
                </a:solidFill>
              </a:rPr>
              <a:t>Majority of users are within the ages of 27 - 29. </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 sz="1100">
                <a:solidFill>
                  <a:schemeClr val="dk1"/>
                </a:solidFill>
              </a:rPr>
              <a:t>Most users spend between 40 minutes to 1 hour and 20 minutes on average, per day using social media</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 sz="1100">
                <a:solidFill>
                  <a:schemeClr val="dk1"/>
                </a:solidFill>
              </a:rPr>
              <a:t>Regression line is not narrow and appears more flat. </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 sz="1100">
                <a:solidFill>
                  <a:schemeClr val="dk1"/>
                </a:solidFill>
              </a:rPr>
              <a:t>Best Fit Equation: y = x(0.81) + 74.13</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 sz="1100">
                <a:solidFill>
                  <a:schemeClr val="dk1"/>
                </a:solidFill>
              </a:rPr>
              <a:t>R-value: 0.081 </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 sz="1100">
                <a:solidFill>
                  <a:schemeClr val="dk1"/>
                </a:solidFill>
              </a:rPr>
              <a:t>P-value: 0.014</a:t>
            </a:r>
            <a:endParaRPr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172" name="Shape 172"/>
        <p:cNvGrpSpPr/>
        <p:nvPr/>
      </p:nvGrpSpPr>
      <p:grpSpPr>
        <a:xfrm>
          <a:off x="0" y="0"/>
          <a:ext cx="0" cy="0"/>
          <a:chOff x="0" y="0"/>
          <a:chExt cx="0" cy="0"/>
        </a:xfrm>
      </p:grpSpPr>
      <p:sp>
        <p:nvSpPr>
          <p:cNvPr id="173" name="Google Shape;173;p27"/>
          <p:cNvSpPr txBox="1"/>
          <p:nvPr/>
        </p:nvSpPr>
        <p:spPr>
          <a:xfrm>
            <a:off x="202050" y="175250"/>
            <a:ext cx="8739900" cy="4914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1200"/>
              </a:spcBef>
              <a:spcAft>
                <a:spcPts val="1200"/>
              </a:spcAft>
              <a:buNone/>
            </a:pPr>
            <a:r>
              <a:rPr b="1" lang="en" sz="1800">
                <a:solidFill>
                  <a:schemeClr val="dk1"/>
                </a:solidFill>
              </a:rPr>
              <a:t>Distribution of Users by Average Time Spent per day on social media </a:t>
            </a:r>
            <a:endParaRPr b="1" sz="1800">
              <a:solidFill>
                <a:schemeClr val="dk2"/>
              </a:solidFill>
            </a:endParaRPr>
          </a:p>
        </p:txBody>
      </p:sp>
      <p:sp>
        <p:nvSpPr>
          <p:cNvPr id="174" name="Google Shape;174;p27"/>
          <p:cNvSpPr txBox="1"/>
          <p:nvPr/>
        </p:nvSpPr>
        <p:spPr>
          <a:xfrm>
            <a:off x="343575" y="913950"/>
            <a:ext cx="2906700" cy="4005600"/>
          </a:xfrm>
          <a:prstGeom prst="rect">
            <a:avLst/>
          </a:prstGeom>
          <a:noFill/>
          <a:ln>
            <a:noFill/>
          </a:ln>
        </p:spPr>
        <p:txBody>
          <a:bodyPr anchorCtr="0" anchor="t" bIns="91425" lIns="91425" spcFirstLastPara="1" rIns="91425" wrap="square" tIns="91425">
            <a:noAutofit/>
          </a:bodyPr>
          <a:lstStyle/>
          <a:p>
            <a:pPr indent="-298450" lvl="0" marL="457200" rtl="0" algn="l">
              <a:lnSpc>
                <a:spcPct val="150000"/>
              </a:lnSpc>
              <a:spcBef>
                <a:spcPts val="1200"/>
              </a:spcBef>
              <a:spcAft>
                <a:spcPts val="0"/>
              </a:spcAft>
              <a:buClr>
                <a:schemeClr val="dk1"/>
              </a:buClr>
              <a:buSzPts val="1100"/>
              <a:buChar char="●"/>
            </a:pPr>
            <a:r>
              <a:rPr lang="en" sz="1100">
                <a:solidFill>
                  <a:schemeClr val="dk1"/>
                </a:solidFill>
              </a:rPr>
              <a:t>Average, overall time spent on social media: ~96 minutes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rPr>
              <a:t>Median: 85 min</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rPr>
              <a:t>Mode: 60, 70, 75, 90 min</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rPr>
              <a:t>Standard Deviation: ~39 min (</a:t>
            </a:r>
            <a:r>
              <a:rPr lang="en" sz="1100">
                <a:solidFill>
                  <a:schemeClr val="dk1"/>
                </a:solidFill>
              </a:rPr>
              <a:t>68% of time spent falls within ~46 and ~124 min)</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rPr>
              <a:t>The least amount of time: 40 min </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rPr>
              <a:t>The most amount of time: 200 min</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n" sz="1100">
                <a:solidFill>
                  <a:schemeClr val="dk1"/>
                </a:solidFill>
              </a:rPr>
              <a:t>Potential outliers would 1 min or 202 min</a:t>
            </a:r>
            <a:endParaRPr sz="1800">
              <a:solidFill>
                <a:schemeClr val="dk2"/>
              </a:solidFill>
            </a:endParaRPr>
          </a:p>
        </p:txBody>
      </p:sp>
      <p:pic>
        <p:nvPicPr>
          <p:cNvPr id="175" name="Google Shape;175;p27"/>
          <p:cNvPicPr preferRelativeResize="0"/>
          <p:nvPr/>
        </p:nvPicPr>
        <p:blipFill>
          <a:blip r:embed="rId3">
            <a:alphaModFix/>
          </a:blip>
          <a:stretch>
            <a:fillRect/>
          </a:stretch>
        </p:blipFill>
        <p:spPr>
          <a:xfrm>
            <a:off x="3402675" y="819050"/>
            <a:ext cx="5562733" cy="4172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pic>
        <p:nvPicPr>
          <p:cNvPr id="180" name="Google Shape;180;p28"/>
          <p:cNvPicPr preferRelativeResize="0"/>
          <p:nvPr/>
        </p:nvPicPr>
        <p:blipFill>
          <a:blip r:embed="rId3">
            <a:alphaModFix/>
          </a:blip>
          <a:stretch>
            <a:fillRect/>
          </a:stretch>
        </p:blipFill>
        <p:spPr>
          <a:xfrm>
            <a:off x="3639375" y="382600"/>
            <a:ext cx="5504625" cy="4760900"/>
          </a:xfrm>
          <a:prstGeom prst="rect">
            <a:avLst/>
          </a:prstGeom>
          <a:noFill/>
          <a:ln>
            <a:noFill/>
          </a:ln>
        </p:spPr>
      </p:pic>
      <p:sp>
        <p:nvSpPr>
          <p:cNvPr id="181" name="Google Shape;181;p28"/>
          <p:cNvSpPr txBox="1"/>
          <p:nvPr/>
        </p:nvSpPr>
        <p:spPr>
          <a:xfrm>
            <a:off x="275900" y="512700"/>
            <a:ext cx="2841000" cy="41181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solidFill>
                  <a:schemeClr val="dk1"/>
                </a:solidFill>
                <a:latin typeface="Lato"/>
                <a:ea typeface="Lato"/>
                <a:cs typeface="Lato"/>
                <a:sym typeface="Lato"/>
              </a:rPr>
              <a:t>Social media users were categorized as female, male, and non-binary. </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lang="en" sz="1300">
                <a:solidFill>
                  <a:schemeClr val="dk1"/>
                </a:solidFill>
                <a:latin typeface="Lato"/>
                <a:ea typeface="Lato"/>
                <a:cs typeface="Lato"/>
                <a:sym typeface="Lato"/>
              </a:rPr>
              <a:t>Users' preferred platforms were ranked by gender. We used the 'gender' and 'platform' columns for this analysis. As a result of the analysis:</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lang="en" sz="1300">
                <a:solidFill>
                  <a:schemeClr val="dk1"/>
                </a:solidFill>
                <a:latin typeface="Lato"/>
                <a:ea typeface="Lato"/>
                <a:cs typeface="Lato"/>
                <a:sym typeface="Lato"/>
              </a:rPr>
              <a:t>Women's preferred platform was 'Twitter',</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lang="en" sz="1300">
                <a:solidFill>
                  <a:schemeClr val="dk1"/>
                </a:solidFill>
                <a:latin typeface="Lato"/>
                <a:ea typeface="Lato"/>
                <a:cs typeface="Lato"/>
                <a:sym typeface="Lato"/>
              </a:rPr>
              <a:t>Men's preferred platform was 'Instagram', and</a:t>
            </a:r>
            <a:endParaRPr sz="1300">
              <a:solidFill>
                <a:schemeClr val="dk1"/>
              </a:solidFill>
              <a:latin typeface="Lato"/>
              <a:ea typeface="Lato"/>
              <a:cs typeface="Lato"/>
              <a:sym typeface="Lato"/>
            </a:endParaRPr>
          </a:p>
          <a:p>
            <a:pPr indent="0" lvl="0" marL="0" rtl="0" algn="l">
              <a:lnSpc>
                <a:spcPct val="115000"/>
              </a:lnSpc>
              <a:spcBef>
                <a:spcPts val="1200"/>
              </a:spcBef>
              <a:spcAft>
                <a:spcPts val="1200"/>
              </a:spcAft>
              <a:buNone/>
            </a:pPr>
            <a:r>
              <a:rPr lang="en" sz="1300">
                <a:solidFill>
                  <a:schemeClr val="dk1"/>
                </a:solidFill>
                <a:latin typeface="Lato"/>
                <a:ea typeface="Lato"/>
                <a:cs typeface="Lato"/>
                <a:sym typeface="Lato"/>
              </a:rPr>
              <a:t>Non-binary individuals' preferred platform was 'Facebook'</a:t>
            </a:r>
            <a:endParaRPr sz="1300">
              <a:solidFill>
                <a:schemeClr val="dk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pic>
        <p:nvPicPr>
          <p:cNvPr id="186" name="Google Shape;186;p29"/>
          <p:cNvPicPr preferRelativeResize="0"/>
          <p:nvPr/>
        </p:nvPicPr>
        <p:blipFill>
          <a:blip r:embed="rId3">
            <a:alphaModFix/>
          </a:blip>
          <a:stretch>
            <a:fillRect/>
          </a:stretch>
        </p:blipFill>
        <p:spPr>
          <a:xfrm>
            <a:off x="3361675" y="413950"/>
            <a:ext cx="5782326" cy="4729549"/>
          </a:xfrm>
          <a:prstGeom prst="rect">
            <a:avLst/>
          </a:prstGeom>
          <a:noFill/>
          <a:ln>
            <a:noFill/>
          </a:ln>
        </p:spPr>
      </p:pic>
      <p:sp>
        <p:nvSpPr>
          <p:cNvPr id="187" name="Google Shape;187;p29"/>
          <p:cNvSpPr txBox="1"/>
          <p:nvPr/>
        </p:nvSpPr>
        <p:spPr>
          <a:xfrm>
            <a:off x="283675" y="923850"/>
            <a:ext cx="3078000" cy="3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latin typeface="Lato"/>
                <a:ea typeface="Lato"/>
                <a:cs typeface="Lato"/>
                <a:sym typeface="Lato"/>
              </a:rPr>
              <a:t> </a:t>
            </a:r>
            <a:r>
              <a:rPr lang="en" sz="1500">
                <a:solidFill>
                  <a:schemeClr val="dk1"/>
                </a:solidFill>
                <a:latin typeface="Lato"/>
                <a:ea typeface="Lato"/>
                <a:cs typeface="Lato"/>
                <a:sym typeface="Lato"/>
              </a:rPr>
              <a:t>The 'age' and 'platform' columns were used to calculate the average age of social media users, and the average age was found to be 27.5.</a:t>
            </a:r>
            <a:endParaRPr sz="1500">
              <a:solidFill>
                <a:schemeClr val="dk1"/>
              </a:solidFill>
              <a:latin typeface="Lato"/>
              <a:ea typeface="Lato"/>
              <a:cs typeface="Lato"/>
              <a:sym typeface="Lato"/>
            </a:endParaRPr>
          </a:p>
          <a:p>
            <a:pPr indent="0" lvl="0" marL="0" rtl="0" algn="l">
              <a:spcBef>
                <a:spcPts val="0"/>
              </a:spcBef>
              <a:spcAft>
                <a:spcPts val="0"/>
              </a:spcAft>
              <a:buNone/>
            </a:pPr>
            <a:r>
              <a:rPr lang="en" sz="1500">
                <a:solidFill>
                  <a:schemeClr val="dk1"/>
                </a:solidFill>
                <a:latin typeface="Lato"/>
                <a:ea typeface="Lato"/>
                <a:cs typeface="Lato"/>
                <a:sym typeface="Lato"/>
              </a:rPr>
              <a:t> In order to increase the accuracy of the data and because 27.5 is not an exact number, first the social media platforms most preferred by 27-year-old users, and then the social media programs preferred by 28-year-old users were evaluated separately.</a:t>
            </a:r>
            <a:r>
              <a:rPr lang="en" sz="1500">
                <a:solidFill>
                  <a:schemeClr val="lt1"/>
                </a:solidFill>
                <a:latin typeface="Lato"/>
                <a:ea typeface="Lato"/>
                <a:cs typeface="Lato"/>
                <a:sym typeface="Lato"/>
              </a:rPr>
              <a:t>ferr</a:t>
            </a:r>
            <a:r>
              <a:rPr lang="en" sz="1300">
                <a:solidFill>
                  <a:schemeClr val="lt1"/>
                </a:solidFill>
                <a:latin typeface="Lato"/>
                <a:ea typeface="Lato"/>
                <a:cs typeface="Lato"/>
                <a:sym typeface="Lato"/>
              </a:rPr>
              <a:t>ed by 27-year-old users, and then the social media programs preferred by 28-year-old users were evaluated separately.</a:t>
            </a:r>
            <a:endParaRPr sz="1300">
              <a:solidFill>
                <a:schemeClr val="dk1"/>
              </a:solidFill>
              <a:latin typeface="Lato"/>
              <a:ea typeface="Lato"/>
              <a:cs typeface="Lato"/>
              <a:sym typeface="Lato"/>
            </a:endParaRPr>
          </a:p>
          <a:p>
            <a:pPr indent="0" lvl="0" marL="0" rtl="0" algn="l">
              <a:spcBef>
                <a:spcPts val="0"/>
              </a:spcBef>
              <a:spcAft>
                <a:spcPts val="0"/>
              </a:spcAft>
              <a:buNone/>
            </a:pPr>
            <a:r>
              <a:t/>
            </a:r>
            <a:endParaRPr sz="1500">
              <a:solidFill>
                <a:schemeClr val="dk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1" name="Shape 191"/>
        <p:cNvGrpSpPr/>
        <p:nvPr/>
      </p:nvGrpSpPr>
      <p:grpSpPr>
        <a:xfrm>
          <a:off x="0" y="0"/>
          <a:ext cx="0" cy="0"/>
          <a:chOff x="0" y="0"/>
          <a:chExt cx="0" cy="0"/>
        </a:xfrm>
      </p:grpSpPr>
      <p:sp>
        <p:nvSpPr>
          <p:cNvPr id="192" name="Google Shape;192;p30"/>
          <p:cNvSpPr txBox="1"/>
          <p:nvPr>
            <p:ph type="title"/>
          </p:nvPr>
        </p:nvSpPr>
        <p:spPr>
          <a:xfrm>
            <a:off x="210450" y="1048200"/>
            <a:ext cx="8723100" cy="3047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2600">
                <a:solidFill>
                  <a:schemeClr val="dk1"/>
                </a:solidFill>
                <a:latin typeface="Inter"/>
                <a:ea typeface="Inter"/>
                <a:cs typeface="Inter"/>
                <a:sym typeface="Inter"/>
              </a:rPr>
              <a:t>The results showed that the platform used by 27-year-old women, men, and non-binary individuals was 'Twitter.' Meanwhile, the platform used by 28-year-old women, men, and non-binary individuals was 'Instagram.' Thus, the age factor revealed that different genders preferred the same platform.</a:t>
            </a:r>
            <a:endParaRPr sz="7500">
              <a:solidFill>
                <a:schemeClr val="dk1"/>
              </a:solidFill>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31"/>
          <p:cNvSpPr txBox="1"/>
          <p:nvPr>
            <p:ph type="title"/>
          </p:nvPr>
        </p:nvSpPr>
        <p:spPr>
          <a:xfrm>
            <a:off x="349150" y="857250"/>
            <a:ext cx="2684400" cy="342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622">
                <a:solidFill>
                  <a:srgbClr val="000000"/>
                </a:solidFill>
              </a:rPr>
              <a:t>To increase the reliability of the study and to observe how the results may change when analyzing multiple factors, we focused on the most preferred platform by users based on gender and average age (27 and 28). Surprisingly, the most preferred platforms were:</a:t>
            </a:r>
            <a:endParaRPr sz="1622">
              <a:solidFill>
                <a:srgbClr val="000000"/>
              </a:solidFill>
            </a:endParaRPr>
          </a:p>
          <a:p>
            <a:pPr indent="0" lvl="0" marL="0" rtl="0" algn="l">
              <a:spcBef>
                <a:spcPts val="0"/>
              </a:spcBef>
              <a:spcAft>
                <a:spcPts val="0"/>
              </a:spcAft>
              <a:buNone/>
            </a:pPr>
            <a:r>
              <a:rPr lang="en" sz="1622">
                <a:solidFill>
                  <a:srgbClr val="000000"/>
                </a:solidFill>
              </a:rPr>
              <a:t>27-year-old women/men: 'Twitter'</a:t>
            </a:r>
            <a:endParaRPr sz="1622">
              <a:solidFill>
                <a:srgbClr val="000000"/>
              </a:solidFill>
            </a:endParaRPr>
          </a:p>
          <a:p>
            <a:pPr indent="0" lvl="0" marL="0" rtl="0" algn="l">
              <a:spcBef>
                <a:spcPts val="0"/>
              </a:spcBef>
              <a:spcAft>
                <a:spcPts val="0"/>
              </a:spcAft>
              <a:buNone/>
            </a:pPr>
            <a:r>
              <a:rPr lang="en" sz="1622">
                <a:solidFill>
                  <a:srgbClr val="000000"/>
                </a:solidFill>
              </a:rPr>
              <a:t>28-year-old women/men: 'Instagram'</a:t>
            </a:r>
            <a:endParaRPr sz="1622">
              <a:solidFill>
                <a:srgbClr val="000000"/>
              </a:solidFill>
            </a:endParaRPr>
          </a:p>
          <a:p>
            <a:pPr indent="0" lvl="0" marL="0" rtl="0" algn="l">
              <a:spcBef>
                <a:spcPts val="0"/>
              </a:spcBef>
              <a:spcAft>
                <a:spcPts val="0"/>
              </a:spcAft>
              <a:buNone/>
            </a:pPr>
            <a:r>
              <a:rPr lang="en" sz="1622">
                <a:solidFill>
                  <a:srgbClr val="000000"/>
                </a:solidFill>
              </a:rPr>
              <a:t>27-year-old non-binary individuals: 'LinkedIn'</a:t>
            </a:r>
            <a:endParaRPr sz="1622">
              <a:solidFill>
                <a:srgbClr val="000000"/>
              </a:solidFill>
            </a:endParaRPr>
          </a:p>
          <a:p>
            <a:pPr indent="0" lvl="0" marL="0" rtl="0" algn="l">
              <a:spcBef>
                <a:spcPts val="0"/>
              </a:spcBef>
              <a:spcAft>
                <a:spcPts val="0"/>
              </a:spcAft>
              <a:buNone/>
            </a:pPr>
            <a:r>
              <a:rPr lang="en" sz="1622">
                <a:solidFill>
                  <a:srgbClr val="000000"/>
                </a:solidFill>
              </a:rPr>
              <a:t>28-year-old non-binary individuals: 'Facebook'</a:t>
            </a:r>
            <a:endParaRPr sz="1622">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Clr>
                <a:schemeClr val="dk1"/>
              </a:buClr>
              <a:buSzPct val="63461"/>
              <a:buFont typeface="Arial"/>
              <a:buNone/>
            </a:pPr>
            <a:r>
              <a:t/>
            </a:r>
            <a:endParaRPr sz="1733">
              <a:solidFill>
                <a:srgbClr val="000000"/>
              </a:solidFill>
            </a:endParaRPr>
          </a:p>
          <a:p>
            <a:pPr indent="0" lvl="0" marL="0" rtl="0" algn="l">
              <a:spcBef>
                <a:spcPts val="0"/>
              </a:spcBef>
              <a:spcAft>
                <a:spcPts val="0"/>
              </a:spcAft>
              <a:buNone/>
            </a:pPr>
            <a:r>
              <a:t/>
            </a:r>
            <a:endParaRPr sz="1400">
              <a:solidFill>
                <a:srgbClr val="000000"/>
              </a:solidFill>
            </a:endParaRPr>
          </a:p>
        </p:txBody>
      </p:sp>
      <p:pic>
        <p:nvPicPr>
          <p:cNvPr id="198" name="Google Shape;198;p31"/>
          <p:cNvPicPr preferRelativeResize="0"/>
          <p:nvPr/>
        </p:nvPicPr>
        <p:blipFill>
          <a:blip r:embed="rId3">
            <a:alphaModFix/>
          </a:blip>
          <a:stretch>
            <a:fillRect/>
          </a:stretch>
        </p:blipFill>
        <p:spPr>
          <a:xfrm>
            <a:off x="3033550" y="434425"/>
            <a:ext cx="6110452" cy="4709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AFB"/>
            </a:gs>
            <a:gs pos="100000">
              <a:srgbClr val="6E9CE7"/>
            </a:gs>
          </a:gsLst>
          <a:lin ang="5400012" scaled="0"/>
        </a:gradFill>
      </p:bgPr>
    </p:bg>
    <p:spTree>
      <p:nvGrpSpPr>
        <p:cNvPr id="202" name="Shape 202"/>
        <p:cNvGrpSpPr/>
        <p:nvPr/>
      </p:nvGrpSpPr>
      <p:grpSpPr>
        <a:xfrm>
          <a:off x="0" y="0"/>
          <a:ext cx="0" cy="0"/>
          <a:chOff x="0" y="0"/>
          <a:chExt cx="0" cy="0"/>
        </a:xfrm>
      </p:grpSpPr>
      <p:pic>
        <p:nvPicPr>
          <p:cNvPr id="203" name="Google Shape;203;p32"/>
          <p:cNvPicPr preferRelativeResize="0"/>
          <p:nvPr/>
        </p:nvPicPr>
        <p:blipFill>
          <a:blip r:embed="rId3">
            <a:alphaModFix/>
          </a:blip>
          <a:stretch>
            <a:fillRect/>
          </a:stretch>
        </p:blipFill>
        <p:spPr>
          <a:xfrm>
            <a:off x="5470061" y="0"/>
            <a:ext cx="3673929" cy="5143500"/>
          </a:xfrm>
          <a:prstGeom prst="rect">
            <a:avLst/>
          </a:prstGeom>
          <a:noFill/>
          <a:ln>
            <a:noFill/>
          </a:ln>
        </p:spPr>
      </p:pic>
      <p:sp>
        <p:nvSpPr>
          <p:cNvPr id="204" name="Google Shape;204;p32"/>
          <p:cNvSpPr txBox="1"/>
          <p:nvPr/>
        </p:nvSpPr>
        <p:spPr>
          <a:xfrm>
            <a:off x="17900" y="8950"/>
            <a:ext cx="5152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1"/>
                </a:solidFill>
              </a:rPr>
              <a:t>Is there a connection between Genders and their Emotional well-being overall? </a:t>
            </a:r>
            <a:endParaRPr sz="2000">
              <a:solidFill>
                <a:schemeClr val="dk2"/>
              </a:solidFill>
            </a:endParaRPr>
          </a:p>
        </p:txBody>
      </p:sp>
      <p:sp>
        <p:nvSpPr>
          <p:cNvPr id="205" name="Google Shape;205;p32"/>
          <p:cNvSpPr txBox="1"/>
          <p:nvPr/>
        </p:nvSpPr>
        <p:spPr>
          <a:xfrm>
            <a:off x="125175" y="849800"/>
            <a:ext cx="5152500" cy="410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rPr>
              <a:t>In this data set there are </a:t>
            </a:r>
            <a:r>
              <a:rPr b="1" lang="en" sz="1700">
                <a:solidFill>
                  <a:schemeClr val="dk1"/>
                </a:solidFill>
              </a:rPr>
              <a:t>344 Females</a:t>
            </a:r>
            <a:r>
              <a:rPr lang="en" sz="1700">
                <a:solidFill>
                  <a:schemeClr val="dk1"/>
                </a:solidFill>
              </a:rPr>
              <a:t>, </a:t>
            </a:r>
            <a:r>
              <a:rPr b="1" lang="en" sz="1700">
                <a:solidFill>
                  <a:schemeClr val="dk1"/>
                </a:solidFill>
              </a:rPr>
              <a:t>332 Males</a:t>
            </a:r>
            <a:r>
              <a:rPr lang="en" sz="1700">
                <a:solidFill>
                  <a:schemeClr val="dk1"/>
                </a:solidFill>
              </a:rPr>
              <a:t>, and </a:t>
            </a:r>
            <a:r>
              <a:rPr b="1" lang="en" sz="1700">
                <a:solidFill>
                  <a:schemeClr val="dk1"/>
                </a:solidFill>
              </a:rPr>
              <a:t>248 Non-binary</a:t>
            </a:r>
            <a:r>
              <a:rPr lang="en" sz="1700">
                <a:solidFill>
                  <a:schemeClr val="dk1"/>
                </a:solidFill>
              </a:rPr>
              <a:t>.</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0" lvl="0" marL="0" rtl="0" algn="l">
              <a:spcBef>
                <a:spcPts val="0"/>
              </a:spcBef>
              <a:spcAft>
                <a:spcPts val="0"/>
              </a:spcAft>
              <a:buNone/>
            </a:pPr>
            <a:r>
              <a:rPr lang="en" sz="1700">
                <a:solidFill>
                  <a:schemeClr val="dk1"/>
                </a:solidFill>
              </a:rPr>
              <a:t>Positive Emotions (Happiness):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Females exhibit the highest levels of positive emotions on social media </a:t>
            </a:r>
            <a:r>
              <a:rPr b="1" lang="en" sz="1700">
                <a:solidFill>
                  <a:schemeClr val="dk1"/>
                </a:solidFill>
              </a:rPr>
              <a:t>30% </a:t>
            </a:r>
            <a:endParaRPr b="1" sz="1700">
              <a:solidFill>
                <a:schemeClr val="dk1"/>
              </a:solidFill>
            </a:endParaRPr>
          </a:p>
          <a:p>
            <a:pPr indent="0" lvl="0" marL="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rPr lang="en" sz="1700">
                <a:solidFill>
                  <a:schemeClr val="dk1"/>
                </a:solidFill>
              </a:rPr>
              <a:t>Neutral Emotions (Boredom/Neutral):</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Non-binary exhibit the highest levels of neutral emotions on social media</a:t>
            </a:r>
            <a:r>
              <a:rPr b="1" lang="en" sz="1700">
                <a:solidFill>
                  <a:schemeClr val="dk1"/>
                </a:solidFill>
              </a:rPr>
              <a:t> 51%</a:t>
            </a:r>
            <a:endParaRPr b="1" sz="1700">
              <a:solidFill>
                <a:schemeClr val="dk1"/>
              </a:solidFill>
            </a:endParaRPr>
          </a:p>
          <a:p>
            <a:pPr indent="0" lvl="0" marL="457200" rtl="0" algn="l">
              <a:spcBef>
                <a:spcPts val="0"/>
              </a:spcBef>
              <a:spcAft>
                <a:spcPts val="0"/>
              </a:spcAft>
              <a:buNone/>
            </a:pPr>
            <a:r>
              <a:t/>
            </a:r>
            <a:endParaRPr b="1" sz="1700">
              <a:solidFill>
                <a:schemeClr val="dk1"/>
              </a:solidFill>
            </a:endParaRPr>
          </a:p>
          <a:p>
            <a:pPr indent="0" lvl="0" marL="0" rtl="0" algn="l">
              <a:spcBef>
                <a:spcPts val="0"/>
              </a:spcBef>
              <a:spcAft>
                <a:spcPts val="0"/>
              </a:spcAft>
              <a:buNone/>
            </a:pPr>
            <a:r>
              <a:rPr lang="en" sz="1700">
                <a:solidFill>
                  <a:schemeClr val="dk1"/>
                </a:solidFill>
              </a:rPr>
              <a:t>Negative Emotions (Anger/Sadness/Anxiety)</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Males exhibit the highest levels of Negative emotions on social media </a:t>
            </a:r>
            <a:r>
              <a:rPr b="1" lang="en" sz="1700">
                <a:solidFill>
                  <a:schemeClr val="dk1"/>
                </a:solidFill>
              </a:rPr>
              <a:t>50%</a:t>
            </a:r>
            <a:endParaRPr b="1" sz="1700">
              <a:solidFill>
                <a:schemeClr val="dk1"/>
              </a:solidFill>
            </a:endParaRPr>
          </a:p>
          <a:p>
            <a:pPr indent="0" lvl="0" marL="457200" rtl="0" algn="l">
              <a:spcBef>
                <a:spcPts val="0"/>
              </a:spcBef>
              <a:spcAft>
                <a:spcPts val="0"/>
              </a:spcAft>
              <a:buNone/>
            </a:pPr>
            <a:r>
              <a:t/>
            </a:r>
            <a:endParaRPr sz="1700">
              <a:solidFill>
                <a:schemeClr val="dk1"/>
              </a:solidFill>
            </a:endParaRPr>
          </a:p>
        </p:txBody>
      </p:sp>
      <p:sp>
        <p:nvSpPr>
          <p:cNvPr id="206" name="Google Shape;206;p32"/>
          <p:cNvSpPr txBox="1"/>
          <p:nvPr/>
        </p:nvSpPr>
        <p:spPr>
          <a:xfrm>
            <a:off x="4789975" y="49400"/>
            <a:ext cx="783000" cy="8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4400">
                <a:solidFill>
                  <a:schemeClr val="dk1"/>
                </a:solidFill>
              </a:rPr>
              <a:t>🎭</a:t>
            </a:r>
            <a:endParaRPr b="1" sz="4400">
              <a:solidFill>
                <a:schemeClr val="dk1"/>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210" name="Shape 210"/>
        <p:cNvGrpSpPr/>
        <p:nvPr/>
      </p:nvGrpSpPr>
      <p:grpSpPr>
        <a:xfrm>
          <a:off x="0" y="0"/>
          <a:ext cx="0" cy="0"/>
          <a:chOff x="0" y="0"/>
          <a:chExt cx="0" cy="0"/>
        </a:xfrm>
      </p:grpSpPr>
      <p:sp>
        <p:nvSpPr>
          <p:cNvPr id="211" name="Google Shape;211;p33"/>
          <p:cNvSpPr txBox="1"/>
          <p:nvPr>
            <p:ph type="title"/>
          </p:nvPr>
        </p:nvSpPr>
        <p:spPr>
          <a:xfrm>
            <a:off x="311700" y="346625"/>
            <a:ext cx="8520600" cy="81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20"/>
              <a:t>Comparing the emotional state of individuals using different platforms</a:t>
            </a:r>
            <a:endParaRPr sz="2520"/>
          </a:p>
          <a:p>
            <a:pPr indent="0" lvl="0" marL="0" rtl="0" algn="l">
              <a:spcBef>
                <a:spcPts val="0"/>
              </a:spcBef>
              <a:spcAft>
                <a:spcPts val="0"/>
              </a:spcAft>
              <a:buSzPts val="990"/>
              <a:buNone/>
            </a:pPr>
            <a:r>
              <a:t/>
            </a:r>
            <a:endParaRPr sz="2520"/>
          </a:p>
        </p:txBody>
      </p:sp>
      <p:sp>
        <p:nvSpPr>
          <p:cNvPr id="212" name="Google Shape;212;p33"/>
          <p:cNvSpPr txBox="1"/>
          <p:nvPr>
            <p:ph idx="1" type="body"/>
          </p:nvPr>
        </p:nvSpPr>
        <p:spPr>
          <a:xfrm>
            <a:off x="311700" y="126132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600">
                <a:solidFill>
                  <a:schemeClr val="dk1"/>
                </a:solidFill>
              </a:rPr>
              <a:t>Platform distribution:</a:t>
            </a:r>
            <a:endParaRPr sz="1600">
              <a:solidFill>
                <a:schemeClr val="dk1"/>
              </a:solidFill>
            </a:endParaRPr>
          </a:p>
          <a:p>
            <a:pPr indent="-330200" lvl="0" marL="457200" rtl="0" algn="l">
              <a:lnSpc>
                <a:spcPct val="115000"/>
              </a:lnSpc>
              <a:spcBef>
                <a:spcPts val="800"/>
              </a:spcBef>
              <a:spcAft>
                <a:spcPts val="0"/>
              </a:spcAft>
              <a:buClr>
                <a:schemeClr val="dk1"/>
              </a:buClr>
              <a:buSzPts val="1600"/>
              <a:buChar char="●"/>
            </a:pPr>
            <a:r>
              <a:rPr b="1" lang="en" sz="1600">
                <a:solidFill>
                  <a:schemeClr val="dk1"/>
                </a:solidFill>
              </a:rPr>
              <a:t>Instagram</a:t>
            </a:r>
            <a:r>
              <a:rPr lang="en" sz="1600">
                <a:solidFill>
                  <a:schemeClr val="dk1"/>
                </a:solidFill>
              </a:rPr>
              <a:t> had the highest number of users </a:t>
            </a:r>
            <a:r>
              <a:rPr b="1" lang="en" sz="1600">
                <a:solidFill>
                  <a:schemeClr val="dk1"/>
                </a:solidFill>
              </a:rPr>
              <a:t>236</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Twitter</a:t>
            </a:r>
            <a:r>
              <a:rPr lang="en" sz="1600">
                <a:solidFill>
                  <a:schemeClr val="dk1"/>
                </a:solidFill>
              </a:rPr>
              <a:t> </a:t>
            </a:r>
            <a:r>
              <a:rPr b="1" lang="en" sz="1600">
                <a:solidFill>
                  <a:schemeClr val="dk1"/>
                </a:solidFill>
              </a:rPr>
              <a:t>188</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Facebook</a:t>
            </a:r>
            <a:r>
              <a:rPr lang="en" sz="1600">
                <a:solidFill>
                  <a:schemeClr val="dk1"/>
                </a:solidFill>
              </a:rPr>
              <a:t> </a:t>
            </a:r>
            <a:r>
              <a:rPr b="1" lang="en" sz="1600">
                <a:solidFill>
                  <a:schemeClr val="dk1"/>
                </a:solidFill>
              </a:rPr>
              <a:t>178</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Linkedin 118</a:t>
            </a:r>
            <a:endParaRPr b="1"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 sz="1600">
                <a:solidFill>
                  <a:schemeClr val="dk1"/>
                </a:solidFill>
              </a:rPr>
              <a:t>WhatsApp</a:t>
            </a:r>
            <a:r>
              <a:rPr lang="en" sz="1600">
                <a:solidFill>
                  <a:schemeClr val="dk1"/>
                </a:solidFill>
              </a:rPr>
              <a:t>, </a:t>
            </a:r>
            <a:r>
              <a:rPr b="1" lang="en" sz="1600">
                <a:solidFill>
                  <a:schemeClr val="dk1"/>
                </a:solidFill>
              </a:rPr>
              <a:t>Telegram</a:t>
            </a:r>
            <a:r>
              <a:rPr lang="en" sz="1600">
                <a:solidFill>
                  <a:schemeClr val="dk1"/>
                </a:solidFill>
              </a:rPr>
              <a:t>, and </a:t>
            </a:r>
            <a:r>
              <a:rPr b="1" lang="en" sz="1600">
                <a:solidFill>
                  <a:schemeClr val="dk1"/>
                </a:solidFill>
              </a:rPr>
              <a:t>Snapchat</a:t>
            </a:r>
            <a:r>
              <a:rPr lang="en" sz="1600">
                <a:solidFill>
                  <a:schemeClr val="dk1"/>
                </a:solidFill>
              </a:rPr>
              <a:t> had an equal but smaller number of users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 sz="1600">
                <a:solidFill>
                  <a:schemeClr val="dk1"/>
                </a:solidFill>
              </a:rPr>
              <a:t> </a:t>
            </a:r>
            <a:r>
              <a:rPr b="1" lang="en" sz="1600">
                <a:solidFill>
                  <a:schemeClr val="dk1"/>
                </a:solidFill>
              </a:rPr>
              <a:t>68</a:t>
            </a:r>
            <a:r>
              <a:rPr lang="en" sz="1600">
                <a:solidFill>
                  <a:schemeClr val="dk1"/>
                </a:solidFill>
              </a:rPr>
              <a:t> users each.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pic>
        <p:nvPicPr>
          <p:cNvPr descr="Social Media Icons With Paint Splash Effect | This image is … | Flickr" id="89" name="Google Shape;89;p16"/>
          <p:cNvPicPr preferRelativeResize="0"/>
          <p:nvPr/>
        </p:nvPicPr>
        <p:blipFill>
          <a:blip r:embed="rId3">
            <a:alphaModFix/>
          </a:blip>
          <a:stretch>
            <a:fillRect/>
          </a:stretch>
        </p:blipFill>
        <p:spPr>
          <a:xfrm>
            <a:off x="5255888" y="2738550"/>
            <a:ext cx="3193374" cy="2319325"/>
          </a:xfrm>
          <a:prstGeom prst="rect">
            <a:avLst/>
          </a:prstGeom>
          <a:noFill/>
          <a:ln>
            <a:noFill/>
          </a:ln>
        </p:spPr>
      </p:pic>
      <p:pic>
        <p:nvPicPr>
          <p:cNvPr descr="Well Being - Free of Charge Creative Commons Handwriting image" id="90" name="Google Shape;90;p16"/>
          <p:cNvPicPr preferRelativeResize="0"/>
          <p:nvPr/>
        </p:nvPicPr>
        <p:blipFill>
          <a:blip r:embed="rId4">
            <a:alphaModFix/>
          </a:blip>
          <a:stretch>
            <a:fillRect/>
          </a:stretch>
        </p:blipFill>
        <p:spPr>
          <a:xfrm>
            <a:off x="592100" y="149450"/>
            <a:ext cx="3384024" cy="2256026"/>
          </a:xfrm>
          <a:prstGeom prst="rect">
            <a:avLst/>
          </a:prstGeom>
          <a:noFill/>
          <a:ln>
            <a:noFill/>
          </a:ln>
        </p:spPr>
      </p:pic>
      <p:sp>
        <p:nvSpPr>
          <p:cNvPr id="91" name="Google Shape;91;p16"/>
          <p:cNvSpPr txBox="1"/>
          <p:nvPr/>
        </p:nvSpPr>
        <p:spPr>
          <a:xfrm>
            <a:off x="5056850" y="71350"/>
            <a:ext cx="3819000" cy="2586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lang="en"/>
              <a:t>Social media has grown to become part of our modern day-to-day lives having an influence over various aspects of our emotional well-being. </a:t>
            </a:r>
            <a:endParaRPr/>
          </a:p>
          <a:p>
            <a:pPr indent="0" lvl="0" marL="0" rtl="0" algn="l">
              <a:lnSpc>
                <a:spcPct val="100000"/>
              </a:lnSpc>
              <a:spcBef>
                <a:spcPts val="1200"/>
              </a:spcBef>
              <a:spcAft>
                <a:spcPts val="0"/>
              </a:spcAft>
              <a:buNone/>
            </a:pPr>
            <a:r>
              <a:rPr lang="en"/>
              <a:t>We will be exploring the data on Social media and emotional well-being.</a:t>
            </a:r>
            <a:endParaRPr/>
          </a:p>
          <a:p>
            <a:pPr indent="0" lvl="0" marL="0" rtl="0" algn="l">
              <a:lnSpc>
                <a:spcPct val="100000"/>
              </a:lnSpc>
              <a:spcBef>
                <a:spcPts val="1200"/>
              </a:spcBef>
              <a:spcAft>
                <a:spcPts val="0"/>
              </a:spcAft>
              <a:buNone/>
            </a:pPr>
            <a:r>
              <a:rPr lang="en"/>
              <a:t>We seek to find any relationships, among the data, that may exist between these variables.</a:t>
            </a:r>
            <a:endParaRPr/>
          </a:p>
          <a:p>
            <a:pPr indent="0" lvl="0" marL="0" rtl="0" algn="l">
              <a:lnSpc>
                <a:spcPct val="100000"/>
              </a:lnSpc>
              <a:spcBef>
                <a:spcPts val="1200"/>
              </a:spcBef>
              <a:spcAft>
                <a:spcPts val="1200"/>
              </a:spcAft>
              <a:buNone/>
            </a:pPr>
            <a:r>
              <a:rPr lang="en"/>
              <a:t>We can only draw conclusions from the data.</a:t>
            </a:r>
            <a:endParaRPr/>
          </a:p>
        </p:txBody>
      </p:sp>
      <p:sp>
        <p:nvSpPr>
          <p:cNvPr id="92" name="Google Shape;92;p16"/>
          <p:cNvSpPr txBox="1"/>
          <p:nvPr/>
        </p:nvSpPr>
        <p:spPr>
          <a:xfrm>
            <a:off x="425225" y="2657350"/>
            <a:ext cx="4172400" cy="176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a:t>Columns within the Data Set:</a:t>
            </a:r>
            <a:endParaRPr b="1"/>
          </a:p>
          <a:p>
            <a:pPr indent="-317500" lvl="0" marL="457200" rtl="0" algn="l">
              <a:lnSpc>
                <a:spcPct val="100000"/>
              </a:lnSpc>
              <a:spcBef>
                <a:spcPts val="1200"/>
              </a:spcBef>
              <a:spcAft>
                <a:spcPts val="0"/>
              </a:spcAft>
              <a:buSzPts val="1400"/>
              <a:buChar char="●"/>
            </a:pPr>
            <a:r>
              <a:rPr b="1" lang="en"/>
              <a:t>Demographic columns:</a:t>
            </a:r>
            <a:r>
              <a:rPr lang="en"/>
              <a:t> User ID, user’s Age, user’s Gender</a:t>
            </a:r>
            <a:endParaRPr/>
          </a:p>
          <a:p>
            <a:pPr indent="-317500" lvl="0" marL="457200" rtl="0" algn="l">
              <a:lnSpc>
                <a:spcPct val="100000"/>
              </a:lnSpc>
              <a:spcBef>
                <a:spcPts val="0"/>
              </a:spcBef>
              <a:spcAft>
                <a:spcPts val="0"/>
              </a:spcAft>
              <a:buSzPts val="1400"/>
              <a:buChar char="●"/>
            </a:pPr>
            <a:r>
              <a:rPr b="1" lang="en"/>
              <a:t>Social Media Data columns:</a:t>
            </a:r>
            <a:r>
              <a:rPr lang="en"/>
              <a:t> Platform App, Daily Usage Time, Average Posts, Likes Received, Comments Received, and Messages Sent per day.</a:t>
            </a:r>
            <a:endParaRPr/>
          </a:p>
          <a:p>
            <a:pPr indent="-317500" lvl="0" marL="457200" rtl="0" algn="l">
              <a:lnSpc>
                <a:spcPct val="100000"/>
              </a:lnSpc>
              <a:spcBef>
                <a:spcPts val="0"/>
              </a:spcBef>
              <a:spcAft>
                <a:spcPts val="0"/>
              </a:spcAft>
              <a:buSzPts val="1400"/>
              <a:buChar char="●"/>
            </a:pPr>
            <a:r>
              <a:rPr b="1" lang="en"/>
              <a:t>Emotional State:</a:t>
            </a:r>
            <a:r>
              <a:rPr lang="en"/>
              <a:t> Dominant Emotion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BD4EB"/>
            </a:gs>
            <a:gs pos="100000">
              <a:srgbClr val="9080BB"/>
            </a:gs>
          </a:gsLst>
          <a:path path="circle">
            <a:fillToRect b="50%" l="50%" r="50%" t="50%"/>
          </a:path>
          <a:tileRect/>
        </a:gradFill>
      </p:bgPr>
    </p:bg>
    <p:spTree>
      <p:nvGrpSpPr>
        <p:cNvPr id="216" name="Shape 216"/>
        <p:cNvGrpSpPr/>
        <p:nvPr/>
      </p:nvGrpSpPr>
      <p:grpSpPr>
        <a:xfrm>
          <a:off x="0" y="0"/>
          <a:ext cx="0" cy="0"/>
          <a:chOff x="0" y="0"/>
          <a:chExt cx="0" cy="0"/>
        </a:xfrm>
      </p:grpSpPr>
      <p:pic>
        <p:nvPicPr>
          <p:cNvPr id="217" name="Google Shape;217;p34"/>
          <p:cNvPicPr preferRelativeResize="0"/>
          <p:nvPr/>
        </p:nvPicPr>
        <p:blipFill>
          <a:blip r:embed="rId3">
            <a:alphaModFix/>
          </a:blip>
          <a:stretch>
            <a:fillRect/>
          </a:stretch>
        </p:blipFill>
        <p:spPr>
          <a:xfrm>
            <a:off x="152400" y="361950"/>
            <a:ext cx="8839200" cy="4419600"/>
          </a:xfrm>
          <a:prstGeom prst="rect">
            <a:avLst/>
          </a:prstGeom>
          <a:noFill/>
          <a:ln>
            <a:noFill/>
          </a:ln>
        </p:spPr>
      </p:pic>
      <p:sp>
        <p:nvSpPr>
          <p:cNvPr id="218" name="Google Shape;218;p34"/>
          <p:cNvSpPr txBox="1"/>
          <p:nvPr/>
        </p:nvSpPr>
        <p:spPr>
          <a:xfrm>
            <a:off x="6969900" y="2495700"/>
            <a:ext cx="2021700" cy="21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Key Takeaway:</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en" sz="1200">
                <a:solidFill>
                  <a:schemeClr val="dk1"/>
                </a:solidFill>
              </a:rPr>
              <a:t>Instagram</a:t>
            </a:r>
            <a:r>
              <a:rPr lang="en" sz="1200">
                <a:solidFill>
                  <a:schemeClr val="dk1"/>
                </a:solidFill>
              </a:rPr>
              <a:t> promotes positive emotions, while </a:t>
            </a:r>
            <a:r>
              <a:rPr b="1" lang="en" sz="1200">
                <a:solidFill>
                  <a:schemeClr val="dk1"/>
                </a:solidFill>
              </a:rPr>
              <a:t>Twitter</a:t>
            </a:r>
            <a:r>
              <a:rPr lang="en" sz="1200">
                <a:solidFill>
                  <a:schemeClr val="dk1"/>
                </a:solidFill>
              </a:rPr>
              <a:t> shows emotional diversity with more negative emotions.</a:t>
            </a:r>
            <a:endParaRPr sz="1200">
              <a:solidFill>
                <a:schemeClr val="dk1"/>
              </a:solidFill>
            </a:endParaRPr>
          </a:p>
          <a:p>
            <a:pPr indent="0" lvl="0" marL="0" rtl="0" algn="l">
              <a:spcBef>
                <a:spcPts val="0"/>
              </a:spcBef>
              <a:spcAft>
                <a:spcPts val="0"/>
              </a:spcAft>
              <a:buNone/>
            </a:pPr>
            <a:r>
              <a:rPr lang="en" sz="1200">
                <a:solidFill>
                  <a:schemeClr val="dk1"/>
                </a:solidFill>
              </a:rPr>
              <a:t>Each platform influences emotional well-being differently, reflecting its unique usage patterns and focus.</a:t>
            </a:r>
            <a:endParaRPr sz="12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2BC81"/>
            </a:gs>
          </a:gsLst>
          <a:path path="circle">
            <a:fillToRect b="50%" l="50%" r="50%" t="50%"/>
          </a:path>
          <a:tileRect/>
        </a:gradFill>
      </p:bgPr>
    </p:bg>
    <p:spTree>
      <p:nvGrpSpPr>
        <p:cNvPr id="222" name="Shape 222"/>
        <p:cNvGrpSpPr/>
        <p:nvPr/>
      </p:nvGrpSpPr>
      <p:grpSpPr>
        <a:xfrm>
          <a:off x="0" y="0"/>
          <a:ext cx="0" cy="0"/>
          <a:chOff x="0" y="0"/>
          <a:chExt cx="0" cy="0"/>
        </a:xfrm>
      </p:grpSpPr>
      <p:sp>
        <p:nvSpPr>
          <p:cNvPr id="223" name="Google Shape;223;p35"/>
          <p:cNvSpPr txBox="1"/>
          <p:nvPr/>
        </p:nvSpPr>
        <p:spPr>
          <a:xfrm>
            <a:off x="456200" y="178900"/>
            <a:ext cx="86232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1"/>
                </a:solidFill>
              </a:rPr>
              <a:t>Exploring the connection between Age, Time spent on Social Media, and Emotional Well-Being</a:t>
            </a:r>
            <a:endParaRPr b="1" sz="1900">
              <a:solidFill>
                <a:schemeClr val="dk1"/>
              </a:solidFill>
            </a:endParaRPr>
          </a:p>
        </p:txBody>
      </p:sp>
      <p:pic>
        <p:nvPicPr>
          <p:cNvPr id="224" name="Google Shape;224;p35"/>
          <p:cNvPicPr preferRelativeResize="0"/>
          <p:nvPr/>
        </p:nvPicPr>
        <p:blipFill rotWithShape="1">
          <a:blip r:embed="rId3">
            <a:alphaModFix/>
          </a:blip>
          <a:srcRect b="4959" l="7505" r="8070" t="8182"/>
          <a:stretch/>
        </p:blipFill>
        <p:spPr>
          <a:xfrm>
            <a:off x="71575" y="1055525"/>
            <a:ext cx="5720624" cy="4016400"/>
          </a:xfrm>
          <a:prstGeom prst="rect">
            <a:avLst/>
          </a:prstGeom>
          <a:noFill/>
          <a:ln>
            <a:noFill/>
          </a:ln>
        </p:spPr>
      </p:pic>
      <p:sp>
        <p:nvSpPr>
          <p:cNvPr id="225" name="Google Shape;225;p35"/>
          <p:cNvSpPr txBox="1"/>
          <p:nvPr/>
        </p:nvSpPr>
        <p:spPr>
          <a:xfrm>
            <a:off x="5912800" y="948400"/>
            <a:ext cx="3050400" cy="16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Sum of Individual Emotional Count:</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186 feels Happiness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184 feels Neutral</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156 feels Anxiety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146 feels Sadness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130 feels Boredom</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122 feels Anger</a:t>
            </a:r>
            <a:endParaRPr>
              <a:solidFill>
                <a:schemeClr val="dk1"/>
              </a:solidFill>
            </a:endParaRPr>
          </a:p>
          <a:p>
            <a:pPr indent="0" lvl="0" marL="0" rtl="0" algn="l">
              <a:spcBef>
                <a:spcPts val="0"/>
              </a:spcBef>
              <a:spcAft>
                <a:spcPts val="0"/>
              </a:spcAft>
              <a:buNone/>
            </a:pPr>
            <a:r>
              <a:t/>
            </a:r>
            <a:endParaRPr sz="1800">
              <a:solidFill>
                <a:schemeClr val="dk2"/>
              </a:solidFill>
            </a:endParaRPr>
          </a:p>
        </p:txBody>
      </p:sp>
      <p:sp>
        <p:nvSpPr>
          <p:cNvPr id="226" name="Google Shape;226;p35"/>
          <p:cNvSpPr txBox="1"/>
          <p:nvPr/>
        </p:nvSpPr>
        <p:spPr>
          <a:xfrm>
            <a:off x="5854750" y="2549500"/>
            <a:ext cx="3166500" cy="21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rPr>
              <a:t>Mid-twenties users are most active on social media and are more likely to experience positive emotions during their usage.</a:t>
            </a:r>
            <a:endParaRPr>
              <a:solidFill>
                <a:schemeClr val="dk1"/>
              </a:solidFill>
            </a:endParaRPr>
          </a:p>
          <a:p>
            <a:pPr indent="0" lvl="0" marL="0" rtl="0" algn="l">
              <a:lnSpc>
                <a:spcPct val="115000"/>
              </a:lnSpc>
              <a:spcBef>
                <a:spcPts val="0"/>
              </a:spcBef>
              <a:spcAft>
                <a:spcPts val="0"/>
              </a:spcAft>
              <a:buNone/>
            </a:pPr>
            <a:r>
              <a:rPr lang="en">
                <a:solidFill>
                  <a:schemeClr val="dk1"/>
                </a:solidFill>
              </a:rPr>
              <a:t>Younger age groups show neutral and sadness emotional </a:t>
            </a:r>
            <a:r>
              <a:rPr lang="en">
                <a:solidFill>
                  <a:schemeClr val="dk1"/>
                </a:solidFill>
              </a:rPr>
              <a:t>tendencies</a:t>
            </a:r>
            <a:endParaRPr>
              <a:solidFill>
                <a:schemeClr val="dk1"/>
              </a:solidFill>
            </a:endParaRPr>
          </a:p>
          <a:p>
            <a:pPr indent="0" lvl="0" marL="0" rtl="0" algn="l">
              <a:lnSpc>
                <a:spcPct val="115000"/>
              </a:lnSpc>
              <a:spcBef>
                <a:spcPts val="0"/>
              </a:spcBef>
              <a:spcAft>
                <a:spcPts val="0"/>
              </a:spcAft>
              <a:buNone/>
            </a:pPr>
            <a:r>
              <a:rPr lang="en">
                <a:solidFill>
                  <a:schemeClr val="dk1"/>
                </a:solidFill>
              </a:rPr>
              <a:t>Older age groups show boredom emotional tendencies </a:t>
            </a:r>
            <a:r>
              <a:rPr lang="en">
                <a:solidFill>
                  <a:schemeClr val="dk1"/>
                </a:solidFill>
              </a:rPr>
              <a:t> </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0" name="Shape 230"/>
        <p:cNvGrpSpPr/>
        <p:nvPr/>
      </p:nvGrpSpPr>
      <p:grpSpPr>
        <a:xfrm>
          <a:off x="0" y="0"/>
          <a:ext cx="0" cy="0"/>
          <a:chOff x="0" y="0"/>
          <a:chExt cx="0" cy="0"/>
        </a:xfrm>
      </p:grpSpPr>
      <p:sp>
        <p:nvSpPr>
          <p:cNvPr id="231" name="Google Shape;231;p36"/>
          <p:cNvSpPr txBox="1"/>
          <p:nvPr/>
        </p:nvSpPr>
        <p:spPr>
          <a:xfrm>
            <a:off x="848650" y="645950"/>
            <a:ext cx="8235900" cy="3308700"/>
          </a:xfrm>
          <a:prstGeom prst="rect">
            <a:avLst/>
          </a:prstGeom>
          <a:noFill/>
          <a:ln>
            <a:noFill/>
          </a:ln>
        </p:spPr>
        <p:txBody>
          <a:bodyPr anchorCtr="0" anchor="t" bIns="91425" lIns="91425" spcFirstLastPara="1" rIns="91425" wrap="square" tIns="91425">
            <a:noAutofit/>
          </a:bodyPr>
          <a:lstStyle/>
          <a:p>
            <a:pPr indent="0" lvl="0" marL="0" rtl="0" algn="ctr">
              <a:lnSpc>
                <a:spcPct val="200000"/>
              </a:lnSpc>
              <a:spcBef>
                <a:spcPts val="1200"/>
              </a:spcBef>
              <a:spcAft>
                <a:spcPts val="0"/>
              </a:spcAft>
              <a:buClr>
                <a:schemeClr val="dk1"/>
              </a:buClr>
              <a:buSzPts val="1100"/>
              <a:buFont typeface="Arial"/>
              <a:buNone/>
            </a:pPr>
            <a:r>
              <a:rPr b="1" lang="en" sz="1100">
                <a:solidFill>
                  <a:schemeClr val="dk1"/>
                </a:solidFill>
              </a:rPr>
              <a:t>Citations</a:t>
            </a:r>
            <a:endParaRPr b="1" sz="1100">
              <a:solidFill>
                <a:schemeClr val="dk1"/>
              </a:solidFill>
            </a:endParaRPr>
          </a:p>
          <a:p>
            <a:pPr indent="0" lvl="0" marL="0" rtl="0" algn="l">
              <a:lnSpc>
                <a:spcPct val="200000"/>
              </a:lnSpc>
              <a:spcBef>
                <a:spcPts val="1200"/>
              </a:spcBef>
              <a:spcAft>
                <a:spcPts val="1200"/>
              </a:spcAft>
              <a:buClr>
                <a:schemeClr val="dk1"/>
              </a:buClr>
              <a:buSzPts val="1100"/>
              <a:buFont typeface="Arial"/>
              <a:buNone/>
            </a:pPr>
            <a:r>
              <a:rPr lang="en" sz="1100">
                <a:solidFill>
                  <a:schemeClr val="dk1"/>
                </a:solidFill>
              </a:rPr>
              <a:t>Emirhan BULUT. (2024). Social Media Usage and Emotional Well-Being [Data set]. Kaggle. https://doi.org/10.34740/KAGGLE/DSV/8460631</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D9EEB"/>
        </a:solidFill>
      </p:bgPr>
    </p:bg>
    <p:spTree>
      <p:nvGrpSpPr>
        <p:cNvPr id="96" name="Shape 96"/>
        <p:cNvGrpSpPr/>
        <p:nvPr/>
      </p:nvGrpSpPr>
      <p:grpSpPr>
        <a:xfrm>
          <a:off x="0" y="0"/>
          <a:ext cx="0" cy="0"/>
          <a:chOff x="0" y="0"/>
          <a:chExt cx="0" cy="0"/>
        </a:xfrm>
      </p:grpSpPr>
      <p:pic>
        <p:nvPicPr>
          <p:cNvPr descr="Cleaning Set – The Curious Bear Toy &amp; Book Shop" id="97" name="Google Shape;97;p17"/>
          <p:cNvPicPr preferRelativeResize="0"/>
          <p:nvPr/>
        </p:nvPicPr>
        <p:blipFill>
          <a:blip r:embed="rId3">
            <a:alphaModFix/>
          </a:blip>
          <a:stretch>
            <a:fillRect/>
          </a:stretch>
        </p:blipFill>
        <p:spPr>
          <a:xfrm>
            <a:off x="152400" y="3060650"/>
            <a:ext cx="1930450" cy="1930450"/>
          </a:xfrm>
          <a:prstGeom prst="rect">
            <a:avLst/>
          </a:prstGeom>
          <a:noFill/>
          <a:ln>
            <a:noFill/>
          </a:ln>
        </p:spPr>
      </p:pic>
      <p:sp>
        <p:nvSpPr>
          <p:cNvPr id="98" name="Google Shape;98;p17"/>
          <p:cNvSpPr txBox="1"/>
          <p:nvPr/>
        </p:nvSpPr>
        <p:spPr>
          <a:xfrm>
            <a:off x="6454425" y="1386775"/>
            <a:ext cx="2694900" cy="54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descr="File:MnistExamples.png - Wikipedia" id="99" name="Google Shape;99;p17"/>
          <p:cNvPicPr preferRelativeResize="0"/>
          <p:nvPr/>
        </p:nvPicPr>
        <p:blipFill>
          <a:blip r:embed="rId4">
            <a:alphaModFix/>
          </a:blip>
          <a:stretch>
            <a:fillRect/>
          </a:stretch>
        </p:blipFill>
        <p:spPr>
          <a:xfrm>
            <a:off x="152400" y="184225"/>
            <a:ext cx="2949151" cy="1792325"/>
          </a:xfrm>
          <a:prstGeom prst="rect">
            <a:avLst/>
          </a:prstGeom>
          <a:noFill/>
          <a:ln>
            <a:noFill/>
          </a:ln>
        </p:spPr>
      </p:pic>
      <p:sp>
        <p:nvSpPr>
          <p:cNvPr id="100" name="Google Shape;100;p17"/>
          <p:cNvSpPr txBox="1"/>
          <p:nvPr/>
        </p:nvSpPr>
        <p:spPr>
          <a:xfrm>
            <a:off x="254600" y="2223700"/>
            <a:ext cx="3258300" cy="4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Impact"/>
                <a:ea typeface="Impact"/>
                <a:cs typeface="Impact"/>
                <a:sym typeface="Impact"/>
              </a:rPr>
              <a:t>Lets clean the data!</a:t>
            </a:r>
            <a:endParaRPr b="1" sz="2400">
              <a:solidFill>
                <a:schemeClr val="dk2"/>
              </a:solidFill>
              <a:latin typeface="Impact"/>
              <a:ea typeface="Impact"/>
              <a:cs typeface="Impact"/>
              <a:sym typeface="Impact"/>
            </a:endParaRPr>
          </a:p>
        </p:txBody>
      </p:sp>
      <p:sp>
        <p:nvSpPr>
          <p:cNvPr id="101" name="Google Shape;101;p17"/>
          <p:cNvSpPr txBox="1"/>
          <p:nvPr/>
        </p:nvSpPr>
        <p:spPr>
          <a:xfrm>
            <a:off x="3610475" y="255723"/>
            <a:ext cx="5338500" cy="4735500"/>
          </a:xfrm>
          <a:prstGeom prst="rect">
            <a:avLst/>
          </a:prstGeom>
          <a:noFill/>
          <a:ln>
            <a:noFill/>
          </a:ln>
        </p:spPr>
        <p:txBody>
          <a:bodyPr anchorCtr="0" anchor="t" bIns="91425" lIns="91425" spcFirstLastPara="1" rIns="91425" wrap="square" tIns="91425">
            <a:noAutofit/>
          </a:bodyPr>
          <a:lstStyle/>
          <a:p>
            <a:pPr indent="-317500" lvl="0" marL="457200" rtl="0" algn="l">
              <a:lnSpc>
                <a:spcPct val="200000"/>
              </a:lnSpc>
              <a:spcBef>
                <a:spcPts val="1200"/>
              </a:spcBef>
              <a:spcAft>
                <a:spcPts val="0"/>
              </a:spcAft>
              <a:buClr>
                <a:schemeClr val="dk2"/>
              </a:buClr>
              <a:buSzPts val="1400"/>
              <a:buChar char="●"/>
            </a:pPr>
            <a:r>
              <a:rPr lang="en" sz="1100">
                <a:solidFill>
                  <a:schemeClr val="dk1"/>
                </a:solidFill>
              </a:rPr>
              <a:t>Raw Data issue: There was a subsection of data from the ‘Age’ column that appeared to be switched with the values from the ‘Gender’ column</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 sz="1100">
                <a:solidFill>
                  <a:schemeClr val="dk1"/>
                </a:solidFill>
              </a:rPr>
              <a:t>Discussion Topics:</a:t>
            </a:r>
            <a:endParaRPr sz="1100">
              <a:solidFill>
                <a:schemeClr val="dk1"/>
              </a:solidFill>
            </a:endParaRPr>
          </a:p>
          <a:p>
            <a:pPr indent="-298450" lvl="1" marL="914400" rtl="0" algn="l">
              <a:lnSpc>
                <a:spcPct val="200000"/>
              </a:lnSpc>
              <a:spcBef>
                <a:spcPts val="0"/>
              </a:spcBef>
              <a:spcAft>
                <a:spcPts val="0"/>
              </a:spcAft>
              <a:buClr>
                <a:schemeClr val="dk1"/>
              </a:buClr>
              <a:buSzPts val="1100"/>
              <a:buChar char="○"/>
            </a:pPr>
            <a:r>
              <a:rPr lang="en" sz="1100">
                <a:solidFill>
                  <a:schemeClr val="dk1"/>
                </a:solidFill>
              </a:rPr>
              <a:t>Will Booleans work? </a:t>
            </a:r>
            <a:endParaRPr sz="1100">
              <a:solidFill>
                <a:schemeClr val="dk1"/>
              </a:solidFill>
            </a:endParaRPr>
          </a:p>
          <a:p>
            <a:pPr indent="-298450" lvl="1" marL="914400" rtl="0" algn="l">
              <a:lnSpc>
                <a:spcPct val="200000"/>
              </a:lnSpc>
              <a:spcBef>
                <a:spcPts val="0"/>
              </a:spcBef>
              <a:spcAft>
                <a:spcPts val="0"/>
              </a:spcAft>
              <a:buClr>
                <a:schemeClr val="dk1"/>
              </a:buClr>
              <a:buSzPts val="1100"/>
              <a:buChar char="○"/>
            </a:pPr>
            <a:r>
              <a:rPr lang="en" sz="1100">
                <a:solidFill>
                  <a:schemeClr val="dk1"/>
                </a:solidFill>
              </a:rPr>
              <a:t>We may need to store it in a list first.</a:t>
            </a:r>
            <a:endParaRPr sz="1100">
              <a:solidFill>
                <a:schemeClr val="dk1"/>
              </a:solidFill>
            </a:endParaRPr>
          </a:p>
          <a:p>
            <a:pPr indent="-298450" lvl="1" marL="914400" rtl="0" algn="l">
              <a:lnSpc>
                <a:spcPct val="200000"/>
              </a:lnSpc>
              <a:spcBef>
                <a:spcPts val="0"/>
              </a:spcBef>
              <a:spcAft>
                <a:spcPts val="0"/>
              </a:spcAft>
              <a:buClr>
                <a:schemeClr val="dk1"/>
              </a:buClr>
              <a:buSzPts val="1100"/>
              <a:buChar char="○"/>
            </a:pPr>
            <a:r>
              <a:rPr lang="en" sz="1100">
                <a:solidFill>
                  <a:schemeClr val="dk1"/>
                </a:solidFill>
              </a:rPr>
              <a:t>Use ‘for loop’ to capture all rows in ‘Age’ Column that are string maybe? But where do we go from there?</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 sz="1100">
                <a:solidFill>
                  <a:schemeClr val="dk1"/>
                </a:solidFill>
              </a:rPr>
              <a:t>Resolutions:</a:t>
            </a:r>
            <a:endParaRPr sz="1100">
              <a:solidFill>
                <a:schemeClr val="dk1"/>
              </a:solidFill>
            </a:endParaRPr>
          </a:p>
          <a:p>
            <a:pPr indent="-298450" lvl="1" marL="914400" rtl="0" algn="l">
              <a:lnSpc>
                <a:spcPct val="200000"/>
              </a:lnSpc>
              <a:spcBef>
                <a:spcPts val="0"/>
              </a:spcBef>
              <a:spcAft>
                <a:spcPts val="0"/>
              </a:spcAft>
              <a:buClr>
                <a:schemeClr val="dk1"/>
              </a:buClr>
              <a:buSzPts val="1100"/>
              <a:buChar char="○"/>
            </a:pPr>
            <a:r>
              <a:rPr lang="en" sz="1100">
                <a:solidFill>
                  <a:schemeClr val="dk1"/>
                </a:solidFill>
              </a:rPr>
              <a:t>We needed to use ‘.isin()’ for the 3 gender categories available to us</a:t>
            </a:r>
            <a:endParaRPr sz="1100">
              <a:solidFill>
                <a:schemeClr val="dk1"/>
              </a:solidFill>
            </a:endParaRPr>
          </a:p>
          <a:p>
            <a:pPr indent="-298450" lvl="1" marL="914400" rtl="0" algn="l">
              <a:lnSpc>
                <a:spcPct val="200000"/>
              </a:lnSpc>
              <a:spcBef>
                <a:spcPts val="0"/>
              </a:spcBef>
              <a:spcAft>
                <a:spcPts val="0"/>
              </a:spcAft>
              <a:buClr>
                <a:schemeClr val="dk1"/>
              </a:buClr>
              <a:buSzPts val="1100"/>
              <a:buChar char="○"/>
            </a:pPr>
            <a:r>
              <a:rPr lang="en" sz="1100">
                <a:solidFill>
                  <a:schemeClr val="dk1"/>
                </a:solidFill>
              </a:rPr>
              <a:t>Renamed Age to Gender and Gender to Age</a:t>
            </a:r>
            <a:endParaRPr sz="1100">
              <a:solidFill>
                <a:schemeClr val="dk1"/>
              </a:solidFill>
            </a:endParaRPr>
          </a:p>
          <a:p>
            <a:pPr indent="-298450" lvl="1" marL="914400" rtl="0" algn="l">
              <a:lnSpc>
                <a:spcPct val="200000"/>
              </a:lnSpc>
              <a:spcBef>
                <a:spcPts val="0"/>
              </a:spcBef>
              <a:spcAft>
                <a:spcPts val="0"/>
              </a:spcAft>
              <a:buClr>
                <a:schemeClr val="dk1"/>
              </a:buClr>
              <a:buSzPts val="1100"/>
              <a:buChar char="○"/>
            </a:pPr>
            <a:r>
              <a:rPr lang="en" sz="1100">
                <a:solidFill>
                  <a:schemeClr val="dk1"/>
                </a:solidFill>
              </a:rPr>
              <a:t>Concatenate</a:t>
            </a:r>
            <a:r>
              <a:rPr lang="en" sz="1100">
                <a:solidFill>
                  <a:schemeClr val="dk1"/>
                </a:solidFill>
              </a:rPr>
              <a:t> the data and drop the nulls</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idx="1" type="subTitle"/>
          </p:nvPr>
        </p:nvSpPr>
        <p:spPr>
          <a:xfrm>
            <a:off x="420875" y="596800"/>
            <a:ext cx="3247200" cy="841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8000">
                <a:solidFill>
                  <a:schemeClr val="dk1"/>
                </a:solidFill>
                <a:latin typeface="Lato"/>
                <a:ea typeface="Lato"/>
                <a:cs typeface="Lato"/>
                <a:sym typeface="Lato"/>
              </a:rPr>
              <a:t>Are emotion and age connected when it comes to social media usage?</a:t>
            </a:r>
            <a:endParaRPr sz="8000">
              <a:solidFill>
                <a:schemeClr val="dk1"/>
              </a:solidFill>
              <a:latin typeface="Lato"/>
              <a:ea typeface="Lato"/>
              <a:cs typeface="Lato"/>
              <a:sym typeface="Lato"/>
            </a:endParaRPr>
          </a:p>
          <a:p>
            <a:pPr indent="0" lvl="0" marL="0" rtl="0" algn="l">
              <a:spcBef>
                <a:spcPts val="1200"/>
              </a:spcBef>
              <a:spcAft>
                <a:spcPts val="0"/>
              </a:spcAft>
              <a:buNone/>
            </a:pPr>
            <a:r>
              <a:t/>
            </a:r>
            <a:endParaRPr sz="1800"/>
          </a:p>
          <a:p>
            <a:pPr indent="0" lvl="0" marL="0" rtl="0" algn="l">
              <a:spcBef>
                <a:spcPts val="1200"/>
              </a:spcBef>
              <a:spcAft>
                <a:spcPts val="1200"/>
              </a:spcAft>
              <a:buClr>
                <a:schemeClr val="dk1"/>
              </a:buClr>
              <a:buSzPct val="61111"/>
              <a:buFont typeface="Arial"/>
              <a:buNone/>
            </a:pPr>
            <a:r>
              <a:t/>
            </a:r>
            <a:endParaRPr sz="1800"/>
          </a:p>
        </p:txBody>
      </p:sp>
      <p:sp>
        <p:nvSpPr>
          <p:cNvPr id="107" name="Google Shape;107;p18"/>
          <p:cNvSpPr txBox="1"/>
          <p:nvPr>
            <p:ph idx="8" type="body"/>
          </p:nvPr>
        </p:nvSpPr>
        <p:spPr>
          <a:xfrm>
            <a:off x="452575" y="1704925"/>
            <a:ext cx="3247200" cy="27432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Used age and emotion to measure if </a:t>
            </a:r>
            <a:r>
              <a:rPr lang="en" sz="1600">
                <a:solidFill>
                  <a:schemeClr val="dk1"/>
                </a:solidFill>
                <a:latin typeface="Lato"/>
                <a:ea typeface="Lato"/>
                <a:cs typeface="Lato"/>
                <a:sym typeface="Lato"/>
              </a:rPr>
              <a:t>there</a:t>
            </a:r>
            <a:r>
              <a:rPr lang="en" sz="1600">
                <a:solidFill>
                  <a:schemeClr val="dk1"/>
                </a:solidFill>
                <a:latin typeface="Lato"/>
                <a:ea typeface="Lato"/>
                <a:cs typeface="Lato"/>
                <a:sym typeface="Lato"/>
              </a:rPr>
              <a:t> was a connection between the two. </a:t>
            </a:r>
            <a:endParaRPr sz="1600">
              <a:solidFill>
                <a:schemeClr val="dk1"/>
              </a:solidFill>
              <a:latin typeface="Lato"/>
              <a:ea typeface="Lato"/>
              <a:cs typeface="Lato"/>
              <a:sym typeface="Lato"/>
            </a:endParaRPr>
          </a:p>
          <a:p>
            <a:pPr indent="-330200" lvl="0" marL="457200" rtl="0" algn="l">
              <a:lnSpc>
                <a:spcPct val="100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The first graph gives us a count of the how many people were split by each emotion. </a:t>
            </a:r>
            <a:endParaRPr sz="1600">
              <a:solidFill>
                <a:schemeClr val="dk1"/>
              </a:solidFill>
              <a:latin typeface="Lato"/>
              <a:ea typeface="Lato"/>
              <a:cs typeface="Lato"/>
              <a:sym typeface="Lato"/>
            </a:endParaRPr>
          </a:p>
          <a:p>
            <a:pPr indent="-330200" lvl="0" marL="457200" rtl="0" algn="l">
              <a:lnSpc>
                <a:spcPct val="100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From here we can tell that Happiness is the largest sample size and anger is the smallest. </a:t>
            </a:r>
            <a:endParaRPr sz="1600">
              <a:solidFill>
                <a:schemeClr val="dk1"/>
              </a:solidFill>
              <a:latin typeface="Lato"/>
              <a:ea typeface="Lato"/>
              <a:cs typeface="Lato"/>
              <a:sym typeface="Lato"/>
            </a:endParaRPr>
          </a:p>
        </p:txBody>
      </p:sp>
      <p:sp>
        <p:nvSpPr>
          <p:cNvPr id="108" name="Google Shape;108;p18"/>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pic>
        <p:nvPicPr>
          <p:cNvPr id="109" name="Google Shape;109;p18"/>
          <p:cNvPicPr preferRelativeResize="0"/>
          <p:nvPr/>
        </p:nvPicPr>
        <p:blipFill>
          <a:blip r:embed="rId3">
            <a:alphaModFix/>
          </a:blip>
          <a:stretch>
            <a:fillRect/>
          </a:stretch>
        </p:blipFill>
        <p:spPr>
          <a:xfrm>
            <a:off x="4182425" y="602200"/>
            <a:ext cx="4961575" cy="393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19"/>
          <p:cNvPicPr preferRelativeResize="0"/>
          <p:nvPr/>
        </p:nvPicPr>
        <p:blipFill>
          <a:blip r:embed="rId3">
            <a:alphaModFix/>
          </a:blip>
          <a:stretch>
            <a:fillRect/>
          </a:stretch>
        </p:blipFill>
        <p:spPr>
          <a:xfrm>
            <a:off x="0" y="0"/>
            <a:ext cx="5139475" cy="2569750"/>
          </a:xfrm>
          <a:prstGeom prst="rect">
            <a:avLst/>
          </a:prstGeom>
          <a:noFill/>
          <a:ln>
            <a:noFill/>
          </a:ln>
        </p:spPr>
      </p:pic>
      <p:pic>
        <p:nvPicPr>
          <p:cNvPr id="115" name="Google Shape;115;p19"/>
          <p:cNvPicPr preferRelativeResize="0"/>
          <p:nvPr/>
        </p:nvPicPr>
        <p:blipFill>
          <a:blip r:embed="rId4">
            <a:alphaModFix/>
          </a:blip>
          <a:stretch>
            <a:fillRect/>
          </a:stretch>
        </p:blipFill>
        <p:spPr>
          <a:xfrm>
            <a:off x="0" y="2569751"/>
            <a:ext cx="5139478" cy="2569725"/>
          </a:xfrm>
          <a:prstGeom prst="rect">
            <a:avLst/>
          </a:prstGeom>
          <a:noFill/>
          <a:ln>
            <a:noFill/>
          </a:ln>
        </p:spPr>
      </p:pic>
      <p:sp>
        <p:nvSpPr>
          <p:cNvPr id="116" name="Google Shape;116;p19"/>
          <p:cNvSpPr txBox="1"/>
          <p:nvPr>
            <p:ph idx="8" type="body"/>
          </p:nvPr>
        </p:nvSpPr>
        <p:spPr>
          <a:xfrm>
            <a:off x="5483375" y="51575"/>
            <a:ext cx="3247200" cy="24666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Created a DataFrame that solely focused on anger.</a:t>
            </a:r>
            <a:endParaRPr sz="1500">
              <a:solidFill>
                <a:schemeClr val="dk1"/>
              </a:solidFill>
              <a:latin typeface="Lato"/>
              <a:ea typeface="Lato"/>
              <a:cs typeface="Lato"/>
              <a:sym typeface="Lato"/>
            </a:endParaRPr>
          </a:p>
          <a:p>
            <a:pPr indent="-323850" lvl="0" marL="457200" rtl="0" algn="l">
              <a:lnSpc>
                <a:spcPct val="10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As can be seen in the graph on the left, we have the majority of the numbers being in the 27-30 year old age group.</a:t>
            </a:r>
            <a:endParaRPr sz="1500">
              <a:solidFill>
                <a:schemeClr val="dk1"/>
              </a:solidFill>
              <a:latin typeface="Lato"/>
              <a:ea typeface="Lato"/>
              <a:cs typeface="Lato"/>
              <a:sym typeface="Lato"/>
            </a:endParaRPr>
          </a:p>
          <a:p>
            <a:pPr indent="-323850" lvl="0" marL="457200" rtl="0" algn="l">
              <a:lnSpc>
                <a:spcPct val="10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Even when looking at our median age of 27, the largest group was in anger. </a:t>
            </a:r>
            <a:endParaRPr sz="1500">
              <a:solidFill>
                <a:schemeClr val="dk1"/>
              </a:solidFill>
              <a:latin typeface="Lato"/>
              <a:ea typeface="Lato"/>
              <a:cs typeface="Lato"/>
              <a:sym typeface="Lato"/>
            </a:endParaRPr>
          </a:p>
        </p:txBody>
      </p:sp>
      <p:sp>
        <p:nvSpPr>
          <p:cNvPr id="117" name="Google Shape;117;p19"/>
          <p:cNvSpPr txBox="1"/>
          <p:nvPr>
            <p:ph idx="13" type="subTitle"/>
          </p:nvPr>
        </p:nvSpPr>
        <p:spPr>
          <a:xfrm>
            <a:off x="5483375" y="2675600"/>
            <a:ext cx="3247200" cy="23580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We also created </a:t>
            </a:r>
            <a:r>
              <a:rPr lang="en" sz="1500">
                <a:solidFill>
                  <a:schemeClr val="dk1"/>
                </a:solidFill>
                <a:latin typeface="Lato"/>
                <a:ea typeface="Lato"/>
                <a:cs typeface="Lato"/>
                <a:sym typeface="Lato"/>
              </a:rPr>
              <a:t>another</a:t>
            </a:r>
            <a:r>
              <a:rPr lang="en" sz="1500">
                <a:solidFill>
                  <a:schemeClr val="dk1"/>
                </a:solidFill>
                <a:latin typeface="Lato"/>
                <a:ea typeface="Lato"/>
                <a:cs typeface="Lato"/>
                <a:sym typeface="Lato"/>
              </a:rPr>
              <a:t> DataFrame focused on Happiness.</a:t>
            </a:r>
            <a:endParaRPr sz="1500">
              <a:solidFill>
                <a:schemeClr val="dk1"/>
              </a:solidFill>
              <a:latin typeface="Lato"/>
              <a:ea typeface="Lato"/>
              <a:cs typeface="Lato"/>
              <a:sym typeface="Lato"/>
            </a:endParaRPr>
          </a:p>
          <a:p>
            <a:pPr indent="-323850" lvl="0" marL="457200" rtl="0" algn="l">
              <a:lnSpc>
                <a:spcPct val="10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As we can see there is a larger spread amongst all the age groups with one outlier being the 25 year olds.</a:t>
            </a:r>
            <a:endParaRPr sz="1500">
              <a:solidFill>
                <a:schemeClr val="dk1"/>
              </a:solidFill>
              <a:latin typeface="Lato"/>
              <a:ea typeface="Lato"/>
              <a:cs typeface="Lato"/>
              <a:sym typeface="Lato"/>
            </a:endParaRPr>
          </a:p>
          <a:p>
            <a:pPr indent="-323850" lvl="0" marL="457200" rtl="0" algn="l">
              <a:lnSpc>
                <a:spcPct val="10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We  concluded that age is not a factor for emotions while using social media.</a:t>
            </a:r>
            <a:endParaRPr sz="1500">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283950" y="607050"/>
            <a:ext cx="8576100" cy="1359600"/>
          </a:xfrm>
          <a:prstGeom prst="rect">
            <a:avLst/>
          </a:prstGeom>
        </p:spPr>
        <p:txBody>
          <a:bodyPr anchorCtr="0" anchor="t" bIns="91425" lIns="91425" spcFirstLastPara="1" rIns="91425" wrap="square" tIns="91425">
            <a:normAutofit/>
          </a:bodyPr>
          <a:lstStyle/>
          <a:p>
            <a:pPr indent="0" lvl="0" marL="0" rtl="0" algn="l">
              <a:lnSpc>
                <a:spcPct val="200000"/>
              </a:lnSpc>
              <a:spcBef>
                <a:spcPts val="1200"/>
              </a:spcBef>
              <a:spcAft>
                <a:spcPts val="0"/>
              </a:spcAft>
              <a:buClr>
                <a:schemeClr val="dk1"/>
              </a:buClr>
              <a:buSzPts val="990"/>
              <a:buFont typeface="Arial"/>
              <a:buNone/>
            </a:pPr>
            <a:r>
              <a:rPr lang="en" sz="2000">
                <a:solidFill>
                  <a:schemeClr val="dk1"/>
                </a:solidFill>
                <a:latin typeface="Lato"/>
                <a:ea typeface="Lato"/>
                <a:cs typeface="Lato"/>
                <a:sym typeface="Lato"/>
              </a:rPr>
              <a:t>What emotion affects time spent on social media the most?</a:t>
            </a:r>
            <a:endParaRPr sz="2000">
              <a:solidFill>
                <a:schemeClr val="dk1"/>
              </a:solidFill>
              <a:latin typeface="Lato"/>
              <a:ea typeface="Lato"/>
              <a:cs typeface="Lato"/>
              <a:sym typeface="Lato"/>
            </a:endParaRPr>
          </a:p>
          <a:p>
            <a:pPr indent="0" lvl="0" marL="0" rtl="0" algn="l">
              <a:spcBef>
                <a:spcPts val="1200"/>
              </a:spcBef>
              <a:spcAft>
                <a:spcPts val="0"/>
              </a:spcAft>
              <a:buNone/>
            </a:pPr>
            <a:r>
              <a:t/>
            </a:r>
            <a:endParaRPr/>
          </a:p>
        </p:txBody>
      </p:sp>
      <p:sp>
        <p:nvSpPr>
          <p:cNvPr id="123" name="Google Shape;123;p20"/>
          <p:cNvSpPr txBox="1"/>
          <p:nvPr>
            <p:ph idx="13" type="subTitle"/>
          </p:nvPr>
        </p:nvSpPr>
        <p:spPr>
          <a:xfrm>
            <a:off x="102925" y="1340650"/>
            <a:ext cx="3628800" cy="30591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To create this DataFrame we took, Dominant Emotion,  Daily Usage Time and Gender to analyze</a:t>
            </a:r>
            <a:endParaRPr sz="1500">
              <a:solidFill>
                <a:schemeClr val="dk1"/>
              </a:solidFill>
              <a:latin typeface="Lato"/>
              <a:ea typeface="Lato"/>
              <a:cs typeface="Lato"/>
              <a:sym typeface="Lato"/>
            </a:endParaRPr>
          </a:p>
          <a:p>
            <a:pPr indent="-323850" lvl="0" marL="457200" rtl="0" algn="l">
              <a:lnSpc>
                <a:spcPct val="10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When looking specifically at Emotion and Usage, we found that Happiness has an affect on usage.</a:t>
            </a:r>
            <a:endParaRPr sz="1500">
              <a:solidFill>
                <a:schemeClr val="dk1"/>
              </a:solidFill>
              <a:latin typeface="Lato"/>
              <a:ea typeface="Lato"/>
              <a:cs typeface="Lato"/>
              <a:sym typeface="Lato"/>
            </a:endParaRPr>
          </a:p>
          <a:p>
            <a:pPr indent="-323850" lvl="0" marL="457200" rtl="0" algn="l">
              <a:lnSpc>
                <a:spcPct val="10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If the person was feeling happier they tended to use </a:t>
            </a:r>
            <a:r>
              <a:rPr lang="en" sz="1500">
                <a:solidFill>
                  <a:schemeClr val="dk1"/>
                </a:solidFill>
                <a:latin typeface="Lato"/>
                <a:ea typeface="Lato"/>
                <a:cs typeface="Lato"/>
                <a:sym typeface="Lato"/>
              </a:rPr>
              <a:t>social</a:t>
            </a:r>
            <a:r>
              <a:rPr lang="en" sz="1500">
                <a:solidFill>
                  <a:schemeClr val="dk1"/>
                </a:solidFill>
                <a:latin typeface="Lato"/>
                <a:ea typeface="Lato"/>
                <a:cs typeface="Lato"/>
                <a:sym typeface="Lato"/>
              </a:rPr>
              <a:t> media for a longer period of time.</a:t>
            </a:r>
            <a:endParaRPr sz="1500">
              <a:solidFill>
                <a:schemeClr val="dk1"/>
              </a:solidFill>
              <a:latin typeface="Lato"/>
              <a:ea typeface="Lato"/>
              <a:cs typeface="Lato"/>
              <a:sym typeface="Lato"/>
            </a:endParaRPr>
          </a:p>
          <a:p>
            <a:pPr indent="-323850" lvl="0" marL="457200" rtl="0" algn="l">
              <a:lnSpc>
                <a:spcPct val="10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Boredom on the other hand was the emotion that caused the least amount of time used.</a:t>
            </a:r>
            <a:endParaRPr sz="1500">
              <a:solidFill>
                <a:schemeClr val="dk1"/>
              </a:solidFill>
              <a:latin typeface="Lato"/>
              <a:ea typeface="Lato"/>
              <a:cs typeface="Lato"/>
              <a:sym typeface="Lato"/>
            </a:endParaRPr>
          </a:p>
        </p:txBody>
      </p:sp>
      <p:pic>
        <p:nvPicPr>
          <p:cNvPr id="124" name="Google Shape;124;p20"/>
          <p:cNvPicPr preferRelativeResize="0"/>
          <p:nvPr/>
        </p:nvPicPr>
        <p:blipFill>
          <a:blip r:embed="rId3">
            <a:alphaModFix/>
          </a:blip>
          <a:stretch>
            <a:fillRect/>
          </a:stretch>
        </p:blipFill>
        <p:spPr>
          <a:xfrm>
            <a:off x="4122700" y="1238200"/>
            <a:ext cx="5021301" cy="37659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453000" y="596800"/>
            <a:ext cx="8238000" cy="13596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1200"/>
              </a:spcAft>
              <a:buSzPts val="990"/>
              <a:buNone/>
            </a:pPr>
            <a:r>
              <a:rPr lang="en" sz="2000">
                <a:solidFill>
                  <a:schemeClr val="dk1"/>
                </a:solidFill>
                <a:latin typeface="Lato"/>
                <a:ea typeface="Lato"/>
                <a:cs typeface="Lato"/>
                <a:sym typeface="Lato"/>
              </a:rPr>
              <a:t>Which gender spends the most amount of time on social media? </a:t>
            </a:r>
            <a:endParaRPr sz="2000">
              <a:solidFill>
                <a:schemeClr val="dk1"/>
              </a:solidFill>
              <a:latin typeface="Lato"/>
              <a:ea typeface="Lato"/>
              <a:cs typeface="Lato"/>
              <a:sym typeface="Lato"/>
            </a:endParaRPr>
          </a:p>
        </p:txBody>
      </p:sp>
      <p:sp>
        <p:nvSpPr>
          <p:cNvPr id="130" name="Google Shape;130;p21"/>
          <p:cNvSpPr txBox="1"/>
          <p:nvPr>
            <p:ph idx="13" type="subTitle"/>
          </p:nvPr>
        </p:nvSpPr>
        <p:spPr>
          <a:xfrm>
            <a:off x="236100" y="1392750"/>
            <a:ext cx="3464700" cy="30786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We then </a:t>
            </a:r>
            <a:r>
              <a:rPr lang="en" sz="1600">
                <a:solidFill>
                  <a:schemeClr val="dk1"/>
                </a:solidFill>
                <a:latin typeface="Lato"/>
                <a:ea typeface="Lato"/>
                <a:cs typeface="Lato"/>
                <a:sym typeface="Lato"/>
              </a:rPr>
              <a:t>switched</a:t>
            </a:r>
            <a:r>
              <a:rPr lang="en" sz="1600">
                <a:solidFill>
                  <a:schemeClr val="dk1"/>
                </a:solidFill>
                <a:latin typeface="Lato"/>
                <a:ea typeface="Lato"/>
                <a:cs typeface="Lato"/>
                <a:sym typeface="Lato"/>
              </a:rPr>
              <a:t> to another data frame to look at gender and usage time.</a:t>
            </a:r>
            <a:endParaRPr sz="1600">
              <a:solidFill>
                <a:schemeClr val="dk1"/>
              </a:solidFill>
              <a:latin typeface="Lato"/>
              <a:ea typeface="Lato"/>
              <a:cs typeface="Lato"/>
              <a:sym typeface="Lato"/>
            </a:endParaRPr>
          </a:p>
          <a:p>
            <a:pPr indent="-330200" lvl="0" marL="457200" rtl="0" algn="l">
              <a:lnSpc>
                <a:spcPct val="100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We found that females spend more time on social media with the average being 112 minutes.</a:t>
            </a:r>
            <a:endParaRPr sz="1600">
              <a:solidFill>
                <a:schemeClr val="dk1"/>
              </a:solidFill>
              <a:latin typeface="Lato"/>
              <a:ea typeface="Lato"/>
              <a:cs typeface="Lato"/>
              <a:sym typeface="Lato"/>
            </a:endParaRPr>
          </a:p>
          <a:p>
            <a:pPr indent="-330200" lvl="0" marL="457200" rtl="0" algn="l">
              <a:lnSpc>
                <a:spcPct val="100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Men spent about 94 minutes on average.</a:t>
            </a:r>
            <a:endParaRPr sz="1600">
              <a:solidFill>
                <a:schemeClr val="dk1"/>
              </a:solidFill>
              <a:latin typeface="Lato"/>
              <a:ea typeface="Lato"/>
              <a:cs typeface="Lato"/>
              <a:sym typeface="Lato"/>
            </a:endParaRPr>
          </a:p>
          <a:p>
            <a:pPr indent="-330200" lvl="0" marL="457200" rtl="0" algn="l">
              <a:lnSpc>
                <a:spcPct val="100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Non-binary individuals spent about 76 minutes on average.</a:t>
            </a:r>
            <a:endParaRPr sz="1600">
              <a:solidFill>
                <a:schemeClr val="dk1"/>
              </a:solidFill>
              <a:latin typeface="Lato"/>
              <a:ea typeface="Lato"/>
              <a:cs typeface="Lato"/>
              <a:sym typeface="Lato"/>
            </a:endParaRPr>
          </a:p>
          <a:p>
            <a:pPr indent="0" lvl="0" marL="0" rtl="0" algn="l">
              <a:lnSpc>
                <a:spcPct val="100000"/>
              </a:lnSpc>
              <a:spcBef>
                <a:spcPts val="1200"/>
              </a:spcBef>
              <a:spcAft>
                <a:spcPts val="1200"/>
              </a:spcAft>
              <a:buNone/>
            </a:pPr>
            <a:r>
              <a:t/>
            </a:r>
            <a:endParaRPr sz="1400">
              <a:solidFill>
                <a:schemeClr val="dk1"/>
              </a:solidFill>
              <a:latin typeface="Lato"/>
              <a:ea typeface="Lato"/>
              <a:cs typeface="Lato"/>
              <a:sym typeface="Lato"/>
            </a:endParaRPr>
          </a:p>
        </p:txBody>
      </p:sp>
      <p:pic>
        <p:nvPicPr>
          <p:cNvPr id="131" name="Google Shape;131;p21"/>
          <p:cNvPicPr preferRelativeResize="0"/>
          <p:nvPr/>
        </p:nvPicPr>
        <p:blipFill>
          <a:blip r:embed="rId3">
            <a:alphaModFix/>
          </a:blip>
          <a:stretch>
            <a:fillRect/>
          </a:stretch>
        </p:blipFill>
        <p:spPr>
          <a:xfrm>
            <a:off x="4278058" y="1227650"/>
            <a:ext cx="4865944" cy="3649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idx="1" type="subTitle"/>
          </p:nvPr>
        </p:nvSpPr>
        <p:spPr>
          <a:xfrm>
            <a:off x="355200" y="424150"/>
            <a:ext cx="8433600" cy="6762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1200"/>
              </a:spcBef>
              <a:spcAft>
                <a:spcPts val="0"/>
              </a:spcAft>
              <a:buNone/>
            </a:pPr>
            <a:r>
              <a:rPr lang="en" sz="8000">
                <a:solidFill>
                  <a:schemeClr val="dk1"/>
                </a:solidFill>
              </a:rPr>
              <a:t>Which gender is affected the most by their emotions when it comes to using social media? </a:t>
            </a:r>
            <a:endParaRPr sz="8000">
              <a:solidFill>
                <a:schemeClr val="dk1"/>
              </a:solidFill>
            </a:endParaRPr>
          </a:p>
          <a:p>
            <a:pPr indent="0" lvl="0" marL="0" rtl="0" algn="l">
              <a:spcBef>
                <a:spcPts val="1200"/>
              </a:spcBef>
              <a:spcAft>
                <a:spcPts val="0"/>
              </a:spcAft>
              <a:buNone/>
            </a:pPr>
            <a:r>
              <a:t/>
            </a:r>
            <a:endParaRPr sz="1800"/>
          </a:p>
          <a:p>
            <a:pPr indent="0" lvl="0" marL="0" rtl="0" algn="l">
              <a:spcBef>
                <a:spcPts val="1200"/>
              </a:spcBef>
              <a:spcAft>
                <a:spcPts val="1200"/>
              </a:spcAft>
              <a:buClr>
                <a:schemeClr val="dk1"/>
              </a:buClr>
              <a:buSzPct val="61111"/>
              <a:buFont typeface="Arial"/>
              <a:buNone/>
            </a:pPr>
            <a:r>
              <a:t/>
            </a:r>
            <a:endParaRPr sz="1800"/>
          </a:p>
        </p:txBody>
      </p:sp>
      <p:sp>
        <p:nvSpPr>
          <p:cNvPr id="137" name="Google Shape;137;p22"/>
          <p:cNvSpPr txBox="1"/>
          <p:nvPr>
            <p:ph idx="13" type="subTitle"/>
          </p:nvPr>
        </p:nvSpPr>
        <p:spPr>
          <a:xfrm>
            <a:off x="262975" y="1178253"/>
            <a:ext cx="3079200" cy="33444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We then switched our analysis to focus on each gender specifically.</a:t>
            </a:r>
            <a:endParaRPr sz="1600">
              <a:solidFill>
                <a:schemeClr val="dk1"/>
              </a:solidFill>
              <a:latin typeface="Lato"/>
              <a:ea typeface="Lato"/>
              <a:cs typeface="Lato"/>
              <a:sym typeface="Lato"/>
            </a:endParaRPr>
          </a:p>
          <a:p>
            <a:pPr indent="-330200" lvl="0" marL="457200" rtl="0" algn="l">
              <a:lnSpc>
                <a:spcPct val="100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Females that spent the most time on social media when happy averaged 151 minutes.</a:t>
            </a:r>
            <a:endParaRPr sz="1600">
              <a:solidFill>
                <a:schemeClr val="dk1"/>
              </a:solidFill>
              <a:latin typeface="Lato"/>
              <a:ea typeface="Lato"/>
              <a:cs typeface="Lato"/>
              <a:sym typeface="Lato"/>
            </a:endParaRPr>
          </a:p>
          <a:p>
            <a:pPr indent="-330200" lvl="0" marL="457200" rtl="0" algn="l">
              <a:lnSpc>
                <a:spcPct val="100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Males spent about about 153 minutes on average when happy.</a:t>
            </a:r>
            <a:endParaRPr sz="1600">
              <a:solidFill>
                <a:schemeClr val="dk1"/>
              </a:solidFill>
              <a:latin typeface="Lato"/>
              <a:ea typeface="Lato"/>
              <a:cs typeface="Lato"/>
              <a:sym typeface="Lato"/>
            </a:endParaRPr>
          </a:p>
          <a:p>
            <a:pPr indent="-330200" lvl="0" marL="457200" rtl="0" algn="l">
              <a:lnSpc>
                <a:spcPct val="100000"/>
              </a:lnSpc>
              <a:spcBef>
                <a:spcPts val="0"/>
              </a:spcBef>
              <a:spcAft>
                <a:spcPts val="0"/>
              </a:spcAft>
              <a:buClr>
                <a:schemeClr val="dk1"/>
              </a:buClr>
              <a:buSzPts val="1600"/>
              <a:buFont typeface="Lato"/>
              <a:buChar char="●"/>
            </a:pPr>
            <a:r>
              <a:rPr lang="en" sz="1600">
                <a:solidFill>
                  <a:schemeClr val="dk1"/>
                </a:solidFill>
                <a:latin typeface="Lato"/>
                <a:ea typeface="Lato"/>
                <a:cs typeface="Lato"/>
                <a:sym typeface="Lato"/>
              </a:rPr>
              <a:t>Non-Binary Individuals spent about 143 minutes when happy.</a:t>
            </a:r>
            <a:endParaRPr sz="1600">
              <a:solidFill>
                <a:schemeClr val="dk1"/>
              </a:solidFill>
              <a:latin typeface="Lato"/>
              <a:ea typeface="Lato"/>
              <a:cs typeface="Lato"/>
              <a:sym typeface="Lato"/>
            </a:endParaRPr>
          </a:p>
        </p:txBody>
      </p:sp>
      <p:pic>
        <p:nvPicPr>
          <p:cNvPr id="138" name="Google Shape;138;p22"/>
          <p:cNvPicPr preferRelativeResize="0"/>
          <p:nvPr/>
        </p:nvPicPr>
        <p:blipFill>
          <a:blip r:embed="rId3">
            <a:alphaModFix/>
          </a:blip>
          <a:stretch>
            <a:fillRect/>
          </a:stretch>
        </p:blipFill>
        <p:spPr>
          <a:xfrm>
            <a:off x="4266075" y="972650"/>
            <a:ext cx="4877925" cy="3918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3"/>
          <p:cNvPicPr preferRelativeResize="0"/>
          <p:nvPr/>
        </p:nvPicPr>
        <p:blipFill>
          <a:blip r:embed="rId3">
            <a:alphaModFix/>
          </a:blip>
          <a:stretch>
            <a:fillRect/>
          </a:stretch>
        </p:blipFill>
        <p:spPr>
          <a:xfrm>
            <a:off x="0" y="1621650"/>
            <a:ext cx="4639400" cy="3479550"/>
          </a:xfrm>
          <a:prstGeom prst="rect">
            <a:avLst/>
          </a:prstGeom>
          <a:noFill/>
          <a:ln>
            <a:noFill/>
          </a:ln>
        </p:spPr>
      </p:pic>
      <p:pic>
        <p:nvPicPr>
          <p:cNvPr id="144" name="Google Shape;144;p23"/>
          <p:cNvPicPr preferRelativeResize="0"/>
          <p:nvPr/>
        </p:nvPicPr>
        <p:blipFill>
          <a:blip r:embed="rId4">
            <a:alphaModFix/>
          </a:blip>
          <a:stretch>
            <a:fillRect/>
          </a:stretch>
        </p:blipFill>
        <p:spPr>
          <a:xfrm>
            <a:off x="4504600" y="1579350"/>
            <a:ext cx="4639400" cy="3564150"/>
          </a:xfrm>
          <a:prstGeom prst="rect">
            <a:avLst/>
          </a:prstGeom>
          <a:noFill/>
          <a:ln>
            <a:noFill/>
          </a:ln>
        </p:spPr>
      </p:pic>
      <p:sp>
        <p:nvSpPr>
          <p:cNvPr id="145" name="Google Shape;145;p23"/>
          <p:cNvSpPr txBox="1"/>
          <p:nvPr>
            <p:ph idx="13" type="subTitle"/>
          </p:nvPr>
        </p:nvSpPr>
        <p:spPr>
          <a:xfrm>
            <a:off x="226650" y="368850"/>
            <a:ext cx="8690700" cy="1141500"/>
          </a:xfrm>
          <a:prstGeom prst="rect">
            <a:avLst/>
          </a:prstGeom>
        </p:spPr>
        <p:txBody>
          <a:bodyPr anchorCtr="0" anchor="t" bIns="91425" lIns="91425" spcFirstLastPara="1" rIns="91425" wrap="square" tIns="91425">
            <a:normAutofit/>
          </a:bodyPr>
          <a:lstStyle/>
          <a:p>
            <a:pPr indent="-323850" lvl="0" marL="457200" rtl="0" algn="l">
              <a:lnSpc>
                <a:spcPct val="10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For males anger was the second most dominant emotion by time spent with them </a:t>
            </a:r>
            <a:r>
              <a:rPr lang="en" sz="1500">
                <a:solidFill>
                  <a:schemeClr val="dk1"/>
                </a:solidFill>
                <a:latin typeface="Lato"/>
                <a:ea typeface="Lato"/>
                <a:cs typeface="Lato"/>
                <a:sym typeface="Lato"/>
              </a:rPr>
              <a:t>averaging 89 minutes spent on social media while angry</a:t>
            </a:r>
            <a:endParaRPr sz="1500">
              <a:solidFill>
                <a:schemeClr val="dk1"/>
              </a:solidFill>
              <a:latin typeface="Lato"/>
              <a:ea typeface="Lato"/>
              <a:cs typeface="Lato"/>
              <a:sym typeface="Lato"/>
            </a:endParaRPr>
          </a:p>
          <a:p>
            <a:pPr indent="-323850" lvl="0" marL="457200" rtl="0" algn="l">
              <a:lnSpc>
                <a:spcPct val="100000"/>
              </a:lnSpc>
              <a:spcBef>
                <a:spcPts val="0"/>
              </a:spcBef>
              <a:spcAft>
                <a:spcPts val="0"/>
              </a:spcAft>
              <a:buClr>
                <a:schemeClr val="dk1"/>
              </a:buClr>
              <a:buSzPts val="1500"/>
              <a:buFont typeface="Lato"/>
              <a:buChar char="●"/>
            </a:pPr>
            <a:r>
              <a:rPr lang="en" sz="1500">
                <a:solidFill>
                  <a:schemeClr val="dk1"/>
                </a:solidFill>
                <a:latin typeface="Lato"/>
                <a:ea typeface="Lato"/>
                <a:cs typeface="Lato"/>
                <a:sym typeface="Lato"/>
              </a:rPr>
              <a:t>For females and non-binary the second most dominant emotion was Anxiety, with females averaging 117 minutes and non-binary at 81 minutes</a:t>
            </a:r>
            <a:endParaRPr sz="1500">
              <a:solidFill>
                <a:schemeClr val="dk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