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1" r:id="rId1"/>
    <p:sldMasterId id="2147483656" r:id="rId2"/>
  </p:sldMasterIdLst>
  <p:notesMasterIdLst>
    <p:notesMasterId r:id="rId73"/>
  </p:notesMasterIdLst>
  <p:handoutMasterIdLst>
    <p:handoutMasterId r:id="rId74"/>
  </p:handoutMasterIdLst>
  <p:sldIdLst>
    <p:sldId id="296" r:id="rId3"/>
    <p:sldId id="297" r:id="rId4"/>
    <p:sldId id="298" r:id="rId5"/>
    <p:sldId id="299" r:id="rId6"/>
    <p:sldId id="300" r:id="rId7"/>
    <p:sldId id="301" r:id="rId8"/>
    <p:sldId id="302"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34" r:id="rId41"/>
    <p:sldId id="358" r:id="rId42"/>
    <p:sldId id="359" r:id="rId43"/>
    <p:sldId id="360" r:id="rId44"/>
    <p:sldId id="361" r:id="rId45"/>
    <p:sldId id="357" r:id="rId46"/>
    <p:sldId id="362" r:id="rId47"/>
    <p:sldId id="365" r:id="rId48"/>
    <p:sldId id="366" r:id="rId49"/>
    <p:sldId id="367" r:id="rId50"/>
    <p:sldId id="371" r:id="rId51"/>
    <p:sldId id="368" r:id="rId52"/>
    <p:sldId id="369" r:id="rId53"/>
    <p:sldId id="355" r:id="rId54"/>
    <p:sldId id="370" r:id="rId55"/>
    <p:sldId id="354" r:id="rId56"/>
    <p:sldId id="356" r:id="rId57"/>
    <p:sldId id="339" r:id="rId58"/>
    <p:sldId id="340" r:id="rId59"/>
    <p:sldId id="341" r:id="rId60"/>
    <p:sldId id="342" r:id="rId61"/>
    <p:sldId id="343" r:id="rId62"/>
    <p:sldId id="344" r:id="rId63"/>
    <p:sldId id="345" r:id="rId64"/>
    <p:sldId id="346" r:id="rId65"/>
    <p:sldId id="347" r:id="rId66"/>
    <p:sldId id="348" r:id="rId67"/>
    <p:sldId id="335" r:id="rId68"/>
    <p:sldId id="338" r:id="rId69"/>
    <p:sldId id="350" r:id="rId70"/>
    <p:sldId id="351" r:id="rId71"/>
    <p:sldId id="352" r:id="rId72"/>
  </p:sldIdLst>
  <p:sldSz cx="9144000" cy="6858000" type="screen4x3"/>
  <p:notesSz cx="6858000" cy="9144000"/>
  <p:embeddedFontLst>
    <p:embeddedFont>
      <p:font typeface="Calibri" panose="020F0502020204030204" pitchFamily="34" charset="0"/>
      <p:regular r:id="rId75"/>
      <p:bold r:id="rId76"/>
      <p:italic r:id="rId77"/>
      <p:boldItalic r:id="rId78"/>
    </p:embeddedFont>
    <p:embeddedFont>
      <p:font typeface="Cambria Math" panose="02040503050406030204" pitchFamily="18" charset="0"/>
      <p:regular r:id="rId7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97D"/>
    <a:srgbClr val="2239E2"/>
    <a:srgbClr val="1F497C"/>
    <a:srgbClr val="1729B1"/>
    <a:srgbClr val="EEBCAC"/>
    <a:srgbClr val="D3B1C7"/>
    <a:srgbClr val="3660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22" autoAdjust="0"/>
  </p:normalViewPr>
  <p:slideViewPr>
    <p:cSldViewPr>
      <p:cViewPr varScale="1">
        <p:scale>
          <a:sx n="70" d="100"/>
          <a:sy n="70" d="100"/>
        </p:scale>
        <p:origin x="1386" y="7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56" d="100"/>
          <a:sy n="56" d="100"/>
        </p:scale>
        <p:origin x="-177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font" Target="fonts/font2.fntdata"/><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79" Type="http://schemas.openxmlformats.org/officeDocument/2006/relationships/font" Target="fonts/font5.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font" Target="fonts/font4.fntdata"/><Relationship Id="rId8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3.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1.fntdata"/><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235DB0-18E5-42EE-8A41-3EE53E7DF1D8}" type="datetimeFigureOut">
              <a:rPr lang="en-US" smtClean="0"/>
              <a:pPr/>
              <a:t>6/12/2017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4792EB-0FA9-4C62-9AEF-94474B71BCAD}" type="slidenum">
              <a:rPr lang="en-US" smtClean="0"/>
              <a:pPr/>
              <a:t>‹#›</a:t>
            </a:fld>
            <a:endParaRPr lang="en-US" dirty="0"/>
          </a:p>
        </p:txBody>
      </p:sp>
    </p:spTree>
    <p:extLst>
      <p:ext uri="{BB962C8B-B14F-4D97-AF65-F5344CB8AC3E}">
        <p14:creationId xmlns:p14="http://schemas.microsoft.com/office/powerpoint/2010/main" val="3406213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CBE57-73E6-4A07-BAA0-C2FB78EBBACC}" type="datetimeFigureOut">
              <a:rPr lang="en-US" smtClean="0"/>
              <a:pPr/>
              <a:t>6/12/2017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099240-6A89-4C90-B0FF-A388C09C3350}" type="slidenum">
              <a:rPr lang="en-US" smtClean="0"/>
              <a:pPr/>
              <a:t>‹#›</a:t>
            </a:fld>
            <a:endParaRPr lang="en-US" dirty="0"/>
          </a:p>
        </p:txBody>
      </p:sp>
    </p:spTree>
    <p:extLst>
      <p:ext uri="{BB962C8B-B14F-4D97-AF65-F5344CB8AC3E}">
        <p14:creationId xmlns:p14="http://schemas.microsoft.com/office/powerpoint/2010/main" val="3621403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userDrawn="1"/>
        </p:nvSpPr>
        <p:spPr bwMode="auto">
          <a:xfrm>
            <a:off x="906483" y="6008914"/>
            <a:ext cx="281940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9" name="Straight Connector 8"/>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pic>
        <p:nvPicPr>
          <p:cNvPr id="11" name="Picture 13" descr="big hawk cropped.t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666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pic>
        <p:nvPicPr>
          <p:cNvPr id="11"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userDrawn="1"/>
        </p:nvSpPr>
        <p:spPr bwMode="auto">
          <a:xfrm>
            <a:off x="906483" y="6008914"/>
            <a:ext cx="2819400" cy="738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13" name="Straight Connector 12"/>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457200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cxnSp>
        <p:nvCxnSpPr>
          <p:cNvPr id="15" name="Straight Connector 14"/>
          <p:cNvCxnSpPr/>
          <p:nvPr userDrawn="1"/>
        </p:nvCxnSpPr>
        <p:spPr>
          <a:xfrm>
            <a:off x="152400" y="6019800"/>
            <a:ext cx="8778240"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542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7"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userDrawn="1"/>
        </p:nvSpPr>
        <p:spPr bwMode="auto">
          <a:xfrm>
            <a:off x="906483" y="6008914"/>
            <a:ext cx="281940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9" name="Straight Connector 8"/>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pic>
        <p:nvPicPr>
          <p:cNvPr id="11" name="Picture 13" descr="big hawk cropped.t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314650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527304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spTree>
    <p:extLst>
      <p:ext uri="{BB962C8B-B14F-4D97-AF65-F5344CB8AC3E}">
        <p14:creationId xmlns:p14="http://schemas.microsoft.com/office/powerpoint/2010/main" val="222659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userDrawn="1"/>
        </p:nvSpPr>
        <p:spPr bwMode="auto">
          <a:xfrm>
            <a:off x="906483" y="6008914"/>
            <a:ext cx="2819400"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9" name="Straight Connector 8"/>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0"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pic>
        <p:nvPicPr>
          <p:cNvPr id="11" name="Picture 13" descr="big hawk cropped.t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226984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3" descr="big hawk cropped.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865" y="0"/>
            <a:ext cx="51054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userDrawn="1">
            <p:ph type="ctrTitle" idx="4294967295"/>
          </p:nvPr>
        </p:nvSpPr>
        <p:spPr>
          <a:xfrm>
            <a:off x="685800" y="2130552"/>
            <a:ext cx="7772400" cy="1470025"/>
          </a:xfrm>
          <a:prstGeom prst="rect">
            <a:avLst/>
          </a:prstGeom>
        </p:spPr>
        <p:txBody>
          <a:bodyPr anchor="ctr" anchorCtr="0"/>
          <a:lstStyle/>
          <a:p>
            <a:pPr eaLnBrk="1" hangingPunct="1"/>
            <a:endParaRPr lang="en-US" b="1" dirty="0" smtClean="0">
              <a:solidFill>
                <a:srgbClr val="1F497D"/>
              </a:solidFill>
              <a:latin typeface="Arial" charset="0"/>
              <a:cs typeface="Arial" charset="0"/>
            </a:endParaRPr>
          </a:p>
        </p:txBody>
      </p:sp>
      <p:sp>
        <p:nvSpPr>
          <p:cNvPr id="13" name="Subtitle 2"/>
          <p:cNvSpPr>
            <a:spLocks noGrp="1"/>
          </p:cNvSpPr>
          <p:nvPr userDrawn="1">
            <p:ph type="subTitle" idx="4294967295"/>
          </p:nvPr>
        </p:nvSpPr>
        <p:spPr>
          <a:xfrm>
            <a:off x="1371600" y="3502152"/>
            <a:ext cx="6400800" cy="1752600"/>
          </a:xfrm>
          <a:prstGeom prst="rect">
            <a:avLst/>
          </a:prstGeom>
        </p:spPr>
        <p:txBody>
          <a:bodyPr rtlCol="0" anchor="t" anchorCtr="1">
            <a:normAutofit/>
          </a:bodyPr>
          <a:lstStyle/>
          <a:p>
            <a:pPr>
              <a:buNone/>
              <a:defRPr/>
            </a:pPr>
            <a:endParaRPr lang="en-US" b="1" i="1" dirty="0">
              <a:solidFill>
                <a:srgbClr val="1F497D"/>
              </a:solidFill>
            </a:endParaRPr>
          </a:p>
        </p:txBody>
      </p:sp>
    </p:spTree>
    <p:extLst>
      <p:ext uri="{BB962C8B-B14F-4D97-AF65-F5344CB8AC3E}">
        <p14:creationId xmlns:p14="http://schemas.microsoft.com/office/powerpoint/2010/main" val="274499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pic>
        <p:nvPicPr>
          <p:cNvPr id="11" name="Picture 4" descr="Small Hawk.t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4483" y="6085114"/>
            <a:ext cx="7366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5"/>
          <p:cNvSpPr txBox="1">
            <a:spLocks noChangeArrowheads="1"/>
          </p:cNvSpPr>
          <p:nvPr userDrawn="1"/>
        </p:nvSpPr>
        <p:spPr bwMode="auto">
          <a:xfrm>
            <a:off x="906483" y="6008914"/>
            <a:ext cx="2819400" cy="7381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30000" dirty="0">
                <a:solidFill>
                  <a:srgbClr val="004786"/>
                </a:solidFill>
              </a:rPr>
              <a:t>HAWKES  LEARNING  SYSTEMS</a:t>
            </a:r>
          </a:p>
          <a:p>
            <a:pPr eaLnBrk="1" hangingPunct="1"/>
            <a:r>
              <a:rPr lang="en-US" b="1" i="1" baseline="30000" dirty="0" smtClean="0">
                <a:solidFill>
                  <a:srgbClr val="004786"/>
                </a:solidFill>
              </a:rPr>
              <a:t>Students Matter. Success Counts.</a:t>
            </a:r>
            <a:endParaRPr lang="en-US" dirty="0">
              <a:solidFill>
                <a:srgbClr val="366092"/>
              </a:solidFill>
            </a:endParaRPr>
          </a:p>
        </p:txBody>
      </p:sp>
      <p:cxnSp>
        <p:nvCxnSpPr>
          <p:cNvPr id="13" name="Straight Connector 12"/>
          <p:cNvCxnSpPr/>
          <p:nvPr userDrawn="1"/>
        </p:nvCxnSpPr>
        <p:spPr>
          <a:xfrm>
            <a:off x="982683" y="6389914"/>
            <a:ext cx="2362200" cy="1588"/>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TextBox 5"/>
          <p:cNvSpPr txBox="1">
            <a:spLocks noChangeArrowheads="1"/>
          </p:cNvSpPr>
          <p:nvPr userDrawn="1"/>
        </p:nvSpPr>
        <p:spPr bwMode="auto">
          <a:xfrm>
            <a:off x="6164283" y="5856514"/>
            <a:ext cx="2819400" cy="8302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baseline="30000" dirty="0">
              <a:solidFill>
                <a:srgbClr val="004786"/>
              </a:solidFill>
            </a:endParaRPr>
          </a:p>
          <a:p>
            <a:pPr eaLnBrk="1" hangingPunct="1"/>
            <a:r>
              <a:rPr lang="en-US" baseline="-25000" dirty="0">
                <a:solidFill>
                  <a:srgbClr val="004786"/>
                </a:solidFill>
              </a:rPr>
              <a:t>Copyright © </a:t>
            </a:r>
            <a:r>
              <a:rPr lang="en-US" baseline="-25000" dirty="0" smtClean="0">
                <a:solidFill>
                  <a:srgbClr val="004786"/>
                </a:solidFill>
              </a:rPr>
              <a:t>2013 </a:t>
            </a:r>
            <a:r>
              <a:rPr lang="en-US" baseline="-25000" dirty="0">
                <a:solidFill>
                  <a:srgbClr val="004786"/>
                </a:solidFill>
              </a:rPr>
              <a:t>by Hawkes Learning Systems/Quant Systems, Inc.   </a:t>
            </a:r>
          </a:p>
          <a:p>
            <a:pPr eaLnBrk="1" hangingPunct="1"/>
            <a:r>
              <a:rPr lang="en-US" baseline="-25000" dirty="0">
                <a:solidFill>
                  <a:srgbClr val="004786"/>
                </a:solidFill>
              </a:rPr>
              <a:t>All rights reserved.</a:t>
            </a:r>
            <a:endParaRPr lang="en-US" baseline="-25000" dirty="0">
              <a:solidFill>
                <a:srgbClr val="366092"/>
              </a:solidFill>
            </a:endParaRPr>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457200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cxnSp>
        <p:nvCxnSpPr>
          <p:cNvPr id="15" name="Straight Connector 14"/>
          <p:cNvCxnSpPr/>
          <p:nvPr userDrawn="1"/>
        </p:nvCxnSpPr>
        <p:spPr>
          <a:xfrm>
            <a:off x="152400" y="6019800"/>
            <a:ext cx="8778240"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342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a:xfrm>
            <a:off x="457200" y="182880"/>
            <a:ext cx="8229600" cy="914400"/>
          </a:xfrm>
          <a:prstGeom prst="rect">
            <a:avLst/>
          </a:prstGeom>
        </p:spPr>
        <p:txBody>
          <a:bodyPr anchor="ctr" anchorCtr="1">
            <a:normAutofit/>
          </a:bodyPr>
          <a:lstStyle>
            <a:lvl1pPr>
              <a:lnSpc>
                <a:spcPts val="3000"/>
              </a:lnSpc>
              <a:defRPr sz="3200" baseline="0">
                <a:solidFill>
                  <a:srgbClr val="1F497D"/>
                </a:solidFill>
              </a:defRPr>
            </a:lvl1pPr>
          </a:lstStyle>
          <a:p>
            <a:r>
              <a:rPr lang="en-US" dirty="0" smtClean="0"/>
              <a:t>Click to edit Master title style</a:t>
            </a:r>
            <a:endParaRPr lang="en-US" dirty="0"/>
          </a:p>
        </p:txBody>
      </p:sp>
      <p:cxnSp>
        <p:nvCxnSpPr>
          <p:cNvPr id="7" name="Straight Connector 6"/>
          <p:cNvCxnSpPr/>
          <p:nvPr userDrawn="1"/>
        </p:nvCxnSpPr>
        <p:spPr>
          <a:xfrm>
            <a:off x="457200" y="1005840"/>
            <a:ext cx="8229600"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9" name="Content Placeholder 2"/>
          <p:cNvSpPr>
            <a:spLocks noGrp="1"/>
          </p:cNvSpPr>
          <p:nvPr>
            <p:ph idx="1"/>
          </p:nvPr>
        </p:nvSpPr>
        <p:spPr>
          <a:xfrm>
            <a:off x="457200" y="1280160"/>
            <a:ext cx="8229600" cy="5273040"/>
          </a:xfrm>
          <a:prstGeom prst="rect">
            <a:avLst/>
          </a:prstGeom>
        </p:spPr>
        <p:txBody>
          <a:bodyPr>
            <a:normAutofit/>
          </a:bodyPr>
          <a:lstStyle>
            <a:lvl1pPr marL="0" indent="0">
              <a:buFontTx/>
              <a:buNone/>
              <a:defRPr sz="2800" b="0" i="0" baseline="0">
                <a:solidFill>
                  <a:srgbClr val="366092"/>
                </a:solidFill>
              </a:defRPr>
            </a:lvl1pPr>
          </a:lstStyle>
          <a:p>
            <a:pPr lvl="0"/>
            <a:r>
              <a:rPr lang="en-US" dirty="0" smtClean="0"/>
              <a:t>Click to edit Master text styles</a:t>
            </a:r>
          </a:p>
        </p:txBody>
      </p:sp>
    </p:spTree>
    <p:extLst>
      <p:ext uri="{BB962C8B-B14F-4D97-AF65-F5344CB8AC3E}">
        <p14:creationId xmlns:p14="http://schemas.microsoft.com/office/powerpoint/2010/main" val="3386518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02775077"/>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926047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5.vml"/><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xml"/><Relationship Id="rId1" Type="http://schemas.openxmlformats.org/officeDocument/2006/relationships/vmlDrawing" Target="../drawings/vmlDrawing6.vml"/><Relationship Id="rId4" Type="http://schemas.openxmlformats.org/officeDocument/2006/relationships/image" Target="../media/image1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4.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4.xml"/><Relationship Id="rId1" Type="http://schemas.openxmlformats.org/officeDocument/2006/relationships/vmlDrawing" Target="../drawings/vmlDrawing8.vml"/><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9.vml"/><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23.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11.vml"/><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2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4.xml"/><Relationship Id="rId1" Type="http://schemas.openxmlformats.org/officeDocument/2006/relationships/vmlDrawing" Target="../drawings/vmlDrawing13.vml"/><Relationship Id="rId4" Type="http://schemas.openxmlformats.org/officeDocument/2006/relationships/image" Target="../media/image2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28.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15.vml"/><Relationship Id="rId4" Type="http://schemas.openxmlformats.org/officeDocument/2006/relationships/image" Target="../media/image29.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6.vml"/><Relationship Id="rId4" Type="http://schemas.openxmlformats.org/officeDocument/2006/relationships/image" Target="../media/image30.wmf"/></Relationships>
</file>

<file path=ppt/slides/_rels/slide47.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image" Target="../media/image32.wmf"/><Relationship Id="rId5" Type="http://schemas.openxmlformats.org/officeDocument/2006/relationships/oleObject" Target="../embeddings/oleObject18.bin"/><Relationship Id="rId4" Type="http://schemas.openxmlformats.org/officeDocument/2006/relationships/image" Target="../media/image31.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4.xml"/><Relationship Id="rId1" Type="http://schemas.openxmlformats.org/officeDocument/2006/relationships/vmlDrawing" Target="../drawings/vmlDrawing18.vml"/><Relationship Id="rId4" Type="http://schemas.openxmlformats.org/officeDocument/2006/relationships/image" Target="../media/image34.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19.vml"/><Relationship Id="rId4" Type="http://schemas.openxmlformats.org/officeDocument/2006/relationships/image" Target="../media/image28.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image" Target="../media/image36.wmf"/><Relationship Id="rId5" Type="http://schemas.openxmlformats.org/officeDocument/2006/relationships/oleObject" Target="../embeddings/oleObject23.bin"/><Relationship Id="rId4" Type="http://schemas.openxmlformats.org/officeDocument/2006/relationships/image" Target="../media/image3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openxmlformats.org/officeDocument/2006/relationships/image" Target="../media/image4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80.png"/><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7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762000" y="2111375"/>
            <a:ext cx="7696200" cy="1470025"/>
          </a:xfrm>
          <a:prstGeom prst="rect">
            <a:avLst/>
          </a:prstGeom>
        </p:spPr>
        <p:txBody>
          <a:bodyPr anchor="ctr" anchorCtr="0"/>
          <a:lstStyle/>
          <a:p>
            <a:pPr eaLnBrk="1" hangingPunct="1"/>
            <a:r>
              <a:rPr lang="en-US" sz="3600" dirty="0" smtClean="0">
                <a:solidFill>
                  <a:srgbClr val="1F497D"/>
                </a:solidFill>
                <a:latin typeface="Arial" charset="0"/>
                <a:cs typeface="Arial" charset="0"/>
              </a:rPr>
              <a:t>DSCI 2710 ‒ Lecture 6</a:t>
            </a:r>
            <a:br>
              <a:rPr lang="en-US" sz="3600" dirty="0" smtClean="0">
                <a:solidFill>
                  <a:srgbClr val="1F497D"/>
                </a:solidFill>
                <a:latin typeface="Arial" charset="0"/>
                <a:cs typeface="Arial" charset="0"/>
              </a:rPr>
            </a:br>
            <a:r>
              <a:rPr lang="en-US" b="1" smtClean="0">
                <a:solidFill>
                  <a:srgbClr val="1F497D"/>
                </a:solidFill>
                <a:latin typeface="Arial" charset="0"/>
                <a:cs typeface="Arial" charset="0"/>
              </a:rPr>
              <a:t>UNTDBS </a:t>
            </a:r>
            <a:r>
              <a:rPr lang="en-US" b="1" smtClean="0">
                <a:solidFill>
                  <a:srgbClr val="1F497D"/>
                </a:solidFill>
                <a:latin typeface="Arial" charset="0"/>
                <a:cs typeface="Arial" charset="0"/>
              </a:rPr>
              <a:t>Lessons 5.1-5.2</a:t>
            </a:r>
            <a:endParaRPr lang="en-US" b="1" dirty="0" smtClean="0">
              <a:solidFill>
                <a:srgbClr val="1F497D"/>
              </a:solidFill>
              <a:latin typeface="Arial" charset="0"/>
              <a:cs typeface="Arial" charset="0"/>
            </a:endParaRPr>
          </a:p>
        </p:txBody>
      </p:sp>
      <p:sp>
        <p:nvSpPr>
          <p:cNvPr id="3" name="Subtitle 2"/>
          <p:cNvSpPr>
            <a:spLocks noGrp="1"/>
          </p:cNvSpPr>
          <p:nvPr>
            <p:ph type="subTitle" idx="4294967295"/>
          </p:nvPr>
        </p:nvSpPr>
        <p:spPr>
          <a:xfrm>
            <a:off x="1143000" y="3581400"/>
            <a:ext cx="6629400" cy="1219200"/>
          </a:xfrm>
          <a:prstGeom prst="rect">
            <a:avLst/>
          </a:prstGeom>
        </p:spPr>
        <p:txBody>
          <a:bodyPr rtlCol="0" anchor="t" anchorCtr="1">
            <a:normAutofit/>
          </a:bodyPr>
          <a:lstStyle/>
          <a:p>
            <a:pPr>
              <a:buNone/>
              <a:defRPr/>
            </a:pPr>
            <a:r>
              <a:rPr lang="en-US" b="1" i="1" dirty="0"/>
              <a:t>Classical Probability</a:t>
            </a:r>
          </a:p>
        </p:txBody>
      </p:sp>
      <p:pic>
        <p:nvPicPr>
          <p:cNvPr id="4" name="Picture 3"/>
          <p:cNvPicPr>
            <a:picLocks noChangeAspect="1"/>
          </p:cNvPicPr>
          <p:nvPr/>
        </p:nvPicPr>
        <p:blipFill rotWithShape="1">
          <a:blip r:embed="rId2"/>
          <a:srcRect b="20000"/>
          <a:stretch/>
        </p:blipFill>
        <p:spPr>
          <a:xfrm>
            <a:off x="4706302" y="5257800"/>
            <a:ext cx="1465898" cy="1371600"/>
          </a:xfrm>
          <a:prstGeom prst="rect">
            <a:avLst/>
          </a:prstGeom>
          <a:ln>
            <a:solidFill>
              <a:schemeClr val="accent1"/>
            </a:solidFill>
          </a:ln>
        </p:spPr>
      </p:pic>
      <p:sp>
        <p:nvSpPr>
          <p:cNvPr id="6" name="Subtitle 2"/>
          <p:cNvSpPr>
            <a:spLocks noGrp="1"/>
          </p:cNvSpPr>
          <p:nvPr>
            <p:ph type="subTitle" idx="4294967295"/>
          </p:nvPr>
        </p:nvSpPr>
        <p:spPr>
          <a:xfrm>
            <a:off x="6096000" y="5181600"/>
            <a:ext cx="2836847" cy="990600"/>
          </a:xfrm>
          <a:prstGeom prst="rect">
            <a:avLst/>
          </a:prstGeom>
        </p:spPr>
        <p:txBody>
          <a:bodyPr rtlCol="0" anchor="t" anchorCtr="1">
            <a:normAutofit fontScale="92500"/>
          </a:bodyPr>
          <a:lstStyle/>
          <a:p>
            <a:pPr marL="0" indent="0" algn="ctr">
              <a:buNone/>
            </a:pPr>
            <a:r>
              <a:rPr lang="en-US" sz="1800" dirty="0" smtClean="0">
                <a:solidFill>
                  <a:srgbClr val="1F497D"/>
                </a:solidFill>
              </a:rPr>
              <a:t>Slide Material from: Nottingham &amp; Hawkes, </a:t>
            </a:r>
            <a:r>
              <a:rPr lang="en-US" sz="1800" i="1" dirty="0" smtClean="0">
                <a:solidFill>
                  <a:srgbClr val="1F497D"/>
                </a:solidFill>
              </a:rPr>
              <a:t>Discovering Business Statistics</a:t>
            </a:r>
            <a:endParaRPr lang="en-US" sz="1800" i="1" dirty="0">
              <a:solidFill>
                <a:srgbClr val="1F497D"/>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81000"/>
            <a:ext cx="2286000" cy="1678531"/>
          </a:xfrm>
          <a:prstGeom prst="rect">
            <a:avLst/>
          </a:prstGeom>
        </p:spPr>
      </p:pic>
    </p:spTree>
    <p:extLst>
      <p:ext uri="{BB962C8B-B14F-4D97-AF65-F5344CB8AC3E}">
        <p14:creationId xmlns:p14="http://schemas.microsoft.com/office/powerpoint/2010/main" val="356687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4.2: Using a Pattern to List All Outcomes in a Sample Space (cont.)</a:t>
            </a:r>
            <a:endParaRPr lang="en-US" dirty="0"/>
          </a:p>
        </p:txBody>
      </p:sp>
      <p:sp>
        <p:nvSpPr>
          <p:cNvPr id="3" name="Content Placeholder 2"/>
          <p:cNvSpPr>
            <a:spLocks noGrp="1"/>
          </p:cNvSpPr>
          <p:nvPr>
            <p:ph idx="1"/>
          </p:nvPr>
        </p:nvSpPr>
        <p:spPr/>
        <p:txBody>
          <a:bodyPr/>
          <a:lstStyle/>
          <a:p>
            <a:r>
              <a:rPr lang="en-US" dirty="0" smtClean="0"/>
              <a:t>There are six of these outcomes: </a:t>
            </a:r>
          </a:p>
          <a:p>
            <a:r>
              <a:rPr lang="en-US" dirty="0" smtClean="0"/>
              <a:t>                                                                        and              .</a:t>
            </a:r>
          </a:p>
          <a:p>
            <a:r>
              <a:rPr lang="en-US" dirty="0" smtClean="0"/>
              <a:t>Next we list all outcomes in which a 2 is rolled on the red die. Again, there are six outcomes of this form. The pattern continues until all 36 outcomes are listed. </a:t>
            </a:r>
          </a:p>
        </p:txBody>
      </p:sp>
      <p:grpSp>
        <p:nvGrpSpPr>
          <p:cNvPr id="4" name="Group 7"/>
          <p:cNvGrpSpPr/>
          <p:nvPr/>
        </p:nvGrpSpPr>
        <p:grpSpPr>
          <a:xfrm>
            <a:off x="548640" y="1793544"/>
            <a:ext cx="7479656" cy="519752"/>
            <a:chOff x="548640" y="2492992"/>
            <a:chExt cx="7479656" cy="519752"/>
          </a:xfrm>
        </p:grpSpPr>
        <p:pic>
          <p:nvPicPr>
            <p:cNvPr id="12290" name="Picture 2"/>
            <p:cNvPicPr>
              <a:picLocks noChangeAspect="1" noChangeArrowheads="1"/>
            </p:cNvPicPr>
            <p:nvPr/>
          </p:nvPicPr>
          <p:blipFill>
            <a:blip r:embed="rId2"/>
            <a:srcRect/>
            <a:stretch>
              <a:fillRect/>
            </a:stretch>
          </p:blipFill>
          <p:spPr bwMode="auto">
            <a:xfrm>
              <a:off x="548640" y="2492992"/>
              <a:ext cx="5753100" cy="495300"/>
            </a:xfrm>
            <a:prstGeom prst="rect">
              <a:avLst/>
            </a:prstGeom>
            <a:noFill/>
            <a:ln w="9525">
              <a:noFill/>
              <a:miter lim="800000"/>
              <a:headEnd/>
              <a:tailEnd/>
            </a:ln>
            <a:effectLst/>
          </p:spPr>
        </p:pic>
        <p:grpSp>
          <p:nvGrpSpPr>
            <p:cNvPr id="5" name="Group 6"/>
            <p:cNvGrpSpPr/>
            <p:nvPr/>
          </p:nvGrpSpPr>
          <p:grpSpPr>
            <a:xfrm>
              <a:off x="6994194" y="2514600"/>
              <a:ext cx="1034102" cy="498144"/>
              <a:chOff x="6994194" y="2514600"/>
              <a:chExt cx="1034102" cy="498144"/>
            </a:xfrm>
          </p:grpSpPr>
          <p:pic>
            <p:nvPicPr>
              <p:cNvPr id="12291" name="Picture 3"/>
              <p:cNvPicPr>
                <a:picLocks noChangeAspect="1" noChangeArrowheads="1"/>
              </p:cNvPicPr>
              <p:nvPr/>
            </p:nvPicPr>
            <p:blipFill>
              <a:blip r:embed="rId3"/>
              <a:srcRect/>
              <a:stretch>
                <a:fillRect/>
              </a:stretch>
            </p:blipFill>
            <p:spPr bwMode="auto">
              <a:xfrm>
                <a:off x="6994194" y="2514600"/>
                <a:ext cx="514350" cy="495300"/>
              </a:xfrm>
              <a:prstGeom prst="rect">
                <a:avLst/>
              </a:prstGeom>
              <a:noFill/>
              <a:ln w="9525">
                <a:noFill/>
                <a:miter lim="800000"/>
                <a:headEnd/>
                <a:tailEnd/>
              </a:ln>
              <a:effectLst/>
            </p:spPr>
          </p:pic>
          <p:pic>
            <p:nvPicPr>
              <p:cNvPr id="12292" name="Picture 4"/>
              <p:cNvPicPr>
                <a:picLocks noChangeAspect="1" noChangeArrowheads="1"/>
              </p:cNvPicPr>
              <p:nvPr/>
            </p:nvPicPr>
            <p:blipFill>
              <a:blip r:embed="rId4"/>
              <a:srcRect/>
              <a:stretch>
                <a:fillRect/>
              </a:stretch>
            </p:blipFill>
            <p:spPr bwMode="auto">
              <a:xfrm>
                <a:off x="7542521" y="2517444"/>
                <a:ext cx="485775" cy="495300"/>
              </a:xfrm>
              <a:prstGeom prst="rect">
                <a:avLst/>
              </a:prstGeom>
              <a:noFill/>
              <a:ln w="9525">
                <a:noFill/>
                <a:miter lim="800000"/>
                <a:headEnd/>
                <a:tailEnd/>
              </a:ln>
              <a:effectLst/>
            </p:spPr>
          </p:pic>
        </p:grpSp>
      </p:grpSp>
    </p:spTree>
    <p:extLst>
      <p:ext uri="{BB962C8B-B14F-4D97-AF65-F5344CB8AC3E}">
        <p14:creationId xmlns:p14="http://schemas.microsoft.com/office/powerpoint/2010/main" val="380766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4.2: Using a Pattern to List All Outcomes in a Sample Space (cont.)</a:t>
            </a:r>
            <a:endParaRPr lang="en-US" dirty="0"/>
          </a:p>
        </p:txBody>
      </p:sp>
      <p:sp>
        <p:nvSpPr>
          <p:cNvPr id="3" name="Content Placeholder 2"/>
          <p:cNvSpPr>
            <a:spLocks noGrp="1"/>
          </p:cNvSpPr>
          <p:nvPr>
            <p:ph idx="1"/>
          </p:nvPr>
        </p:nvSpPr>
        <p:spPr/>
        <p:txBody>
          <a:bodyPr/>
          <a:lstStyle/>
          <a:p>
            <a:r>
              <a:rPr lang="en-US" dirty="0" smtClean="0"/>
              <a:t>Sample space = </a:t>
            </a:r>
            <a:endParaRPr lang="en-US" dirty="0"/>
          </a:p>
        </p:txBody>
      </p:sp>
      <p:pic>
        <p:nvPicPr>
          <p:cNvPr id="13315" name="Picture 3"/>
          <p:cNvPicPr>
            <a:picLocks noChangeAspect="1" noChangeArrowheads="1"/>
          </p:cNvPicPr>
          <p:nvPr/>
        </p:nvPicPr>
        <p:blipFill>
          <a:blip r:embed="rId2"/>
          <a:srcRect/>
          <a:stretch>
            <a:fillRect/>
          </a:stretch>
        </p:blipFill>
        <p:spPr bwMode="auto">
          <a:xfrm>
            <a:off x="428625" y="1766247"/>
            <a:ext cx="8412480" cy="3954832"/>
          </a:xfrm>
          <a:prstGeom prst="rect">
            <a:avLst/>
          </a:prstGeom>
          <a:noFill/>
          <a:ln w="9525">
            <a:noFill/>
            <a:miter lim="800000"/>
            <a:headEnd/>
            <a:tailEnd/>
          </a:ln>
          <a:effectLst/>
        </p:spPr>
      </p:pic>
    </p:spTree>
    <p:extLst>
      <p:ext uri="{BB962C8B-B14F-4D97-AF65-F5344CB8AC3E}">
        <p14:creationId xmlns:p14="http://schemas.microsoft.com/office/powerpoint/2010/main" val="3221750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4.2: Using a Pattern to List All Outcomes in a Sample Space (cont.)</a:t>
            </a:r>
            <a:endParaRPr lang="en-US" dirty="0"/>
          </a:p>
        </p:txBody>
      </p:sp>
      <p:sp>
        <p:nvSpPr>
          <p:cNvPr id="3" name="Content Placeholder 2"/>
          <p:cNvSpPr>
            <a:spLocks noGrp="1"/>
          </p:cNvSpPr>
          <p:nvPr>
            <p:ph idx="1"/>
          </p:nvPr>
        </p:nvSpPr>
        <p:spPr/>
        <p:txBody>
          <a:bodyPr/>
          <a:lstStyle/>
          <a:p>
            <a:r>
              <a:rPr lang="en-US" dirty="0" smtClean="0"/>
              <a:t>Note that rolling a 1 on the red die and a 2 on the blue </a:t>
            </a:r>
          </a:p>
          <a:p>
            <a:r>
              <a:rPr lang="en-US" dirty="0" smtClean="0"/>
              <a:t>die, denoted               , is a different outcome than </a:t>
            </a:r>
          </a:p>
          <a:p>
            <a:r>
              <a:rPr lang="en-US" dirty="0" smtClean="0"/>
              <a:t>rolling a 2 on the red die and a 1 on the blue die, </a:t>
            </a:r>
          </a:p>
          <a:p>
            <a:r>
              <a:rPr lang="en-US" dirty="0" smtClean="0"/>
              <a:t>denoted               . </a:t>
            </a:r>
            <a:endParaRPr lang="en-US" dirty="0"/>
          </a:p>
        </p:txBody>
      </p:sp>
      <p:pic>
        <p:nvPicPr>
          <p:cNvPr id="14339" name="Picture 3"/>
          <p:cNvPicPr>
            <a:picLocks noChangeAspect="1" noChangeArrowheads="1"/>
          </p:cNvPicPr>
          <p:nvPr/>
        </p:nvPicPr>
        <p:blipFill>
          <a:blip r:embed="rId2"/>
          <a:srcRect/>
          <a:stretch>
            <a:fillRect/>
          </a:stretch>
        </p:blipFill>
        <p:spPr bwMode="auto">
          <a:xfrm>
            <a:off x="2479344" y="1801504"/>
            <a:ext cx="1077189" cy="466344"/>
          </a:xfrm>
          <a:prstGeom prst="rect">
            <a:avLst/>
          </a:prstGeom>
          <a:noFill/>
          <a:ln w="9525">
            <a:noFill/>
            <a:miter lim="800000"/>
            <a:headEnd/>
            <a:tailEnd/>
          </a:ln>
          <a:effectLst/>
        </p:spPr>
      </p:pic>
      <p:pic>
        <p:nvPicPr>
          <p:cNvPr id="14341" name="Picture 5"/>
          <p:cNvPicPr>
            <a:picLocks noChangeAspect="1" noChangeArrowheads="1"/>
          </p:cNvPicPr>
          <p:nvPr/>
        </p:nvPicPr>
        <p:blipFill>
          <a:blip r:embed="rId3"/>
          <a:srcRect/>
          <a:stretch>
            <a:fillRect/>
          </a:stretch>
        </p:blipFill>
        <p:spPr bwMode="auto">
          <a:xfrm>
            <a:off x="1856096" y="2876264"/>
            <a:ext cx="1047750" cy="466725"/>
          </a:xfrm>
          <a:prstGeom prst="rect">
            <a:avLst/>
          </a:prstGeom>
          <a:noFill/>
          <a:ln w="9525">
            <a:noFill/>
            <a:miter lim="800000"/>
            <a:headEnd/>
            <a:tailEnd/>
          </a:ln>
          <a:effectLst/>
        </p:spPr>
      </p:pic>
    </p:spTree>
    <p:extLst>
      <p:ext uri="{BB962C8B-B14F-4D97-AF65-F5344CB8AC3E}">
        <p14:creationId xmlns:p14="http://schemas.microsoft.com/office/powerpoint/2010/main" val="33566907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4.2: Using a Pattern to List All Outcomes in a Sample Space (cont.)</a:t>
            </a:r>
            <a:endParaRPr lang="en-US" dirty="0"/>
          </a:p>
        </p:txBody>
      </p:sp>
      <p:sp>
        <p:nvSpPr>
          <p:cNvPr id="3" name="Content Placeholder 2"/>
          <p:cNvSpPr>
            <a:spLocks noGrp="1"/>
          </p:cNvSpPr>
          <p:nvPr>
            <p:ph idx="1"/>
          </p:nvPr>
        </p:nvSpPr>
        <p:spPr/>
        <p:txBody>
          <a:bodyPr>
            <a:normAutofit/>
          </a:bodyPr>
          <a:lstStyle/>
          <a:p>
            <a:pPr marL="463550" indent="-463550"/>
            <a:r>
              <a:rPr lang="en-US" sz="2700" b="1" dirty="0" smtClean="0"/>
              <a:t>b.	</a:t>
            </a:r>
            <a:r>
              <a:rPr lang="en-US" sz="2700" dirty="0" smtClean="0"/>
              <a:t>To list the outcomes in the event “the sum of the numbers rolled on the two dice equals 6,” look through the list above for each individual outcome where the sum equals 6. Note that 1 + 5 = 6, so the outcome of rolling a 1 on the red die and a 5 on the blue die is in the event. The reverse would be rolling a 5 on the red die and a 1 on the blue die. These are two separate possible outcomes that are both in the event. The event consists of the following outcomes. </a:t>
            </a:r>
            <a:endParaRPr lang="en-US" sz="2700" dirty="0"/>
          </a:p>
        </p:txBody>
      </p:sp>
      <p:pic>
        <p:nvPicPr>
          <p:cNvPr id="15362" name="Picture 2"/>
          <p:cNvPicPr>
            <a:picLocks noChangeAspect="1" noChangeArrowheads="1"/>
          </p:cNvPicPr>
          <p:nvPr/>
        </p:nvPicPr>
        <p:blipFill>
          <a:blip r:embed="rId2"/>
          <a:srcRect/>
          <a:stretch>
            <a:fillRect/>
          </a:stretch>
        </p:blipFill>
        <p:spPr bwMode="auto">
          <a:xfrm>
            <a:off x="895350" y="5029200"/>
            <a:ext cx="7791450" cy="952500"/>
          </a:xfrm>
          <a:prstGeom prst="rect">
            <a:avLst/>
          </a:prstGeom>
          <a:noFill/>
          <a:ln w="9525">
            <a:noFill/>
            <a:miter lim="800000"/>
            <a:headEnd/>
            <a:tailEnd/>
          </a:ln>
          <a:effectLst/>
        </p:spPr>
      </p:pic>
    </p:spTree>
    <p:extLst>
      <p:ext uri="{BB962C8B-B14F-4D97-AF65-F5344CB8AC3E}">
        <p14:creationId xmlns:p14="http://schemas.microsoft.com/office/powerpoint/2010/main" val="836485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a Tree Diagram to List All Outcomes in a Sample Space </a:t>
            </a:r>
            <a:endParaRPr lang="en-US" dirty="0"/>
          </a:p>
        </p:txBody>
      </p:sp>
      <p:sp>
        <p:nvSpPr>
          <p:cNvPr id="4" name="Content Placeholder 2"/>
          <p:cNvSpPr txBox="1">
            <a:spLocks/>
          </p:cNvSpPr>
          <p:nvPr/>
        </p:nvSpPr>
        <p:spPr>
          <a:xfrm>
            <a:off x="454325" y="1260032"/>
            <a:ext cx="8229600" cy="3970318"/>
          </a:xfrm>
          <a:prstGeom prst="rect">
            <a:avLst/>
          </a:prstGeom>
          <a:solidFill>
            <a:srgbClr val="FFFFCC"/>
          </a:solidFill>
          <a:ln w="28575">
            <a:solidFill>
              <a:srgbClr val="000000"/>
            </a:solidFill>
          </a:ln>
        </p:spPr>
        <p:txBody>
          <a:bodyPr>
            <a:sp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solidFill>
                  <a:srgbClr val="000000"/>
                </a:solidFill>
              </a:rPr>
              <a:t>A </a:t>
            </a:r>
            <a:r>
              <a:rPr lang="en-US" b="1" dirty="0" smtClean="0">
                <a:solidFill>
                  <a:srgbClr val="C00000"/>
                </a:solidFill>
              </a:rPr>
              <a:t>tree diagram</a:t>
            </a:r>
            <a:r>
              <a:rPr lang="en-US" dirty="0" smtClean="0">
                <a:solidFill>
                  <a:srgbClr val="000000"/>
                </a:solidFill>
              </a:rPr>
              <a:t> can be used to represent the outcomes of an experiment when the experiment consists of several stages.  The tree begins with the possible outcomes for the first stage and then branches for each additional possibility. Each of the elements of the last row of the tree diagram represents a unique outcome in the sample space. The number of possibilities in the bottom row of the tree is equal to the </a:t>
            </a:r>
            <a:r>
              <a:rPr lang="en-US" i="1" dirty="0" smtClean="0">
                <a:solidFill>
                  <a:srgbClr val="000000"/>
                </a:solidFill>
              </a:rPr>
              <a:t>number</a:t>
            </a:r>
            <a:r>
              <a:rPr lang="en-US" dirty="0" smtClean="0">
                <a:solidFill>
                  <a:srgbClr val="000000"/>
                </a:solidFill>
              </a:rPr>
              <a:t> of outcomes in the sample space.</a:t>
            </a:r>
          </a:p>
        </p:txBody>
      </p:sp>
    </p:spTree>
    <p:extLst>
      <p:ext uri="{BB962C8B-B14F-4D97-AF65-F5344CB8AC3E}">
        <p14:creationId xmlns:p14="http://schemas.microsoft.com/office/powerpoint/2010/main" val="11986555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4.3: Using a Tree Diagram to List All Outcomes in a Sample Space </a:t>
            </a:r>
            <a:endParaRPr lang="en-US" dirty="0"/>
          </a:p>
        </p:txBody>
      </p:sp>
      <p:sp>
        <p:nvSpPr>
          <p:cNvPr id="3" name="Content Placeholder 2"/>
          <p:cNvSpPr>
            <a:spLocks noGrp="1"/>
          </p:cNvSpPr>
          <p:nvPr>
            <p:ph idx="1"/>
          </p:nvPr>
        </p:nvSpPr>
        <p:spPr/>
        <p:txBody>
          <a:bodyPr/>
          <a:lstStyle/>
          <a:p>
            <a:r>
              <a:rPr lang="en-US" dirty="0" smtClean="0"/>
              <a:t>Consider a family with three children. Use a tree diagram to find the sample space for the gender of each child in regard to birth order. </a:t>
            </a:r>
          </a:p>
          <a:p>
            <a:r>
              <a:rPr lang="en-US" b="1" dirty="0" smtClean="0"/>
              <a:t>Solution </a:t>
            </a:r>
          </a:p>
          <a:p>
            <a:r>
              <a:rPr lang="en-US" dirty="0" smtClean="0"/>
              <a:t>The tree begins with the two possibilities for the first child—girl or boy. It then branches for each of the other two births in the family as shown. </a:t>
            </a:r>
            <a:endParaRPr lang="en-US" dirty="0"/>
          </a:p>
        </p:txBody>
      </p:sp>
    </p:spTree>
    <p:extLst>
      <p:ext uri="{BB962C8B-B14F-4D97-AF65-F5344CB8AC3E}">
        <p14:creationId xmlns:p14="http://schemas.microsoft.com/office/powerpoint/2010/main" val="107329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4.3: Using a Tree Diagram to List All Outcomes in a Sample Space (cont.)</a:t>
            </a:r>
            <a:endParaRPr lang="en-US" dirty="0"/>
          </a:p>
        </p:txBody>
      </p:sp>
      <p:pic>
        <p:nvPicPr>
          <p:cNvPr id="5" name="Picture 2" descr="E:\Book work\BEG PPT\Chapter 4\Figure-4.png"/>
          <p:cNvPicPr>
            <a:picLocks noChangeAspect="1" noChangeArrowheads="1"/>
          </p:cNvPicPr>
          <p:nvPr/>
        </p:nvPicPr>
        <p:blipFill>
          <a:blip r:embed="rId2"/>
          <a:srcRect/>
          <a:stretch>
            <a:fillRect/>
          </a:stretch>
        </p:blipFill>
        <p:spPr bwMode="auto">
          <a:xfrm>
            <a:off x="152400" y="1676400"/>
            <a:ext cx="8229600" cy="4464212"/>
          </a:xfrm>
          <a:prstGeom prst="rect">
            <a:avLst/>
          </a:prstGeom>
          <a:noFill/>
        </p:spPr>
      </p:pic>
      <p:sp>
        <p:nvSpPr>
          <p:cNvPr id="6" name="Rectangle 5"/>
          <p:cNvSpPr/>
          <p:nvPr/>
        </p:nvSpPr>
        <p:spPr>
          <a:xfrm>
            <a:off x="5638800" y="1085671"/>
            <a:ext cx="3442648" cy="923330"/>
          </a:xfrm>
          <a:prstGeom prst="rect">
            <a:avLst/>
          </a:prstGeom>
        </p:spPr>
        <p:txBody>
          <a:bodyPr wrap="square">
            <a:spAutoFit/>
          </a:bodyPr>
          <a:lstStyle/>
          <a:p>
            <a:r>
              <a:rPr lang="en-US" b="1" dirty="0" smtClean="0"/>
              <a:t>Key: </a:t>
            </a:r>
            <a:r>
              <a:rPr lang="en-US" dirty="0" smtClean="0"/>
              <a:t>The notation GBG indicates the family shown in red with a girl, then a boy, and finally a girl. </a:t>
            </a:r>
            <a:endParaRPr lang="en-US" dirty="0"/>
          </a:p>
        </p:txBody>
      </p:sp>
      <p:sp>
        <p:nvSpPr>
          <p:cNvPr id="7" name="Isosceles Triangle 6"/>
          <p:cNvSpPr/>
          <p:nvPr/>
        </p:nvSpPr>
        <p:spPr>
          <a:xfrm>
            <a:off x="533400" y="1215390"/>
            <a:ext cx="381000" cy="381000"/>
          </a:xfrm>
          <a:prstGeom prst="triangle">
            <a:avLst/>
          </a:prstGeom>
          <a:solidFill>
            <a:schemeClr val="accent1">
              <a:lumMod val="20000"/>
              <a:lumOff val="80000"/>
            </a:schemeClr>
          </a:solidFill>
          <a:ln>
            <a:solidFill>
              <a:schemeClr val="accent3">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rgbClr val="2239E2"/>
                </a:solidFill>
              </a:ln>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2500311" y="1209784"/>
            <a:ext cx="381000" cy="354112"/>
          </a:xfrm>
          <a:prstGeom prst="rect">
            <a:avLst/>
          </a:prstGeom>
          <a:solidFill>
            <a:schemeClr val="accent2">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728662" y="1196262"/>
            <a:ext cx="1257300" cy="480138"/>
          </a:xfrm>
          <a:prstGeom prst="rect">
            <a:avLst/>
          </a:prstGeom>
        </p:spPr>
        <p:txBody>
          <a:bodyPr anchor="ctr" anchorCtr="1">
            <a:normAutofit/>
          </a:bodyPr>
          <a:lstStyle>
            <a:lvl1pPr algn="ctr" defTabSz="914400" rtl="0" eaLnBrk="1" latinLnBrk="0" hangingPunct="1">
              <a:lnSpc>
                <a:spcPts val="3000"/>
              </a:lnSpc>
              <a:spcBef>
                <a:spcPct val="0"/>
              </a:spcBef>
              <a:buNone/>
              <a:defRPr sz="3200" kern="1200" baseline="0">
                <a:solidFill>
                  <a:srgbClr val="1F497D"/>
                </a:solidFill>
                <a:latin typeface="+mj-lt"/>
                <a:ea typeface="+mj-ea"/>
                <a:cs typeface="+mj-cs"/>
              </a:defRPr>
            </a:lvl1pPr>
          </a:lstStyle>
          <a:p>
            <a:r>
              <a:rPr lang="en-US" dirty="0" smtClean="0">
                <a:solidFill>
                  <a:srgbClr val="0070C0"/>
                </a:solidFill>
              </a:rPr>
              <a:t>=</a:t>
            </a:r>
            <a:r>
              <a:rPr lang="en-US" dirty="0" smtClean="0"/>
              <a:t>Girl</a:t>
            </a:r>
            <a:endParaRPr lang="en-US" dirty="0"/>
          </a:p>
        </p:txBody>
      </p:sp>
      <p:sp>
        <p:nvSpPr>
          <p:cNvPr id="10" name="Title 1"/>
          <p:cNvSpPr txBox="1">
            <a:spLocks/>
          </p:cNvSpPr>
          <p:nvPr/>
        </p:nvSpPr>
        <p:spPr>
          <a:xfrm>
            <a:off x="2778918" y="1170653"/>
            <a:ext cx="1257300" cy="480138"/>
          </a:xfrm>
          <a:prstGeom prst="rect">
            <a:avLst/>
          </a:prstGeom>
        </p:spPr>
        <p:txBody>
          <a:bodyPr anchor="ctr" anchorCtr="1">
            <a:normAutofit/>
          </a:bodyPr>
          <a:lstStyle>
            <a:lvl1pPr algn="ctr" defTabSz="914400" rtl="0" eaLnBrk="1" latinLnBrk="0" hangingPunct="1">
              <a:lnSpc>
                <a:spcPts val="3000"/>
              </a:lnSpc>
              <a:spcBef>
                <a:spcPct val="0"/>
              </a:spcBef>
              <a:buNone/>
              <a:defRPr sz="3200" kern="1200" baseline="0">
                <a:solidFill>
                  <a:srgbClr val="1F497D"/>
                </a:solidFill>
                <a:latin typeface="+mj-lt"/>
                <a:ea typeface="+mj-ea"/>
                <a:cs typeface="+mj-cs"/>
              </a:defRPr>
            </a:lvl1pPr>
          </a:lstStyle>
          <a:p>
            <a:r>
              <a:rPr lang="en-US" dirty="0" smtClean="0"/>
              <a:t>=Boy</a:t>
            </a:r>
            <a:endParaRPr lang="en-US" dirty="0"/>
          </a:p>
        </p:txBody>
      </p:sp>
    </p:spTree>
    <p:extLst>
      <p:ext uri="{BB962C8B-B14F-4D97-AF65-F5344CB8AC3E}">
        <p14:creationId xmlns:p14="http://schemas.microsoft.com/office/powerpoint/2010/main" val="13856345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4.3: Using a Tree Diagram to List All Outcomes in a Sample Space (cont.)</a:t>
            </a:r>
            <a:endParaRPr lang="en-US" dirty="0"/>
          </a:p>
        </p:txBody>
      </p:sp>
      <p:sp>
        <p:nvSpPr>
          <p:cNvPr id="3" name="Content Placeholder 2"/>
          <p:cNvSpPr>
            <a:spLocks noGrp="1"/>
          </p:cNvSpPr>
          <p:nvPr>
            <p:ph idx="1"/>
          </p:nvPr>
        </p:nvSpPr>
        <p:spPr/>
        <p:txBody>
          <a:bodyPr/>
          <a:lstStyle/>
          <a:p>
            <a:r>
              <a:rPr lang="en-US" dirty="0" smtClean="0"/>
              <a:t>Using the tree diagram as a guide, the sample space can be written as follows. </a:t>
            </a:r>
            <a:endParaRPr lang="en-US" dirty="0"/>
          </a:p>
        </p:txBody>
      </p:sp>
      <p:graphicFrame>
        <p:nvGraphicFramePr>
          <p:cNvPr id="17410" name="Object 2"/>
          <p:cNvGraphicFramePr>
            <a:graphicFrameLocks noChangeAspect="1"/>
          </p:cNvGraphicFramePr>
          <p:nvPr/>
        </p:nvGraphicFramePr>
        <p:xfrm>
          <a:off x="1466850" y="2514600"/>
          <a:ext cx="6210300" cy="1028700"/>
        </p:xfrm>
        <a:graphic>
          <a:graphicData uri="http://schemas.openxmlformats.org/presentationml/2006/ole">
            <mc:AlternateContent xmlns:mc="http://schemas.openxmlformats.org/markup-compatibility/2006">
              <mc:Choice xmlns:v="urn:schemas-microsoft-com:vml" Requires="v">
                <p:oleObj spid="_x0000_s15394" name="Equation" r:id="rId3" imgW="6210300" imgH="1028700" progId="Equation.DSMT4">
                  <p:embed/>
                </p:oleObj>
              </mc:Choice>
              <mc:Fallback>
                <p:oleObj name="Equation" r:id="rId3" imgW="6210300" imgH="1028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6850" y="2514600"/>
                        <a:ext cx="6210300"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698464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Probability </a:t>
            </a:r>
            <a:endParaRPr lang="en-US" dirty="0"/>
          </a:p>
        </p:txBody>
      </p:sp>
      <p:sp>
        <p:nvSpPr>
          <p:cNvPr id="4" name="Rectangle 3"/>
          <p:cNvSpPr/>
          <p:nvPr/>
        </p:nvSpPr>
        <p:spPr>
          <a:xfrm>
            <a:off x="457200" y="1371600"/>
            <a:ext cx="8229600" cy="2677656"/>
          </a:xfrm>
          <a:prstGeom prst="rect">
            <a:avLst/>
          </a:prstGeom>
        </p:spPr>
        <p:txBody>
          <a:bodyPr wrap="square">
            <a:spAutoFit/>
          </a:bodyPr>
          <a:lstStyle/>
          <a:p>
            <a:r>
              <a:rPr lang="en-US" sz="2800" dirty="0" smtClean="0"/>
              <a:t>There are three methods for calculating the probability of an outcome:</a:t>
            </a:r>
          </a:p>
          <a:p>
            <a:pPr marL="914400" lvl="1" indent="-457200">
              <a:buFont typeface="Arial" panose="020B0604020202020204" pitchFamily="34" charset="0"/>
              <a:buChar char="•"/>
            </a:pPr>
            <a:r>
              <a:rPr lang="en-US" sz="2800" dirty="0"/>
              <a:t>s</a:t>
            </a:r>
            <a:r>
              <a:rPr lang="en-US" sz="2800" dirty="0" smtClean="0"/>
              <a:t>ubjective probability</a:t>
            </a:r>
          </a:p>
          <a:p>
            <a:pPr marL="914400" lvl="1" indent="-457200">
              <a:buFont typeface="Arial" panose="020B0604020202020204" pitchFamily="34" charset="0"/>
              <a:buChar char="•"/>
            </a:pPr>
            <a:r>
              <a:rPr lang="en-US" sz="2800" dirty="0"/>
              <a:t>e</a:t>
            </a:r>
            <a:r>
              <a:rPr lang="en-US" sz="2800" dirty="0" smtClean="0"/>
              <a:t>xperimental probability</a:t>
            </a:r>
          </a:p>
          <a:p>
            <a:pPr marL="914400" lvl="1" indent="-457200">
              <a:buFont typeface="Arial" panose="020B0604020202020204" pitchFamily="34" charset="0"/>
              <a:buChar char="•"/>
            </a:pPr>
            <a:r>
              <a:rPr lang="en-US" sz="2800" dirty="0"/>
              <a:t>c</a:t>
            </a:r>
            <a:r>
              <a:rPr lang="en-US" sz="2800" dirty="0" smtClean="0"/>
              <a:t>lassical probability</a:t>
            </a:r>
          </a:p>
          <a:p>
            <a:endParaRPr lang="en-US" sz="2800" dirty="0"/>
          </a:p>
        </p:txBody>
      </p:sp>
    </p:spTree>
    <p:extLst>
      <p:ext uri="{BB962C8B-B14F-4D97-AF65-F5344CB8AC3E}">
        <p14:creationId xmlns:p14="http://schemas.microsoft.com/office/powerpoint/2010/main" val="9291155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Probability </a:t>
            </a:r>
            <a:endParaRPr lang="en-US" dirty="0"/>
          </a:p>
        </p:txBody>
      </p:sp>
      <p:sp>
        <p:nvSpPr>
          <p:cNvPr id="3" name="Content Placeholder 2"/>
          <p:cNvSpPr>
            <a:spLocks noGrp="1"/>
          </p:cNvSpPr>
          <p:nvPr>
            <p:ph idx="1"/>
          </p:nvPr>
        </p:nvSpPr>
        <p:spPr>
          <a:solidFill>
            <a:srgbClr val="FFFFCC"/>
          </a:solidFill>
          <a:ln w="28575">
            <a:solidFill>
              <a:srgbClr val="000000"/>
            </a:solidFill>
          </a:ln>
        </p:spPr>
        <p:txBody>
          <a:bodyPr>
            <a:spAutoFit/>
          </a:bodyPr>
          <a:lstStyle/>
          <a:p>
            <a:pPr algn="ctr"/>
            <a:r>
              <a:rPr lang="en-US" b="1" dirty="0" smtClean="0">
                <a:solidFill>
                  <a:srgbClr val="000000"/>
                </a:solidFill>
              </a:rPr>
              <a:t>Subjective Probability </a:t>
            </a:r>
          </a:p>
          <a:p>
            <a:r>
              <a:rPr lang="en-US" b="1" dirty="0">
                <a:solidFill>
                  <a:srgbClr val="C00000"/>
                </a:solidFill>
              </a:rPr>
              <a:t>Subjective</a:t>
            </a:r>
            <a:r>
              <a:rPr lang="en-US" b="1" dirty="0" smtClean="0">
                <a:solidFill>
                  <a:srgbClr val="C00000"/>
                </a:solidFill>
              </a:rPr>
              <a:t> probability</a:t>
            </a:r>
            <a:r>
              <a:rPr lang="en-US" dirty="0" smtClean="0">
                <a:solidFill>
                  <a:srgbClr val="000000"/>
                </a:solidFill>
              </a:rPr>
              <a:t>, is simply an educated guess regarding the chance that an event will occur. It is the least precise type of probability.</a:t>
            </a:r>
            <a:endParaRPr lang="en-US" dirty="0">
              <a:solidFill>
                <a:srgbClr val="000000"/>
              </a:solidFill>
            </a:endParaRPr>
          </a:p>
        </p:txBody>
      </p:sp>
      <p:sp>
        <p:nvSpPr>
          <p:cNvPr id="5" name="Rectangle 4"/>
          <p:cNvSpPr/>
          <p:nvPr/>
        </p:nvSpPr>
        <p:spPr>
          <a:xfrm>
            <a:off x="381000" y="3657600"/>
            <a:ext cx="8305800" cy="1815882"/>
          </a:xfrm>
          <a:prstGeom prst="rect">
            <a:avLst/>
          </a:prstGeom>
        </p:spPr>
        <p:txBody>
          <a:bodyPr wrap="square">
            <a:spAutoFit/>
          </a:bodyPr>
          <a:lstStyle/>
          <a:p>
            <a:r>
              <a:rPr lang="en-US" sz="2800" dirty="0" smtClean="0"/>
              <a:t>An example of subjective probability is when the local weatherman says there is a 90% chance of rain today. Subjective probability is only as good as the expertise of the person giving the probability.</a:t>
            </a:r>
            <a:endParaRPr lang="en-US" sz="2800" dirty="0"/>
          </a:p>
        </p:txBody>
      </p:sp>
    </p:spTree>
    <p:extLst>
      <p:ext uri="{BB962C8B-B14F-4D97-AF65-F5344CB8AC3E}">
        <p14:creationId xmlns:p14="http://schemas.microsoft.com/office/powerpoint/2010/main" val="20447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pPr marL="342900" indent="-342900">
              <a:buFont typeface="Courier New" pitchFamily="49" charset="0"/>
              <a:buChar char="o"/>
            </a:pPr>
            <a:r>
              <a:rPr lang="en-US" dirty="0"/>
              <a:t>Identify the sample space of a probability event. </a:t>
            </a:r>
          </a:p>
          <a:p>
            <a:pPr marL="342900" indent="-342900">
              <a:buFont typeface="Courier New" pitchFamily="49" charset="0"/>
              <a:buChar char="o"/>
            </a:pPr>
            <a:r>
              <a:rPr lang="en-US" dirty="0"/>
              <a:t>Calculate basic probabilities. </a:t>
            </a:r>
          </a:p>
          <a:p>
            <a:pPr marL="342900" indent="-342900">
              <a:buFont typeface="Courier New" pitchFamily="49" charset="0"/>
              <a:buChar char="o"/>
            </a:pPr>
            <a:r>
              <a:rPr lang="en-US" dirty="0"/>
              <a:t>Determine if two events are mutually exclusive. </a:t>
            </a:r>
          </a:p>
          <a:p>
            <a:pPr marL="342900" indent="-342900">
              <a:buFont typeface="Courier New" pitchFamily="49" charset="0"/>
              <a:buChar char="o"/>
            </a:pPr>
            <a:r>
              <a:rPr lang="en-US" dirty="0"/>
              <a:t>Determine if two events are independent. </a:t>
            </a:r>
            <a:endParaRPr lang="en-US" dirty="0" smtClean="0"/>
          </a:p>
          <a:p>
            <a:pPr marL="342900" indent="-342900">
              <a:buFont typeface="Courier New" pitchFamily="49" charset="0"/>
              <a:buChar char="o"/>
            </a:pPr>
            <a:r>
              <a:rPr lang="en-US" dirty="0" smtClean="0"/>
              <a:t>Use the counting principle to determine the number of outcomes in an experiment</a:t>
            </a:r>
          </a:p>
          <a:p>
            <a:pPr marL="342900" indent="-342900">
              <a:buFont typeface="Courier New" pitchFamily="49" charset="0"/>
              <a:buChar char="o"/>
            </a:pPr>
            <a:r>
              <a:rPr lang="en-US" dirty="0" smtClean="0"/>
              <a:t>Define factorials</a:t>
            </a:r>
          </a:p>
          <a:p>
            <a:pPr marL="342900" indent="-342900">
              <a:buFont typeface="Courier New" pitchFamily="49" charset="0"/>
              <a:buChar char="o"/>
            </a:pPr>
            <a:r>
              <a:rPr lang="en-US" dirty="0" smtClean="0"/>
              <a:t>Define Permutations and Combinations</a:t>
            </a:r>
          </a:p>
          <a:p>
            <a:pPr marL="342900" indent="-342900">
              <a:buFont typeface="Courier New" pitchFamily="49" charset="0"/>
              <a:buChar char="o"/>
            </a:pPr>
            <a:r>
              <a:rPr lang="en-US" dirty="0" smtClean="0"/>
              <a:t>Define the laws of probability</a:t>
            </a:r>
          </a:p>
          <a:p>
            <a:pPr marL="342900" indent="-342900">
              <a:buFont typeface="Courier New" pitchFamily="49" charset="0"/>
              <a:buChar char="o"/>
            </a:pPr>
            <a:r>
              <a:rPr lang="en-US" dirty="0" smtClean="0"/>
              <a:t>Compute probabilities on a contingency table</a:t>
            </a:r>
            <a:endParaRPr lang="en-US" dirty="0"/>
          </a:p>
        </p:txBody>
      </p:sp>
    </p:spTree>
    <p:extLst>
      <p:ext uri="{BB962C8B-B14F-4D97-AF65-F5344CB8AC3E}">
        <p14:creationId xmlns:p14="http://schemas.microsoft.com/office/powerpoint/2010/main" val="3334283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Probability </a:t>
            </a:r>
            <a:endParaRPr lang="en-US" dirty="0"/>
          </a:p>
        </p:txBody>
      </p:sp>
      <p:sp>
        <p:nvSpPr>
          <p:cNvPr id="3" name="Content Placeholder 2"/>
          <p:cNvSpPr>
            <a:spLocks noGrp="1"/>
          </p:cNvSpPr>
          <p:nvPr>
            <p:ph idx="1"/>
          </p:nvPr>
        </p:nvSpPr>
        <p:spPr>
          <a:solidFill>
            <a:srgbClr val="FFFFCC"/>
          </a:solidFill>
          <a:ln w="28575">
            <a:solidFill>
              <a:srgbClr val="000000"/>
            </a:solidFill>
          </a:ln>
        </p:spPr>
        <p:txBody>
          <a:bodyPr>
            <a:spAutoFit/>
          </a:bodyPr>
          <a:lstStyle/>
          <a:p>
            <a:pPr algn="ctr"/>
            <a:r>
              <a:rPr lang="en-US" b="1" dirty="0" smtClean="0">
                <a:solidFill>
                  <a:srgbClr val="000000"/>
                </a:solidFill>
              </a:rPr>
              <a:t>Experimental Probability </a:t>
            </a:r>
          </a:p>
          <a:p>
            <a:r>
              <a:rPr lang="en-US" dirty="0" smtClean="0">
                <a:solidFill>
                  <a:srgbClr val="000000"/>
                </a:solidFill>
              </a:rPr>
              <a:t>In </a:t>
            </a:r>
            <a:r>
              <a:rPr lang="en-US" b="1" dirty="0" smtClean="0">
                <a:solidFill>
                  <a:srgbClr val="C00000"/>
                </a:solidFill>
              </a:rPr>
              <a:t>experimental probability</a:t>
            </a:r>
            <a:r>
              <a:rPr lang="en-US" dirty="0" smtClean="0">
                <a:solidFill>
                  <a:srgbClr val="000000"/>
                </a:solidFill>
              </a:rPr>
              <a:t>, if </a:t>
            </a:r>
            <a:r>
              <a:rPr lang="en-US" i="1" dirty="0" smtClean="0">
                <a:solidFill>
                  <a:srgbClr val="000000"/>
                </a:solidFill>
              </a:rPr>
              <a:t>E</a:t>
            </a:r>
            <a:r>
              <a:rPr lang="en-US" dirty="0" smtClean="0">
                <a:solidFill>
                  <a:srgbClr val="000000"/>
                </a:solidFill>
              </a:rPr>
              <a:t> is an event, then </a:t>
            </a:r>
            <a:r>
              <a:rPr lang="en-US" i="1" dirty="0" smtClean="0">
                <a:solidFill>
                  <a:srgbClr val="000000"/>
                </a:solidFill>
              </a:rPr>
              <a:t>P</a:t>
            </a:r>
            <a:r>
              <a:rPr lang="en-US" dirty="0" smtClean="0">
                <a:solidFill>
                  <a:srgbClr val="000000"/>
                </a:solidFill>
              </a:rPr>
              <a:t>(</a:t>
            </a:r>
            <a:r>
              <a:rPr lang="en-US" i="1" dirty="0" smtClean="0">
                <a:solidFill>
                  <a:srgbClr val="000000"/>
                </a:solidFill>
              </a:rPr>
              <a:t>E</a:t>
            </a:r>
            <a:r>
              <a:rPr lang="en-US" dirty="0" smtClean="0">
                <a:solidFill>
                  <a:srgbClr val="000000"/>
                </a:solidFill>
              </a:rPr>
              <a:t>), read “the probability that </a:t>
            </a:r>
            <a:r>
              <a:rPr lang="en-US" i="1" dirty="0" smtClean="0">
                <a:solidFill>
                  <a:srgbClr val="000000"/>
                </a:solidFill>
              </a:rPr>
              <a:t>E</a:t>
            </a:r>
            <a:r>
              <a:rPr lang="en-US" dirty="0" smtClean="0">
                <a:solidFill>
                  <a:srgbClr val="000000"/>
                </a:solidFill>
              </a:rPr>
              <a:t> occurs,” is given by </a:t>
            </a:r>
          </a:p>
          <a:p>
            <a:endParaRPr lang="en-US" b="1" i="1" dirty="0" smtClean="0">
              <a:solidFill>
                <a:srgbClr val="000000"/>
              </a:solidFill>
            </a:endParaRPr>
          </a:p>
          <a:p>
            <a:endParaRPr lang="en-US" dirty="0" smtClean="0">
              <a:solidFill>
                <a:srgbClr val="000000"/>
              </a:solidFill>
            </a:endParaRPr>
          </a:p>
          <a:p>
            <a:r>
              <a:rPr lang="en-US" dirty="0" smtClean="0">
                <a:solidFill>
                  <a:srgbClr val="000000"/>
                </a:solidFill>
              </a:rPr>
              <a:t>where </a:t>
            </a:r>
            <a:r>
              <a:rPr lang="en-US" i="1" dirty="0" smtClean="0">
                <a:solidFill>
                  <a:srgbClr val="000000"/>
                </a:solidFill>
              </a:rPr>
              <a:t>f </a:t>
            </a:r>
            <a:r>
              <a:rPr lang="en-US" dirty="0" smtClean="0">
                <a:solidFill>
                  <a:srgbClr val="000000"/>
                </a:solidFill>
              </a:rPr>
              <a:t>is the frequency of event </a:t>
            </a:r>
            <a:r>
              <a:rPr lang="en-US" i="1" dirty="0" smtClean="0">
                <a:solidFill>
                  <a:srgbClr val="000000"/>
                </a:solidFill>
              </a:rPr>
              <a:t>E</a:t>
            </a:r>
            <a:r>
              <a:rPr lang="en-US" dirty="0" smtClean="0">
                <a:solidFill>
                  <a:srgbClr val="000000"/>
                </a:solidFill>
              </a:rPr>
              <a:t> and </a:t>
            </a:r>
          </a:p>
          <a:p>
            <a:r>
              <a:rPr lang="en-US" i="1" dirty="0" smtClean="0">
                <a:solidFill>
                  <a:srgbClr val="000000"/>
                </a:solidFill>
              </a:rPr>
              <a:t>n</a:t>
            </a:r>
            <a:r>
              <a:rPr lang="en-US" dirty="0" smtClean="0">
                <a:solidFill>
                  <a:srgbClr val="000000"/>
                </a:solidFill>
              </a:rPr>
              <a:t> is the total number of times the experiment is performed.</a:t>
            </a:r>
            <a:endParaRPr lang="en-US" dirty="0">
              <a:solidFill>
                <a:srgbClr val="000000"/>
              </a:solidFill>
            </a:endParaRPr>
          </a:p>
        </p:txBody>
      </p:sp>
      <p:graphicFrame>
        <p:nvGraphicFramePr>
          <p:cNvPr id="18434" name="Object 2"/>
          <p:cNvGraphicFramePr>
            <a:graphicFrameLocks noChangeAspect="1"/>
          </p:cNvGraphicFramePr>
          <p:nvPr/>
        </p:nvGraphicFramePr>
        <p:xfrm>
          <a:off x="3930650" y="2819400"/>
          <a:ext cx="1282700" cy="838200"/>
        </p:xfrm>
        <a:graphic>
          <a:graphicData uri="http://schemas.openxmlformats.org/presentationml/2006/ole">
            <mc:AlternateContent xmlns:mc="http://schemas.openxmlformats.org/markup-compatibility/2006">
              <mc:Choice xmlns:v="urn:schemas-microsoft-com:vml" Requires="v">
                <p:oleObj spid="_x0000_s16418" name="Equation" r:id="rId3" imgW="1282700" imgH="838200" progId="Equation.DSMT4">
                  <p:embed/>
                </p:oleObj>
              </mc:Choice>
              <mc:Fallback>
                <p:oleObj name="Equation" r:id="rId3" imgW="1282700" imgH="838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0650" y="2819400"/>
                        <a:ext cx="12827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457200" y="5433358"/>
            <a:ext cx="8382000" cy="461665"/>
          </a:xfrm>
          <a:prstGeom prst="rect">
            <a:avLst/>
          </a:prstGeom>
        </p:spPr>
        <p:txBody>
          <a:bodyPr wrap="square">
            <a:spAutoFit/>
          </a:bodyPr>
          <a:lstStyle/>
          <a:p>
            <a:r>
              <a:rPr lang="en-US" sz="2400" dirty="0" smtClean="0"/>
              <a:t>Experimental probability is also known as </a:t>
            </a:r>
            <a:r>
              <a:rPr lang="en-US" sz="2400" i="1" dirty="0" smtClean="0"/>
              <a:t>empirical probability</a:t>
            </a:r>
            <a:r>
              <a:rPr lang="en-US" sz="2400" dirty="0" smtClean="0"/>
              <a:t>. </a:t>
            </a:r>
            <a:endParaRPr lang="en-US" sz="2400" dirty="0"/>
          </a:p>
        </p:txBody>
      </p:sp>
    </p:spTree>
    <p:extLst>
      <p:ext uri="{BB962C8B-B14F-4D97-AF65-F5344CB8AC3E}">
        <p14:creationId xmlns:p14="http://schemas.microsoft.com/office/powerpoint/2010/main" val="115695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Probability </a:t>
            </a:r>
            <a:endParaRPr lang="en-US" dirty="0"/>
          </a:p>
        </p:txBody>
      </p:sp>
      <p:sp>
        <p:nvSpPr>
          <p:cNvPr id="3" name="Content Placeholder 2"/>
          <p:cNvSpPr>
            <a:spLocks noGrp="1"/>
          </p:cNvSpPr>
          <p:nvPr>
            <p:ph idx="1"/>
          </p:nvPr>
        </p:nvSpPr>
        <p:spPr>
          <a:solidFill>
            <a:srgbClr val="FFFFCC"/>
          </a:solidFill>
          <a:ln w="28575">
            <a:solidFill>
              <a:srgbClr val="000000"/>
            </a:solidFill>
          </a:ln>
        </p:spPr>
        <p:txBody>
          <a:bodyPr>
            <a:spAutoFit/>
          </a:bodyPr>
          <a:lstStyle/>
          <a:p>
            <a:pPr algn="ctr"/>
            <a:r>
              <a:rPr lang="en-US" b="1" dirty="0" smtClean="0">
                <a:solidFill>
                  <a:srgbClr val="000000"/>
                </a:solidFill>
              </a:rPr>
              <a:t>Law of Large Numbers </a:t>
            </a:r>
          </a:p>
          <a:p>
            <a:r>
              <a:rPr lang="en-US" dirty="0" smtClean="0">
                <a:solidFill>
                  <a:srgbClr val="000000"/>
                </a:solidFill>
              </a:rPr>
              <a:t>The </a:t>
            </a:r>
            <a:r>
              <a:rPr lang="en-US" b="1" dirty="0" smtClean="0">
                <a:solidFill>
                  <a:srgbClr val="C00000"/>
                </a:solidFill>
              </a:rPr>
              <a:t>Law of Large Numbers</a:t>
            </a:r>
            <a:r>
              <a:rPr lang="en-US" dirty="0" smtClean="0">
                <a:solidFill>
                  <a:srgbClr val="000000"/>
                </a:solidFill>
              </a:rPr>
              <a:t> says that the greater the number of trials, the closer the experimental probability will be to the </a:t>
            </a:r>
            <a:r>
              <a:rPr lang="en-US" i="1" dirty="0" smtClean="0">
                <a:solidFill>
                  <a:srgbClr val="000000"/>
                </a:solidFill>
              </a:rPr>
              <a:t>true probability</a:t>
            </a:r>
            <a:r>
              <a:rPr lang="en-US" dirty="0" smtClean="0">
                <a:solidFill>
                  <a:srgbClr val="000000"/>
                </a:solidFill>
              </a:rPr>
              <a:t>. </a:t>
            </a:r>
            <a:endParaRPr lang="en-US" dirty="0">
              <a:solidFill>
                <a:srgbClr val="000000"/>
              </a:solidFill>
            </a:endParaRPr>
          </a:p>
        </p:txBody>
      </p:sp>
      <p:sp>
        <p:nvSpPr>
          <p:cNvPr id="4" name="Rectangle 3"/>
          <p:cNvSpPr/>
          <p:nvPr/>
        </p:nvSpPr>
        <p:spPr>
          <a:xfrm>
            <a:off x="470140" y="4038600"/>
            <a:ext cx="8216660" cy="954107"/>
          </a:xfrm>
          <a:prstGeom prst="rect">
            <a:avLst/>
          </a:prstGeom>
        </p:spPr>
        <p:txBody>
          <a:bodyPr wrap="square">
            <a:spAutoFit/>
          </a:bodyPr>
          <a:lstStyle/>
          <a:p>
            <a:r>
              <a:rPr lang="en-US" sz="2800" dirty="0" smtClean="0"/>
              <a:t>Note that a probability may be written as a fraction, decimal, or percentage.</a:t>
            </a:r>
            <a:endParaRPr lang="en-US" sz="2800" dirty="0"/>
          </a:p>
        </p:txBody>
      </p:sp>
    </p:spTree>
    <p:extLst>
      <p:ext uri="{BB962C8B-B14F-4D97-AF65-F5344CB8AC3E}">
        <p14:creationId xmlns:p14="http://schemas.microsoft.com/office/powerpoint/2010/main" val="70396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Calculating Probability </a:t>
            </a:r>
            <a:endParaRPr lang="en-US" dirty="0"/>
          </a:p>
        </p:txBody>
      </p:sp>
      <p:sp>
        <p:nvSpPr>
          <p:cNvPr id="3" name="Content Placeholder 2"/>
          <p:cNvSpPr>
            <a:spLocks noGrp="1"/>
          </p:cNvSpPr>
          <p:nvPr>
            <p:ph idx="1"/>
          </p:nvPr>
        </p:nvSpPr>
        <p:spPr>
          <a:solidFill>
            <a:srgbClr val="FFFFCC"/>
          </a:solidFill>
          <a:ln w="28575">
            <a:solidFill>
              <a:srgbClr val="000000"/>
            </a:solidFill>
          </a:ln>
        </p:spPr>
        <p:txBody>
          <a:bodyPr>
            <a:spAutoFit/>
          </a:bodyPr>
          <a:lstStyle/>
          <a:p>
            <a:pPr algn="ctr"/>
            <a:r>
              <a:rPr lang="en-US" b="1" dirty="0" smtClean="0">
                <a:solidFill>
                  <a:srgbClr val="000000"/>
                </a:solidFill>
              </a:rPr>
              <a:t>Classical Probability </a:t>
            </a:r>
          </a:p>
          <a:p>
            <a:r>
              <a:rPr lang="en-US" dirty="0" smtClean="0">
                <a:solidFill>
                  <a:srgbClr val="000000"/>
                </a:solidFill>
              </a:rPr>
              <a:t>In </a:t>
            </a:r>
            <a:r>
              <a:rPr lang="en-US" b="1" dirty="0" smtClean="0">
                <a:solidFill>
                  <a:srgbClr val="C00000"/>
                </a:solidFill>
              </a:rPr>
              <a:t>classical probability</a:t>
            </a:r>
            <a:r>
              <a:rPr lang="en-US" dirty="0" smtClean="0">
                <a:solidFill>
                  <a:srgbClr val="000000"/>
                </a:solidFill>
              </a:rPr>
              <a:t>, if all outcomes are equally likely to occur, then </a:t>
            </a:r>
            <a:r>
              <a:rPr lang="en-US" i="1" dirty="0" smtClean="0">
                <a:solidFill>
                  <a:srgbClr val="000000"/>
                </a:solidFill>
              </a:rPr>
              <a:t>P</a:t>
            </a:r>
            <a:r>
              <a:rPr lang="en-US" dirty="0" smtClean="0">
                <a:solidFill>
                  <a:srgbClr val="000000"/>
                </a:solidFill>
              </a:rPr>
              <a:t>(</a:t>
            </a:r>
            <a:r>
              <a:rPr lang="en-US" i="1" dirty="0" smtClean="0">
                <a:solidFill>
                  <a:srgbClr val="000000"/>
                </a:solidFill>
              </a:rPr>
              <a:t>E</a:t>
            </a:r>
            <a:r>
              <a:rPr lang="en-US" dirty="0" smtClean="0">
                <a:solidFill>
                  <a:srgbClr val="000000"/>
                </a:solidFill>
              </a:rPr>
              <a:t>), read “the probability that </a:t>
            </a:r>
            <a:r>
              <a:rPr lang="en-US" i="1" dirty="0" smtClean="0">
                <a:solidFill>
                  <a:srgbClr val="000000"/>
                </a:solidFill>
              </a:rPr>
              <a:t>E</a:t>
            </a:r>
            <a:r>
              <a:rPr lang="en-US" dirty="0" smtClean="0">
                <a:solidFill>
                  <a:srgbClr val="000000"/>
                </a:solidFill>
              </a:rPr>
              <a:t> occurs,” is given by </a:t>
            </a:r>
          </a:p>
          <a:p>
            <a:endParaRPr lang="en-US" b="1" i="1" dirty="0" smtClean="0">
              <a:solidFill>
                <a:srgbClr val="000000"/>
              </a:solidFill>
            </a:endParaRPr>
          </a:p>
          <a:p>
            <a:endParaRPr lang="en-US" dirty="0" smtClean="0">
              <a:solidFill>
                <a:srgbClr val="000000"/>
              </a:solidFill>
            </a:endParaRPr>
          </a:p>
          <a:p>
            <a:r>
              <a:rPr lang="en-US" dirty="0" smtClean="0">
                <a:solidFill>
                  <a:srgbClr val="000000"/>
                </a:solidFill>
              </a:rPr>
              <a:t>where </a:t>
            </a:r>
            <a:r>
              <a:rPr lang="en-US" i="1" dirty="0" smtClean="0">
                <a:solidFill>
                  <a:srgbClr val="000000"/>
                </a:solidFill>
              </a:rPr>
              <a:t>n</a:t>
            </a:r>
            <a:r>
              <a:rPr lang="en-US" dirty="0" smtClean="0">
                <a:solidFill>
                  <a:srgbClr val="000000"/>
                </a:solidFill>
              </a:rPr>
              <a:t>(</a:t>
            </a:r>
            <a:r>
              <a:rPr lang="en-US" i="1" dirty="0" smtClean="0">
                <a:solidFill>
                  <a:srgbClr val="000000"/>
                </a:solidFill>
              </a:rPr>
              <a:t>E</a:t>
            </a:r>
            <a:r>
              <a:rPr lang="en-US" dirty="0" smtClean="0">
                <a:solidFill>
                  <a:srgbClr val="000000"/>
                </a:solidFill>
              </a:rPr>
              <a:t>) is the number of outcomes in the event and </a:t>
            </a:r>
          </a:p>
          <a:p>
            <a:r>
              <a:rPr lang="en-US" i="1" dirty="0" smtClean="0">
                <a:solidFill>
                  <a:srgbClr val="000000"/>
                </a:solidFill>
              </a:rPr>
              <a:t>n</a:t>
            </a:r>
            <a:r>
              <a:rPr lang="en-US" dirty="0" smtClean="0">
                <a:solidFill>
                  <a:srgbClr val="000000"/>
                </a:solidFill>
              </a:rPr>
              <a:t>(</a:t>
            </a:r>
            <a:r>
              <a:rPr lang="en-US" i="1" dirty="0" smtClean="0">
                <a:solidFill>
                  <a:srgbClr val="000000"/>
                </a:solidFill>
              </a:rPr>
              <a:t>S</a:t>
            </a:r>
            <a:r>
              <a:rPr lang="en-US" dirty="0" smtClean="0">
                <a:solidFill>
                  <a:srgbClr val="000000"/>
                </a:solidFill>
              </a:rPr>
              <a:t>) is the number of outcomes in the sample space.</a:t>
            </a:r>
            <a:endParaRPr lang="en-US" dirty="0">
              <a:solidFill>
                <a:srgbClr val="000000"/>
              </a:solidFill>
            </a:endParaRPr>
          </a:p>
        </p:txBody>
      </p:sp>
      <p:graphicFrame>
        <p:nvGraphicFramePr>
          <p:cNvPr id="19459" name="Object 3"/>
          <p:cNvGraphicFramePr>
            <a:graphicFrameLocks noChangeAspect="1"/>
          </p:cNvGraphicFramePr>
          <p:nvPr/>
        </p:nvGraphicFramePr>
        <p:xfrm>
          <a:off x="3714750" y="3048000"/>
          <a:ext cx="1714500" cy="990600"/>
        </p:xfrm>
        <a:graphic>
          <a:graphicData uri="http://schemas.openxmlformats.org/presentationml/2006/ole">
            <mc:AlternateContent xmlns:mc="http://schemas.openxmlformats.org/markup-compatibility/2006">
              <mc:Choice xmlns:v="urn:schemas-microsoft-com:vml" Requires="v">
                <p:oleObj spid="_x0000_s17442" name="Equation" r:id="rId3" imgW="1714500" imgH="990600" progId="Equation.DSMT4">
                  <p:embed/>
                </p:oleObj>
              </mc:Choice>
              <mc:Fallback>
                <p:oleObj name="Equation" r:id="rId3" imgW="1714500" imgH="990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4750" y="3048000"/>
                        <a:ext cx="17145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3"/>
          <p:cNvSpPr/>
          <p:nvPr/>
        </p:nvSpPr>
        <p:spPr>
          <a:xfrm>
            <a:off x="448574" y="5158323"/>
            <a:ext cx="8229600" cy="1200329"/>
          </a:xfrm>
          <a:prstGeom prst="rect">
            <a:avLst/>
          </a:prstGeom>
        </p:spPr>
        <p:txBody>
          <a:bodyPr wrap="square">
            <a:spAutoFit/>
          </a:bodyPr>
          <a:lstStyle/>
          <a:p>
            <a:r>
              <a:rPr lang="en-US" sz="2400" dirty="0" smtClean="0"/>
              <a:t>Classical probability, also called </a:t>
            </a:r>
            <a:r>
              <a:rPr lang="en-US" sz="2400" i="1" dirty="0" smtClean="0"/>
              <a:t>theoretical probability</a:t>
            </a:r>
            <a:r>
              <a:rPr lang="en-US" sz="2400" dirty="0" smtClean="0"/>
              <a:t>, is the most precise type of probability. Its computation is based on </a:t>
            </a:r>
            <a:r>
              <a:rPr lang="en-US" sz="2400" b="1" dirty="0" smtClean="0"/>
              <a:t>counting rules</a:t>
            </a:r>
            <a:r>
              <a:rPr lang="en-US" sz="2400" dirty="0" smtClean="0"/>
              <a:t>.</a:t>
            </a:r>
            <a:endParaRPr lang="en-US" sz="2400" dirty="0"/>
          </a:p>
        </p:txBody>
      </p:sp>
    </p:spTree>
    <p:extLst>
      <p:ext uri="{BB962C8B-B14F-4D97-AF65-F5344CB8AC3E}">
        <p14:creationId xmlns:p14="http://schemas.microsoft.com/office/powerpoint/2010/main" val="195658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Probability</a:t>
            </a:r>
            <a:endParaRPr lang="en-US" dirty="0"/>
          </a:p>
        </p:txBody>
      </p:sp>
      <p:sp>
        <p:nvSpPr>
          <p:cNvPr id="3" name="Content Placeholder 2"/>
          <p:cNvSpPr>
            <a:spLocks noGrp="1"/>
          </p:cNvSpPr>
          <p:nvPr>
            <p:ph idx="1"/>
          </p:nvPr>
        </p:nvSpPr>
        <p:spPr>
          <a:solidFill>
            <a:srgbClr val="FFFFCC"/>
          </a:solidFill>
          <a:ln w="28575">
            <a:solidFill>
              <a:srgbClr val="000000"/>
            </a:solidFill>
            <a:miter lim="800000"/>
            <a:headEnd/>
            <a:tailEnd/>
          </a:ln>
        </p:spPr>
        <p:txBody>
          <a:bodyPr vert="horz" wrap="square" lIns="91440" tIns="45720" rIns="91440" bIns="45720" numCol="1" anchor="t" anchorCtr="0" compatLnSpc="1">
            <a:prstTxWarp prst="textNoShape">
              <a:avLst/>
            </a:prstTxWarp>
            <a:spAutoFit/>
          </a:bodyPr>
          <a:lstStyle/>
          <a:p>
            <a:r>
              <a:rPr lang="en-US" b="1" dirty="0" smtClean="0">
                <a:solidFill>
                  <a:srgbClr val="C00000"/>
                </a:solidFill>
              </a:rPr>
              <a:t>Subjective probability </a:t>
            </a:r>
            <a:r>
              <a:rPr lang="en-US" dirty="0" smtClean="0">
                <a:solidFill>
                  <a:srgbClr val="000000"/>
                </a:solidFill>
              </a:rPr>
              <a:t>is an educated guess regarding the chance that an event will occur. </a:t>
            </a:r>
          </a:p>
          <a:p>
            <a:r>
              <a:rPr lang="en-US" b="1" dirty="0" smtClean="0">
                <a:solidFill>
                  <a:srgbClr val="C00000"/>
                </a:solidFill>
              </a:rPr>
              <a:t>Experimental probability</a:t>
            </a:r>
            <a:r>
              <a:rPr lang="en-US" dirty="0" smtClean="0">
                <a:solidFill>
                  <a:srgbClr val="000000"/>
                </a:solidFill>
              </a:rPr>
              <a:t> (or </a:t>
            </a:r>
            <a:r>
              <a:rPr lang="en-US" i="1" dirty="0" smtClean="0">
                <a:solidFill>
                  <a:srgbClr val="000000"/>
                </a:solidFill>
              </a:rPr>
              <a:t>empirical probability</a:t>
            </a:r>
            <a:r>
              <a:rPr lang="en-US" dirty="0" smtClean="0">
                <a:solidFill>
                  <a:srgbClr val="000000"/>
                </a:solidFill>
              </a:rPr>
              <a:t>) uses the outcomes obtained by repeatedly performing an experiment to calculate the probability. </a:t>
            </a:r>
          </a:p>
          <a:p>
            <a:r>
              <a:rPr lang="en-US" b="1" dirty="0" smtClean="0">
                <a:solidFill>
                  <a:srgbClr val="C00000"/>
                </a:solidFill>
              </a:rPr>
              <a:t>Classical probability</a:t>
            </a:r>
            <a:r>
              <a:rPr lang="en-US" dirty="0" smtClean="0">
                <a:solidFill>
                  <a:srgbClr val="000000"/>
                </a:solidFill>
              </a:rPr>
              <a:t> (or </a:t>
            </a:r>
            <a:r>
              <a:rPr lang="en-US" i="1" dirty="0" smtClean="0">
                <a:solidFill>
                  <a:srgbClr val="000000"/>
                </a:solidFill>
              </a:rPr>
              <a:t>theoretical probability</a:t>
            </a:r>
            <a:r>
              <a:rPr lang="en-US" dirty="0" smtClean="0">
                <a:solidFill>
                  <a:srgbClr val="000000"/>
                </a:solidFill>
              </a:rPr>
              <a:t>) is the most precise type of probability and can only be calculated when all possible outcomes in the sample space are known and equally likely to occur.</a:t>
            </a:r>
          </a:p>
        </p:txBody>
      </p:sp>
    </p:spTree>
    <p:extLst>
      <p:ext uri="{BB962C8B-B14F-4D97-AF65-F5344CB8AC3E}">
        <p14:creationId xmlns:p14="http://schemas.microsoft.com/office/powerpoint/2010/main" val="40634574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4.4: Identifying Types of Probability </a:t>
            </a:r>
            <a:endParaRPr lang="en-US" dirty="0"/>
          </a:p>
        </p:txBody>
      </p:sp>
      <p:sp>
        <p:nvSpPr>
          <p:cNvPr id="3" name="Content Placeholder 2"/>
          <p:cNvSpPr>
            <a:spLocks noGrp="1"/>
          </p:cNvSpPr>
          <p:nvPr>
            <p:ph idx="1"/>
          </p:nvPr>
        </p:nvSpPr>
        <p:spPr/>
        <p:txBody>
          <a:bodyPr/>
          <a:lstStyle/>
          <a:p>
            <a:r>
              <a:rPr lang="en-US" dirty="0" smtClean="0"/>
              <a:t>Determine whether each probability is subjective, experimental, or classical. </a:t>
            </a:r>
          </a:p>
          <a:p>
            <a:pPr marL="463550" indent="-463550"/>
            <a:r>
              <a:rPr lang="en-US" b="1" dirty="0" smtClean="0"/>
              <a:t>a.	</a:t>
            </a:r>
            <a:r>
              <a:rPr lang="en-US" dirty="0" smtClean="0"/>
              <a:t>The probability of selecting the queen of spades out </a:t>
            </a:r>
          </a:p>
          <a:p>
            <a:pPr marL="463550" indent="-463550"/>
            <a:r>
              <a:rPr lang="en-US" dirty="0" smtClean="0"/>
              <a:t>	of a well-shuffled standard deck of cards is  </a:t>
            </a:r>
          </a:p>
          <a:p>
            <a:pPr marL="463550" indent="-463550"/>
            <a:r>
              <a:rPr lang="en-US" b="1" dirty="0" smtClean="0"/>
              <a:t>b.	</a:t>
            </a:r>
            <a:r>
              <a:rPr lang="en-US" dirty="0" smtClean="0"/>
              <a:t>An economist predicts a 20% chance that technology stocks will decrease in value over the next year. </a:t>
            </a:r>
          </a:p>
        </p:txBody>
      </p:sp>
      <p:graphicFrame>
        <p:nvGraphicFramePr>
          <p:cNvPr id="20482" name="Object 2"/>
          <p:cNvGraphicFramePr>
            <a:graphicFrameLocks noChangeAspect="1"/>
          </p:cNvGraphicFramePr>
          <p:nvPr/>
        </p:nvGraphicFramePr>
        <p:xfrm>
          <a:off x="7239000" y="2590800"/>
          <a:ext cx="533400" cy="838200"/>
        </p:xfrm>
        <a:graphic>
          <a:graphicData uri="http://schemas.openxmlformats.org/presentationml/2006/ole">
            <mc:AlternateContent xmlns:mc="http://schemas.openxmlformats.org/markup-compatibility/2006">
              <mc:Choice xmlns:v="urn:schemas-microsoft-com:vml" Requires="v">
                <p:oleObj spid="_x0000_s18466" name="Equation" r:id="rId3" imgW="533169" imgH="837836" progId="Equation.DSMT4">
                  <p:embed/>
                </p:oleObj>
              </mc:Choice>
              <mc:Fallback>
                <p:oleObj name="Equation" r:id="rId3" imgW="533169" imgH="837836"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590800"/>
                        <a:ext cx="533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76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4.4: Identifying Types of Probability (cont.) </a:t>
            </a:r>
            <a:endParaRPr lang="en-US" dirty="0"/>
          </a:p>
        </p:txBody>
      </p:sp>
      <p:sp>
        <p:nvSpPr>
          <p:cNvPr id="3" name="Content Placeholder 2"/>
          <p:cNvSpPr>
            <a:spLocks noGrp="1"/>
          </p:cNvSpPr>
          <p:nvPr>
            <p:ph idx="1"/>
          </p:nvPr>
        </p:nvSpPr>
        <p:spPr/>
        <p:txBody>
          <a:bodyPr/>
          <a:lstStyle/>
          <a:p>
            <a:pPr marL="463550" indent="-463550"/>
            <a:r>
              <a:rPr lang="en-US" b="1" dirty="0" smtClean="0"/>
              <a:t>c.	</a:t>
            </a:r>
            <a:r>
              <a:rPr lang="en-US" dirty="0" smtClean="0"/>
              <a:t>A police officer wishes to know the probability that a driver chosen at random will be driving under the influence of alcohol on a Friday night. At a roadblock, he records the number of drivers stopped and the number of drivers driving with a blood alcohol level over the legal limit. He determines that the probability is 3%.</a:t>
            </a:r>
            <a:endParaRPr lang="en-US" dirty="0"/>
          </a:p>
        </p:txBody>
      </p:sp>
    </p:spTree>
    <p:extLst>
      <p:ext uri="{BB962C8B-B14F-4D97-AF65-F5344CB8AC3E}">
        <p14:creationId xmlns:p14="http://schemas.microsoft.com/office/powerpoint/2010/main" val="2967023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4.4: Identifying Types of Probability (cont.) </a:t>
            </a:r>
            <a:endParaRPr lang="en-US" dirty="0"/>
          </a:p>
        </p:txBody>
      </p:sp>
      <p:sp>
        <p:nvSpPr>
          <p:cNvPr id="3" name="Content Placeholder 2"/>
          <p:cNvSpPr>
            <a:spLocks noGrp="1"/>
          </p:cNvSpPr>
          <p:nvPr>
            <p:ph idx="1"/>
          </p:nvPr>
        </p:nvSpPr>
        <p:spPr/>
        <p:txBody>
          <a:bodyPr>
            <a:normAutofit/>
          </a:bodyPr>
          <a:lstStyle/>
          <a:p>
            <a:pPr marL="463550" indent="-463550"/>
            <a:r>
              <a:rPr lang="en-US" b="1" dirty="0" smtClean="0"/>
              <a:t>Solution </a:t>
            </a:r>
          </a:p>
          <a:p>
            <a:pPr marL="463550" indent="-463550"/>
            <a:r>
              <a:rPr lang="en-US" b="1" dirty="0" smtClean="0"/>
              <a:t>a.	</a:t>
            </a:r>
            <a:r>
              <a:rPr lang="en-US" dirty="0" smtClean="0"/>
              <a:t>All 52 outcomes are known and are equally likely to occur, so this is an example of classical probability. </a:t>
            </a:r>
          </a:p>
          <a:p>
            <a:pPr marL="463550" indent="-463550"/>
            <a:r>
              <a:rPr lang="en-US" b="1" dirty="0" smtClean="0"/>
              <a:t>b. 	</a:t>
            </a:r>
            <a:r>
              <a:rPr lang="en-US" dirty="0" smtClean="0"/>
              <a:t>The economist is giving an educated guess; therefore, this is an example of subjective probability.</a:t>
            </a:r>
            <a:r>
              <a:rPr lang="en-US" b="1" dirty="0" smtClean="0"/>
              <a:t> </a:t>
            </a:r>
          </a:p>
          <a:p>
            <a:pPr marL="463550" indent="-463550"/>
            <a:r>
              <a:rPr lang="en-US" b="1" dirty="0" smtClean="0"/>
              <a:t>c. 	</a:t>
            </a:r>
            <a:r>
              <a:rPr lang="en-US" dirty="0" smtClean="0"/>
              <a:t>The police officer’s probability is based on the evidence gathered from the roadblock. Because not </a:t>
            </a:r>
            <a:r>
              <a:rPr lang="en-US" i="1" dirty="0" smtClean="0"/>
              <a:t>all </a:t>
            </a:r>
            <a:r>
              <a:rPr lang="en-US" dirty="0" smtClean="0"/>
              <a:t>drivers were evaluated at that roadblock, the probability is experimental. </a:t>
            </a:r>
            <a:endParaRPr lang="en-US" dirty="0"/>
          </a:p>
        </p:txBody>
      </p:sp>
    </p:spTree>
    <p:extLst>
      <p:ext uri="{BB962C8B-B14F-4D97-AF65-F5344CB8AC3E}">
        <p14:creationId xmlns:p14="http://schemas.microsoft.com/office/powerpoint/2010/main" val="3397848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4.5: Calculating Classical Probability </a:t>
            </a:r>
            <a:endParaRPr lang="en-US" dirty="0"/>
          </a:p>
        </p:txBody>
      </p:sp>
      <p:sp>
        <p:nvSpPr>
          <p:cNvPr id="3" name="Content Placeholder 2"/>
          <p:cNvSpPr>
            <a:spLocks noGrp="1"/>
          </p:cNvSpPr>
          <p:nvPr>
            <p:ph idx="1"/>
          </p:nvPr>
        </p:nvSpPr>
        <p:spPr/>
        <p:txBody>
          <a:bodyPr/>
          <a:lstStyle/>
          <a:p>
            <a:r>
              <a:rPr lang="en-US" dirty="0" smtClean="0"/>
              <a:t>Beck is allergic to peanuts. At a large dinner party one evening, he notices that the cheesecake options on the dessert table contain the following flavors: 10 slices of chocolate, 12 slices of caramel, 12 slices of peanut butter chocolate, and 8 slices of strawberry. Assume that the desserts are served to guests at random. </a:t>
            </a:r>
          </a:p>
          <a:p>
            <a:pPr marL="463550" indent="-463550"/>
            <a:r>
              <a:rPr lang="en-US" b="1" dirty="0" smtClean="0"/>
              <a:t>a. 	</a:t>
            </a:r>
            <a:r>
              <a:rPr lang="en-US" dirty="0" smtClean="0"/>
              <a:t>What is the probability that Beck’s cheesecake contains peanuts? </a:t>
            </a:r>
          </a:p>
          <a:p>
            <a:pPr marL="463550" indent="-463550"/>
            <a:r>
              <a:rPr lang="en-US" b="1" dirty="0" smtClean="0"/>
              <a:t>b.	</a:t>
            </a:r>
            <a:r>
              <a:rPr lang="en-US" dirty="0" smtClean="0"/>
              <a:t>What is the probability that Beck’s dessert does not contain chocolate? </a:t>
            </a:r>
            <a:endParaRPr lang="en-US" dirty="0"/>
          </a:p>
        </p:txBody>
      </p:sp>
    </p:spTree>
    <p:extLst>
      <p:ext uri="{BB962C8B-B14F-4D97-AF65-F5344CB8AC3E}">
        <p14:creationId xmlns:p14="http://schemas.microsoft.com/office/powerpoint/2010/main" val="1456138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4.5: Calculating Classical Probability (cont.) </a:t>
            </a:r>
            <a:endParaRPr lang="en-US" dirty="0"/>
          </a:p>
        </p:txBody>
      </p:sp>
      <p:sp>
        <p:nvSpPr>
          <p:cNvPr id="3" name="Content Placeholder 2"/>
          <p:cNvSpPr>
            <a:spLocks noGrp="1"/>
          </p:cNvSpPr>
          <p:nvPr>
            <p:ph idx="1"/>
          </p:nvPr>
        </p:nvSpPr>
        <p:spPr/>
        <p:txBody>
          <a:bodyPr/>
          <a:lstStyle/>
          <a:p>
            <a:r>
              <a:rPr lang="en-US" b="1" dirty="0" smtClean="0"/>
              <a:t>Solution</a:t>
            </a:r>
          </a:p>
          <a:p>
            <a:pPr marL="463550" indent="-463550"/>
            <a:r>
              <a:rPr lang="en-US" b="1" dirty="0" smtClean="0"/>
              <a:t>a.	</a:t>
            </a:r>
            <a:r>
              <a:rPr lang="en-US" dirty="0" smtClean="0"/>
              <a:t>There are 12 slices of chocolate peanut butter cheesecake, and 10 + 12 + 12 + 8 = 42 pieces of cheesecake total. The probability is then calculated as follows. </a:t>
            </a:r>
            <a:r>
              <a:rPr lang="en-US" b="1" dirty="0" smtClean="0"/>
              <a:t> </a:t>
            </a:r>
            <a:endParaRPr lang="en-US" dirty="0"/>
          </a:p>
        </p:txBody>
      </p:sp>
      <p:graphicFrame>
        <p:nvGraphicFramePr>
          <p:cNvPr id="21506" name="Object 2"/>
          <p:cNvGraphicFramePr>
            <a:graphicFrameLocks noChangeAspect="1"/>
          </p:cNvGraphicFramePr>
          <p:nvPr/>
        </p:nvGraphicFramePr>
        <p:xfrm>
          <a:off x="1270000" y="3721100"/>
          <a:ext cx="6604000" cy="1917700"/>
        </p:xfrm>
        <a:graphic>
          <a:graphicData uri="http://schemas.openxmlformats.org/presentationml/2006/ole">
            <mc:AlternateContent xmlns:mc="http://schemas.openxmlformats.org/markup-compatibility/2006">
              <mc:Choice xmlns:v="urn:schemas-microsoft-com:vml" Requires="v">
                <p:oleObj spid="_x0000_s19490" name="Equation" r:id="rId3" imgW="6604000" imgH="1917700" progId="Equation.DSMT4">
                  <p:embed/>
                </p:oleObj>
              </mc:Choice>
              <mc:Fallback>
                <p:oleObj name="Equation" r:id="rId3" imgW="6604000" imgH="1917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0" y="3721100"/>
                        <a:ext cx="66040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5351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4.5: Calculating Classical Probability (cont.) </a:t>
            </a:r>
            <a:endParaRPr lang="en-US" dirty="0"/>
          </a:p>
        </p:txBody>
      </p:sp>
      <p:sp>
        <p:nvSpPr>
          <p:cNvPr id="3" name="Content Placeholder 2"/>
          <p:cNvSpPr>
            <a:spLocks noGrp="1"/>
          </p:cNvSpPr>
          <p:nvPr>
            <p:ph idx="1"/>
          </p:nvPr>
        </p:nvSpPr>
        <p:spPr/>
        <p:txBody>
          <a:bodyPr/>
          <a:lstStyle/>
          <a:p>
            <a:pPr marL="463550" indent="-463550"/>
            <a:r>
              <a:rPr lang="en-US" b="1" dirty="0" smtClean="0"/>
              <a:t>b.	</a:t>
            </a:r>
            <a:r>
              <a:rPr lang="en-US" dirty="0" smtClean="0"/>
              <a:t>There are 12 + 8 = 20 slices of cheesecake that do not contain chocolate. The probability of being served one of these desserts is calculated as follows. </a:t>
            </a:r>
            <a:endParaRPr lang="en-US" dirty="0"/>
          </a:p>
        </p:txBody>
      </p:sp>
      <p:graphicFrame>
        <p:nvGraphicFramePr>
          <p:cNvPr id="22531" name="Object 3"/>
          <p:cNvGraphicFramePr>
            <a:graphicFrameLocks noChangeAspect="1"/>
          </p:cNvGraphicFramePr>
          <p:nvPr>
            <p:extLst/>
          </p:nvPr>
        </p:nvGraphicFramePr>
        <p:xfrm>
          <a:off x="1905000" y="2895600"/>
          <a:ext cx="5245100" cy="1917700"/>
        </p:xfrm>
        <a:graphic>
          <a:graphicData uri="http://schemas.openxmlformats.org/presentationml/2006/ole">
            <mc:AlternateContent xmlns:mc="http://schemas.openxmlformats.org/markup-compatibility/2006">
              <mc:Choice xmlns:v="urn:schemas-microsoft-com:vml" Requires="v">
                <p:oleObj spid="_x0000_s20514" name="Equation" r:id="rId3" imgW="5245100" imgH="1917700" progId="Equation.DSMT4">
                  <p:embed/>
                </p:oleObj>
              </mc:Choice>
              <mc:Fallback>
                <p:oleObj name="Equation" r:id="rId3" imgW="5245100" imgH="1917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895600"/>
                        <a:ext cx="52451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72011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Probability </a:t>
            </a:r>
            <a:endParaRPr lang="en-US" dirty="0"/>
          </a:p>
        </p:txBody>
      </p:sp>
      <p:sp>
        <p:nvSpPr>
          <p:cNvPr id="3" name="Content Placeholder 2"/>
          <p:cNvSpPr>
            <a:spLocks noGrp="1"/>
          </p:cNvSpPr>
          <p:nvPr>
            <p:ph idx="1"/>
          </p:nvPr>
        </p:nvSpPr>
        <p:spPr>
          <a:solidFill>
            <a:srgbClr val="FFFFCC"/>
          </a:solidFill>
          <a:ln w="28575">
            <a:solidFill>
              <a:srgbClr val="000000"/>
            </a:solidFill>
          </a:ln>
        </p:spPr>
        <p:txBody>
          <a:bodyPr>
            <a:spAutoFit/>
          </a:bodyPr>
          <a:lstStyle/>
          <a:p>
            <a:r>
              <a:rPr lang="en-US" dirty="0" smtClean="0">
                <a:solidFill>
                  <a:srgbClr val="000000"/>
                </a:solidFill>
              </a:rPr>
              <a:t>A </a:t>
            </a:r>
            <a:r>
              <a:rPr lang="en-US" b="1" dirty="0" smtClean="0">
                <a:solidFill>
                  <a:srgbClr val="C00000"/>
                </a:solidFill>
              </a:rPr>
              <a:t>probability experiment </a:t>
            </a:r>
            <a:r>
              <a:rPr lang="en-US" dirty="0" smtClean="0">
                <a:solidFill>
                  <a:srgbClr val="000000"/>
                </a:solidFill>
              </a:rPr>
              <a:t>(or </a:t>
            </a:r>
            <a:r>
              <a:rPr lang="en-US" i="1" dirty="0" smtClean="0">
                <a:solidFill>
                  <a:srgbClr val="000000"/>
                </a:solidFill>
              </a:rPr>
              <a:t>trial</a:t>
            </a:r>
            <a:r>
              <a:rPr lang="en-US" dirty="0" smtClean="0">
                <a:solidFill>
                  <a:srgbClr val="000000"/>
                </a:solidFill>
              </a:rPr>
              <a:t>) is any process with a result determined by chance. </a:t>
            </a:r>
          </a:p>
          <a:p>
            <a:r>
              <a:rPr lang="en-US" dirty="0" smtClean="0">
                <a:solidFill>
                  <a:srgbClr val="000000"/>
                </a:solidFill>
              </a:rPr>
              <a:t>Each individual result that is possible for a probability experiment is an </a:t>
            </a:r>
            <a:r>
              <a:rPr lang="en-US" b="1" dirty="0" smtClean="0">
                <a:solidFill>
                  <a:srgbClr val="C00000"/>
                </a:solidFill>
              </a:rPr>
              <a:t>outcome</a:t>
            </a:r>
            <a:r>
              <a:rPr lang="en-US" dirty="0" smtClean="0">
                <a:solidFill>
                  <a:srgbClr val="000000"/>
                </a:solidFill>
              </a:rPr>
              <a:t>. </a:t>
            </a:r>
          </a:p>
          <a:p>
            <a:r>
              <a:rPr lang="en-US" dirty="0" smtClean="0">
                <a:solidFill>
                  <a:srgbClr val="000000"/>
                </a:solidFill>
              </a:rPr>
              <a:t>The </a:t>
            </a:r>
            <a:r>
              <a:rPr lang="en-US" b="1" dirty="0" smtClean="0">
                <a:solidFill>
                  <a:srgbClr val="C00000"/>
                </a:solidFill>
              </a:rPr>
              <a:t>sample space</a:t>
            </a:r>
            <a:r>
              <a:rPr lang="en-US" dirty="0" smtClean="0">
                <a:solidFill>
                  <a:srgbClr val="C00000"/>
                </a:solidFill>
              </a:rPr>
              <a:t> </a:t>
            </a:r>
            <a:r>
              <a:rPr lang="en-US" dirty="0" smtClean="0">
                <a:solidFill>
                  <a:srgbClr val="000000"/>
                </a:solidFill>
              </a:rPr>
              <a:t>is the set of all possible outcomes for a given probability experiment. </a:t>
            </a:r>
          </a:p>
          <a:p>
            <a:r>
              <a:rPr lang="en-US" dirty="0" smtClean="0">
                <a:solidFill>
                  <a:srgbClr val="000000"/>
                </a:solidFill>
              </a:rPr>
              <a:t>An </a:t>
            </a:r>
            <a:r>
              <a:rPr lang="en-US" b="1" dirty="0" smtClean="0">
                <a:solidFill>
                  <a:srgbClr val="C00000"/>
                </a:solidFill>
              </a:rPr>
              <a:t>event</a:t>
            </a:r>
            <a:r>
              <a:rPr lang="en-US" b="1" dirty="0" smtClean="0">
                <a:solidFill>
                  <a:srgbClr val="000000"/>
                </a:solidFill>
              </a:rPr>
              <a:t> </a:t>
            </a:r>
            <a:r>
              <a:rPr lang="en-US" dirty="0" smtClean="0">
                <a:solidFill>
                  <a:srgbClr val="000000"/>
                </a:solidFill>
              </a:rPr>
              <a:t>is a subset of outcomes from the sample space.</a:t>
            </a:r>
          </a:p>
        </p:txBody>
      </p:sp>
    </p:spTree>
    <p:extLst>
      <p:ext uri="{BB962C8B-B14F-4D97-AF65-F5344CB8AC3E}">
        <p14:creationId xmlns:p14="http://schemas.microsoft.com/office/powerpoint/2010/main" val="42489550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4.6: Calculating Classical Probability </a:t>
            </a:r>
            <a:endParaRPr lang="en-US" dirty="0"/>
          </a:p>
        </p:txBody>
      </p:sp>
      <p:sp>
        <p:nvSpPr>
          <p:cNvPr id="3" name="Content Placeholder 2"/>
          <p:cNvSpPr>
            <a:spLocks noGrp="1"/>
          </p:cNvSpPr>
          <p:nvPr>
            <p:ph idx="1"/>
          </p:nvPr>
        </p:nvSpPr>
        <p:spPr/>
        <p:txBody>
          <a:bodyPr>
            <a:normAutofit/>
          </a:bodyPr>
          <a:lstStyle/>
          <a:p>
            <a:r>
              <a:rPr lang="en-US" dirty="0" smtClean="0"/>
              <a:t>Consider a beginning archer who only manages to hit the target 50% of the time. What is the probability that in three shots, the archer will hit the target all three times? </a:t>
            </a:r>
          </a:p>
          <a:p>
            <a:r>
              <a:rPr lang="en-US" b="1" dirty="0" smtClean="0"/>
              <a:t>Solution </a:t>
            </a:r>
          </a:p>
          <a:p>
            <a:r>
              <a:rPr lang="en-US" dirty="0" smtClean="0"/>
              <a:t>For each shot, the arrow will either hit the target or miss the target. Note that these two outcomes are equally likely here since his chance of hitting the target is 50%. To determine how many outcomes are in the sample space, we can use either a pattern or a tree diagram. </a:t>
            </a:r>
            <a:endParaRPr lang="en-US" dirty="0"/>
          </a:p>
        </p:txBody>
      </p:sp>
    </p:spTree>
    <p:extLst>
      <p:ext uri="{BB962C8B-B14F-4D97-AF65-F5344CB8AC3E}">
        <p14:creationId xmlns:p14="http://schemas.microsoft.com/office/powerpoint/2010/main" val="358752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4.6: Calculating Classical Probability (cont.) </a:t>
            </a:r>
            <a:endParaRPr lang="en-US" dirty="0"/>
          </a:p>
        </p:txBody>
      </p:sp>
      <p:sp>
        <p:nvSpPr>
          <p:cNvPr id="3" name="Content Placeholder 2"/>
          <p:cNvSpPr>
            <a:spLocks noGrp="1"/>
          </p:cNvSpPr>
          <p:nvPr>
            <p:ph idx="1"/>
          </p:nvPr>
        </p:nvSpPr>
        <p:spPr/>
        <p:txBody>
          <a:bodyPr/>
          <a:lstStyle/>
          <a:p>
            <a:r>
              <a:rPr lang="en-US" dirty="0" smtClean="0"/>
              <a:t>Let’s use a tree diagram. </a:t>
            </a:r>
            <a:endParaRPr lang="en-US" dirty="0"/>
          </a:p>
        </p:txBody>
      </p:sp>
      <p:pic>
        <p:nvPicPr>
          <p:cNvPr id="23554" name="Picture 2" descr="E:\Book work\BEG PPT\Chapter 4\2.png"/>
          <p:cNvPicPr>
            <a:picLocks noChangeAspect="1" noChangeArrowheads="1"/>
          </p:cNvPicPr>
          <p:nvPr/>
        </p:nvPicPr>
        <p:blipFill>
          <a:blip r:embed="rId2"/>
          <a:srcRect/>
          <a:stretch>
            <a:fillRect/>
          </a:stretch>
        </p:blipFill>
        <p:spPr bwMode="auto">
          <a:xfrm>
            <a:off x="365760" y="1948633"/>
            <a:ext cx="8412480" cy="2547167"/>
          </a:xfrm>
          <a:prstGeom prst="rect">
            <a:avLst/>
          </a:prstGeom>
          <a:noFill/>
        </p:spPr>
      </p:pic>
    </p:spTree>
    <p:extLst>
      <p:ext uri="{BB962C8B-B14F-4D97-AF65-F5344CB8AC3E}">
        <p14:creationId xmlns:p14="http://schemas.microsoft.com/office/powerpoint/2010/main" val="12575673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4.6: Calculating Classical Probability (cont.) </a:t>
            </a:r>
            <a:endParaRPr lang="en-US" dirty="0"/>
          </a:p>
        </p:txBody>
      </p:sp>
      <p:sp>
        <p:nvSpPr>
          <p:cNvPr id="3" name="Content Placeholder 2"/>
          <p:cNvSpPr>
            <a:spLocks noGrp="1"/>
          </p:cNvSpPr>
          <p:nvPr>
            <p:ph idx="1"/>
          </p:nvPr>
        </p:nvSpPr>
        <p:spPr/>
        <p:txBody>
          <a:bodyPr/>
          <a:lstStyle/>
          <a:p>
            <a:r>
              <a:rPr lang="en-US" dirty="0" smtClean="0"/>
              <a:t>Notice that this gives 8 possible outcomes for the three shots, only 1 of which consists of hitting the target all three times. Thus, the probability of the novice archer hitting the target three times in a row is calculated as follows. </a:t>
            </a:r>
            <a:endParaRPr lang="en-US" dirty="0"/>
          </a:p>
        </p:txBody>
      </p:sp>
      <p:graphicFrame>
        <p:nvGraphicFramePr>
          <p:cNvPr id="24578" name="Object 2"/>
          <p:cNvGraphicFramePr>
            <a:graphicFrameLocks noChangeAspect="1"/>
          </p:cNvGraphicFramePr>
          <p:nvPr/>
        </p:nvGraphicFramePr>
        <p:xfrm>
          <a:off x="2857500" y="3352800"/>
          <a:ext cx="3429000" cy="2374900"/>
        </p:xfrm>
        <a:graphic>
          <a:graphicData uri="http://schemas.openxmlformats.org/presentationml/2006/ole">
            <mc:AlternateContent xmlns:mc="http://schemas.openxmlformats.org/markup-compatibility/2006">
              <mc:Choice xmlns:v="urn:schemas-microsoft-com:vml" Requires="v">
                <p:oleObj spid="_x0000_s21538" name="Equation" r:id="rId3" imgW="3429000" imgH="2374900" progId="Equation.DSMT4">
                  <p:embed/>
                </p:oleObj>
              </mc:Choice>
              <mc:Fallback>
                <p:oleObj name="Equation" r:id="rId3" imgW="3429000" imgH="2374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7500" y="3352800"/>
                        <a:ext cx="3429000"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4990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4.7: Calculating Classical Probability </a:t>
            </a:r>
            <a:endParaRPr lang="en-US" dirty="0"/>
          </a:p>
        </p:txBody>
      </p:sp>
      <p:sp>
        <p:nvSpPr>
          <p:cNvPr id="3" name="Content Placeholder 2"/>
          <p:cNvSpPr>
            <a:spLocks noGrp="1"/>
          </p:cNvSpPr>
          <p:nvPr>
            <p:ph idx="1"/>
          </p:nvPr>
        </p:nvSpPr>
        <p:spPr/>
        <p:txBody>
          <a:bodyPr/>
          <a:lstStyle/>
          <a:p>
            <a:r>
              <a:rPr lang="en-US" dirty="0" smtClean="0"/>
              <a:t>Consider a family with six boys. What is the probability that the seventh child will also be a boy? </a:t>
            </a:r>
          </a:p>
          <a:p>
            <a:r>
              <a:rPr lang="en-US" b="1" dirty="0" smtClean="0"/>
              <a:t>Solution </a:t>
            </a:r>
          </a:p>
          <a:p>
            <a:r>
              <a:rPr lang="en-US" dirty="0" smtClean="0"/>
              <a:t>Many people would say that this family is due to have a girl, but let’s consider the mathematics. Suppose we took the time to write down every possible combination for birth orders of seven children. Because the family already has six boys, we would have to mark out all combinations that contain a girl in the first six children. </a:t>
            </a:r>
            <a:endParaRPr lang="en-US" dirty="0"/>
          </a:p>
        </p:txBody>
      </p:sp>
    </p:spTree>
    <p:extLst>
      <p:ext uri="{BB962C8B-B14F-4D97-AF65-F5344CB8AC3E}">
        <p14:creationId xmlns:p14="http://schemas.microsoft.com/office/powerpoint/2010/main" val="34000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4.7: Calculating Classical Probability (cont.) </a:t>
            </a:r>
            <a:endParaRPr lang="en-US" dirty="0"/>
          </a:p>
        </p:txBody>
      </p:sp>
      <p:sp>
        <p:nvSpPr>
          <p:cNvPr id="3" name="Content Placeholder 2"/>
          <p:cNvSpPr>
            <a:spLocks noGrp="1"/>
          </p:cNvSpPr>
          <p:nvPr>
            <p:ph idx="1"/>
          </p:nvPr>
        </p:nvSpPr>
        <p:spPr/>
        <p:txBody>
          <a:bodyPr/>
          <a:lstStyle/>
          <a:p>
            <a:r>
              <a:rPr lang="en-US" dirty="0" smtClean="0"/>
              <a:t>The only two outcomes left in the sample space would be BBBBBBG and BBBBBBB. The probability of baby number seven being a boy is then </a:t>
            </a:r>
          </a:p>
          <a:p>
            <a:endParaRPr lang="en-US" dirty="0" smtClean="0"/>
          </a:p>
          <a:p>
            <a:endParaRPr lang="en-US" dirty="0" smtClean="0"/>
          </a:p>
          <a:p>
            <a:endParaRPr lang="en-US" dirty="0" smtClean="0"/>
          </a:p>
          <a:p>
            <a:endParaRPr lang="en-US" dirty="0" smtClean="0"/>
          </a:p>
          <a:p>
            <a:endParaRPr lang="en-US" dirty="0" smtClean="0"/>
          </a:p>
          <a:p>
            <a:r>
              <a:rPr lang="en-US" dirty="0" smtClean="0"/>
              <a:t>just as with any other pregnancy!</a:t>
            </a:r>
          </a:p>
          <a:p>
            <a:endParaRPr lang="en-US" dirty="0"/>
          </a:p>
        </p:txBody>
      </p:sp>
      <p:graphicFrame>
        <p:nvGraphicFramePr>
          <p:cNvPr id="25602" name="Object 2"/>
          <p:cNvGraphicFramePr>
            <a:graphicFrameLocks noChangeAspect="1"/>
          </p:cNvGraphicFramePr>
          <p:nvPr/>
        </p:nvGraphicFramePr>
        <p:xfrm>
          <a:off x="2800350" y="2680648"/>
          <a:ext cx="3543300" cy="2413000"/>
        </p:xfrm>
        <a:graphic>
          <a:graphicData uri="http://schemas.openxmlformats.org/presentationml/2006/ole">
            <mc:AlternateContent xmlns:mc="http://schemas.openxmlformats.org/markup-compatibility/2006">
              <mc:Choice xmlns:v="urn:schemas-microsoft-com:vml" Requires="v">
                <p:oleObj spid="_x0000_s22562" name="Equation" r:id="rId3" imgW="3543300" imgH="2413000" progId="Equation.DSMT4">
                  <p:embed/>
                </p:oleObj>
              </mc:Choice>
              <mc:Fallback>
                <p:oleObj name="Equation" r:id="rId3" imgW="3543300" imgH="2413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2680648"/>
                        <a:ext cx="3543300" cy="241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70551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4.8: Calculating Classical Probability </a:t>
            </a:r>
            <a:endParaRPr lang="en-US" dirty="0"/>
          </a:p>
        </p:txBody>
      </p:sp>
      <p:sp>
        <p:nvSpPr>
          <p:cNvPr id="3" name="Content Placeholder 2"/>
          <p:cNvSpPr>
            <a:spLocks noGrp="1"/>
          </p:cNvSpPr>
          <p:nvPr>
            <p:ph idx="1"/>
          </p:nvPr>
        </p:nvSpPr>
        <p:spPr/>
        <p:txBody>
          <a:bodyPr>
            <a:normAutofit/>
          </a:bodyPr>
          <a:lstStyle/>
          <a:p>
            <a:r>
              <a:rPr lang="en-US" dirty="0" smtClean="0"/>
              <a:t>In biology, we learn that many diseases are genetic. One example of such a disease is Huntington’s disease, which causes neurological disorders as a person ages. Each person has two Huntington genes—one inherited from each parent. If an individual inherits a mutated Huntington gene from either of his or her parents, he or she will develop the disease. On the TV show </a:t>
            </a:r>
            <a:r>
              <a:rPr lang="en-US" i="1" dirty="0" smtClean="0"/>
              <a:t>House</a:t>
            </a:r>
            <a:r>
              <a:rPr lang="en-US" dirty="0" smtClean="0"/>
              <a:t>, the character who Dr. House calls “13” inherited this disease from her mother. Assume for a moment that “13” has a child with a person who has two healthy Huntington genes. What is the probability that her child will develop Huntington’s disease? </a:t>
            </a:r>
            <a:endParaRPr lang="en-US" dirty="0"/>
          </a:p>
        </p:txBody>
      </p:sp>
    </p:spTree>
    <p:extLst>
      <p:ext uri="{BB962C8B-B14F-4D97-AF65-F5344CB8AC3E}">
        <p14:creationId xmlns:p14="http://schemas.microsoft.com/office/powerpoint/2010/main" val="28683097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4.8: Calculating Classical Probability (cont.) </a:t>
            </a:r>
            <a:endParaRPr lang="en-US" dirty="0"/>
          </a:p>
        </p:txBody>
      </p:sp>
      <p:sp>
        <p:nvSpPr>
          <p:cNvPr id="3" name="Content Placeholder 2"/>
          <p:cNvSpPr>
            <a:spLocks noGrp="1"/>
          </p:cNvSpPr>
          <p:nvPr>
            <p:ph idx="1"/>
          </p:nvPr>
        </p:nvSpPr>
        <p:spPr/>
        <p:txBody>
          <a:bodyPr/>
          <a:lstStyle/>
          <a:p>
            <a:r>
              <a:rPr lang="en-US" b="1" dirty="0" smtClean="0"/>
              <a:t>Solution </a:t>
            </a:r>
          </a:p>
          <a:p>
            <a:r>
              <a:rPr lang="en-US" dirty="0" smtClean="0"/>
              <a:t>So far, we have listed the outcomes of an experiment in an orderly fashion and by using a tree diagram. In biology, we commonly use a Punnett square to help list the outcomes of a genetic experiment. The mother’s two alleles of a specific gene are listed along one side of a square, and the father’s two alleles of the gene are listed along an adjacent side. We then fill in the square by writing in the four possible combinations of alleles inherited—one from each parent. </a:t>
            </a:r>
          </a:p>
        </p:txBody>
      </p:sp>
    </p:spTree>
    <p:extLst>
      <p:ext uri="{BB962C8B-B14F-4D97-AF65-F5344CB8AC3E}">
        <p14:creationId xmlns:p14="http://schemas.microsoft.com/office/powerpoint/2010/main" val="336896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4.8: Calculating Classical Probability (cont.) </a:t>
            </a:r>
            <a:endParaRPr lang="en-US" dirty="0"/>
          </a:p>
        </p:txBody>
      </p:sp>
      <p:sp>
        <p:nvSpPr>
          <p:cNvPr id="3" name="Content Placeholder 2"/>
          <p:cNvSpPr>
            <a:spLocks noGrp="1"/>
          </p:cNvSpPr>
          <p:nvPr>
            <p:ph idx="1"/>
          </p:nvPr>
        </p:nvSpPr>
        <p:spPr/>
        <p:txBody>
          <a:bodyPr/>
          <a:lstStyle/>
          <a:p>
            <a:r>
              <a:rPr lang="en-US" dirty="0" smtClean="0"/>
              <a:t>For this experiment, we know that each person has two Huntington genes. We will label a mutated </a:t>
            </a:r>
            <a:r>
              <a:rPr lang="en-US" dirty="0"/>
              <a:t>Huntington </a:t>
            </a:r>
            <a:r>
              <a:rPr lang="en-US" dirty="0" smtClean="0"/>
              <a:t>gene with an uppercase “H” and an unaffected </a:t>
            </a:r>
            <a:r>
              <a:rPr lang="en-US" dirty="0"/>
              <a:t>Huntington </a:t>
            </a:r>
            <a:r>
              <a:rPr lang="en-US" dirty="0" smtClean="0"/>
              <a:t>gene with a lowercase “h.” For this experiment, the mother has at least one mutated gene.</a:t>
            </a:r>
          </a:p>
          <a:p>
            <a:r>
              <a:rPr lang="en-US" dirty="0" smtClean="0"/>
              <a:t> Let’s assume it is just one, so her genetic makeup would be written as Hh. She has a child with someone who has no affected </a:t>
            </a:r>
            <a:r>
              <a:rPr lang="en-US" dirty="0"/>
              <a:t>Huntington </a:t>
            </a:r>
            <a:r>
              <a:rPr lang="en-US" dirty="0" smtClean="0"/>
              <a:t>genes, so his genetic makeup can be written as hh. Let’s write these gene combinations on the sides of a Punnett square.</a:t>
            </a:r>
          </a:p>
        </p:txBody>
      </p:sp>
    </p:spTree>
    <p:extLst>
      <p:ext uri="{BB962C8B-B14F-4D97-AF65-F5344CB8AC3E}">
        <p14:creationId xmlns:p14="http://schemas.microsoft.com/office/powerpoint/2010/main" val="3673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4.8: Calculating Classical Probability (cont.) </a:t>
            </a:r>
            <a:endParaRPr lang="en-US" dirty="0"/>
          </a:p>
        </p:txBody>
      </p:sp>
      <p:sp>
        <p:nvSpPr>
          <p:cNvPr id="3" name="Content Placeholder 2"/>
          <p:cNvSpPr>
            <a:spLocks noGrp="1"/>
          </p:cNvSpPr>
          <p:nvPr>
            <p:ph idx="1"/>
          </p:nvPr>
        </p:nvSpPr>
        <p:spPr/>
        <p:txBody>
          <a:bodyPr/>
          <a:lstStyle/>
          <a:p>
            <a:r>
              <a:rPr lang="en-US" dirty="0" smtClean="0"/>
              <a:t>So the four possibilities for the child’s genes are </a:t>
            </a:r>
          </a:p>
          <a:p>
            <a:pPr>
              <a:spcBef>
                <a:spcPts val="0"/>
              </a:spcBef>
            </a:pPr>
            <a:r>
              <a:rPr lang="en-US" dirty="0" smtClean="0"/>
              <a:t>{Hh, Hh, hh, hh}. Someone only has to </a:t>
            </a:r>
          </a:p>
          <a:p>
            <a:pPr>
              <a:spcBef>
                <a:spcPts val="0"/>
              </a:spcBef>
            </a:pPr>
            <a:r>
              <a:rPr lang="en-US" dirty="0" smtClean="0"/>
              <a:t>have one mutated gene to develop the </a:t>
            </a:r>
          </a:p>
          <a:p>
            <a:pPr>
              <a:spcBef>
                <a:spcPts val="0"/>
              </a:spcBef>
            </a:pPr>
            <a:r>
              <a:rPr lang="en-US" dirty="0" smtClean="0"/>
              <a:t>disease, so that means two of the four </a:t>
            </a:r>
          </a:p>
          <a:p>
            <a:pPr>
              <a:spcBef>
                <a:spcPts val="0"/>
              </a:spcBef>
            </a:pPr>
            <a:r>
              <a:rPr lang="en-US" dirty="0" smtClean="0"/>
              <a:t>combinations would result in a child </a:t>
            </a:r>
          </a:p>
          <a:p>
            <a:pPr>
              <a:spcBef>
                <a:spcPts val="0"/>
              </a:spcBef>
            </a:pPr>
            <a:r>
              <a:rPr lang="en-US" dirty="0" smtClean="0"/>
              <a:t>having the disease, {Hh, Hh}. Thus, if </a:t>
            </a:r>
          </a:p>
          <a:p>
            <a:pPr>
              <a:spcBef>
                <a:spcPts val="0"/>
              </a:spcBef>
            </a:pPr>
            <a:r>
              <a:rPr lang="en-US" i="1" dirty="0" smtClean="0"/>
              <a:t>E </a:t>
            </a:r>
            <a:r>
              <a:rPr lang="en-US" dirty="0" smtClean="0"/>
              <a:t>= the event of the child inheriting </a:t>
            </a:r>
          </a:p>
          <a:p>
            <a:pPr>
              <a:spcBef>
                <a:spcPts val="0"/>
              </a:spcBef>
            </a:pPr>
            <a:r>
              <a:rPr lang="en-US" dirty="0" smtClean="0"/>
              <a:t>a mutated </a:t>
            </a:r>
            <a:r>
              <a:rPr lang="en-US" dirty="0"/>
              <a:t>Huntington </a:t>
            </a:r>
            <a:r>
              <a:rPr lang="en-US" dirty="0" smtClean="0"/>
              <a:t>gene, then the probability that </a:t>
            </a:r>
            <a:r>
              <a:rPr lang="en-US" i="1" dirty="0" smtClean="0"/>
              <a:t>E</a:t>
            </a:r>
            <a:r>
              <a:rPr lang="en-US" dirty="0" smtClean="0"/>
              <a:t> occurs is calculated as follows. </a:t>
            </a:r>
          </a:p>
          <a:p>
            <a:endParaRPr lang="en-US" dirty="0"/>
          </a:p>
        </p:txBody>
      </p:sp>
      <p:pic>
        <p:nvPicPr>
          <p:cNvPr id="26626" name="Picture 2"/>
          <p:cNvPicPr>
            <a:picLocks noChangeAspect="1" noChangeArrowheads="1"/>
          </p:cNvPicPr>
          <p:nvPr/>
        </p:nvPicPr>
        <p:blipFill>
          <a:blip r:embed="rId2"/>
          <a:srcRect/>
          <a:stretch>
            <a:fillRect/>
          </a:stretch>
        </p:blipFill>
        <p:spPr bwMode="auto">
          <a:xfrm>
            <a:off x="6172200" y="1828800"/>
            <a:ext cx="2524125" cy="2209800"/>
          </a:xfrm>
          <a:prstGeom prst="rect">
            <a:avLst/>
          </a:prstGeom>
          <a:noFill/>
          <a:ln w="9525">
            <a:noFill/>
            <a:miter lim="800000"/>
            <a:headEnd/>
            <a:tailEnd/>
          </a:ln>
          <a:effectLst/>
        </p:spPr>
      </p:pic>
    </p:spTree>
    <p:extLst>
      <p:ext uri="{BB962C8B-B14F-4D97-AF65-F5344CB8AC3E}">
        <p14:creationId xmlns:p14="http://schemas.microsoft.com/office/powerpoint/2010/main" val="1216184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4.8: Calculating Classical Probability (cont.) </a:t>
            </a:r>
            <a:endParaRPr lang="en-US" dirty="0"/>
          </a:p>
        </p:txBody>
      </p:sp>
      <p:sp>
        <p:nvSpPr>
          <p:cNvPr id="3" name="Content Placeholder 2"/>
          <p:cNvSpPr>
            <a:spLocks noGrp="1"/>
          </p:cNvSpPr>
          <p:nvPr>
            <p:ph idx="1"/>
          </p:nvPr>
        </p:nvSpPr>
        <p:spPr/>
        <p:txBody>
          <a:bodyPr>
            <a:spAutoFit/>
          </a:bodyPr>
          <a:lstStyle/>
          <a:p>
            <a:r>
              <a:rPr lang="en-US" dirty="0" smtClean="0"/>
              <a:t>This means that “13” has a 50% chance of passing on the disease to a child. This is true for anyone with Huntington’s disease. The probability goes up if the other parent also has the disease.</a:t>
            </a:r>
            <a:endParaRPr lang="en-US" dirty="0"/>
          </a:p>
        </p:txBody>
      </p:sp>
      <p:graphicFrame>
        <p:nvGraphicFramePr>
          <p:cNvPr id="27650" name="Object 2"/>
          <p:cNvGraphicFramePr>
            <a:graphicFrameLocks noChangeAspect="1"/>
          </p:cNvGraphicFramePr>
          <p:nvPr>
            <p:extLst>
              <p:ext uri="{D42A27DB-BD31-4B8C-83A1-F6EECF244321}">
                <p14:modId xmlns:p14="http://schemas.microsoft.com/office/powerpoint/2010/main" val="4032488131"/>
              </p:ext>
            </p:extLst>
          </p:nvPr>
        </p:nvGraphicFramePr>
        <p:xfrm>
          <a:off x="3124200" y="3581400"/>
          <a:ext cx="2590800" cy="1917700"/>
        </p:xfrm>
        <a:graphic>
          <a:graphicData uri="http://schemas.openxmlformats.org/presentationml/2006/ole">
            <mc:AlternateContent xmlns:mc="http://schemas.openxmlformats.org/markup-compatibility/2006">
              <mc:Choice xmlns:v="urn:schemas-microsoft-com:vml" Requires="v">
                <p:oleObj spid="_x0000_s23586" name="Equation" r:id="rId3" imgW="2590800" imgH="1917700" progId="Equation.DSMT4">
                  <p:embed/>
                </p:oleObj>
              </mc:Choice>
              <mc:Fallback>
                <p:oleObj name="Equation" r:id="rId3" imgW="2590800" imgH="19177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3581400"/>
                        <a:ext cx="2590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77673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Introduction to Probability </a:t>
            </a:r>
          </a:p>
        </p:txBody>
      </p:sp>
      <p:sp>
        <p:nvSpPr>
          <p:cNvPr id="3" name="Content Placeholder 2"/>
          <p:cNvSpPr>
            <a:spLocks noGrp="1"/>
          </p:cNvSpPr>
          <p:nvPr>
            <p:ph idx="1"/>
          </p:nvPr>
        </p:nvSpPr>
        <p:spPr/>
        <p:txBody>
          <a:bodyPr>
            <a:normAutofit/>
          </a:bodyPr>
          <a:lstStyle/>
          <a:p>
            <a:r>
              <a:rPr lang="en-US" dirty="0" smtClean="0"/>
              <a:t>Examples of probability experiments include:</a:t>
            </a:r>
          </a:p>
          <a:p>
            <a:pPr marL="457200" indent="-457200">
              <a:buFont typeface="Arial" panose="020B0604020202020204" pitchFamily="34" charset="0"/>
              <a:buChar char="•"/>
            </a:pPr>
            <a:r>
              <a:rPr lang="en-US" dirty="0" smtClean="0"/>
              <a:t>flipping a coin</a:t>
            </a:r>
          </a:p>
          <a:p>
            <a:pPr marL="457200" indent="-457200">
              <a:buFont typeface="Arial" panose="020B0604020202020204" pitchFamily="34" charset="0"/>
              <a:buChar char="•"/>
            </a:pPr>
            <a:r>
              <a:rPr lang="en-US" dirty="0"/>
              <a:t>t</a:t>
            </a:r>
            <a:r>
              <a:rPr lang="en-US" dirty="0" smtClean="0"/>
              <a:t>ossing a pair of dice</a:t>
            </a:r>
          </a:p>
          <a:p>
            <a:pPr marL="457200" indent="-457200">
              <a:buFont typeface="Arial" panose="020B0604020202020204" pitchFamily="34" charset="0"/>
              <a:buChar char="•"/>
            </a:pPr>
            <a:r>
              <a:rPr lang="en-US" dirty="0"/>
              <a:t>d</a:t>
            </a:r>
            <a:r>
              <a:rPr lang="en-US" dirty="0" smtClean="0"/>
              <a:t>rawing a raffle ticket</a:t>
            </a:r>
          </a:p>
          <a:p>
            <a:endParaRPr lang="en-US" dirty="0"/>
          </a:p>
          <a:p>
            <a:r>
              <a:rPr lang="en-US" dirty="0" smtClean="0"/>
              <a:t>In each of theses examples, there is more than one possible result and that result is determined at random.</a:t>
            </a:r>
          </a:p>
          <a:p>
            <a:pPr marL="457200" indent="-457200">
              <a:buFont typeface="Arial" panose="020B0604020202020204" pitchFamily="34" charset="0"/>
              <a:buChar char="•"/>
            </a:pPr>
            <a:endParaRPr lang="en-US" dirty="0" smtClean="0"/>
          </a:p>
          <a:p>
            <a:r>
              <a:rPr lang="en-US" dirty="0" smtClean="0"/>
              <a:t> </a:t>
            </a:r>
            <a:endParaRPr lang="en-US" dirty="0"/>
          </a:p>
        </p:txBody>
      </p:sp>
    </p:spTree>
    <p:extLst>
      <p:ext uri="{BB962C8B-B14F-4D97-AF65-F5344CB8AC3E}">
        <p14:creationId xmlns:p14="http://schemas.microsoft.com/office/powerpoint/2010/main" val="397313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Probability </a:t>
            </a:r>
            <a:endParaRPr lang="en-US" dirty="0"/>
          </a:p>
        </p:txBody>
      </p:sp>
      <p:sp>
        <p:nvSpPr>
          <p:cNvPr id="4" name="Content Placeholder 2"/>
          <p:cNvSpPr>
            <a:spLocks noGrp="1"/>
          </p:cNvSpPr>
          <p:nvPr>
            <p:ph idx="1"/>
          </p:nvPr>
        </p:nvSpPr>
        <p:spPr>
          <a:xfrm>
            <a:off x="457200" y="1280160"/>
            <a:ext cx="8229600" cy="4573560"/>
          </a:xfrm>
          <a:solidFill>
            <a:srgbClr val="FFFFCC"/>
          </a:solidFill>
          <a:ln w="28575">
            <a:solidFill>
              <a:srgbClr val="000000"/>
            </a:solidFill>
          </a:ln>
        </p:spPr>
        <p:txBody>
          <a:bodyPr>
            <a:spAutoFit/>
          </a:bodyPr>
          <a:lstStyle/>
          <a:p>
            <a:r>
              <a:rPr lang="en-US" b="1" dirty="0" smtClean="0">
                <a:solidFill>
                  <a:srgbClr val="C00000"/>
                </a:solidFill>
              </a:rPr>
              <a:t>Probability Law 1</a:t>
            </a:r>
          </a:p>
          <a:p>
            <a:r>
              <a:rPr lang="en-US" dirty="0" smtClean="0">
                <a:solidFill>
                  <a:srgbClr val="000000"/>
                </a:solidFill>
              </a:rPr>
              <a:t>A probability of zero means the event cannot happen. </a:t>
            </a:r>
          </a:p>
          <a:p>
            <a:r>
              <a:rPr lang="en-US" b="1" dirty="0">
                <a:solidFill>
                  <a:srgbClr val="C00000"/>
                </a:solidFill>
              </a:rPr>
              <a:t>Probability Law 2</a:t>
            </a:r>
          </a:p>
          <a:p>
            <a:pPr lvl="0" eaLnBrk="0" hangingPunct="0"/>
            <a:r>
              <a:rPr lang="en-US" dirty="0">
                <a:solidFill>
                  <a:srgbClr val="000000"/>
                </a:solidFill>
              </a:rPr>
              <a:t>A probability of one means the event must happen. </a:t>
            </a:r>
            <a:endParaRPr lang="en-US" sz="4000" dirty="0">
              <a:solidFill>
                <a:srgbClr val="000000"/>
              </a:solidFill>
            </a:endParaRPr>
          </a:p>
          <a:p>
            <a:r>
              <a:rPr lang="en-US" b="1" dirty="0">
                <a:solidFill>
                  <a:srgbClr val="C00000"/>
                </a:solidFill>
              </a:rPr>
              <a:t>Probability Law 3</a:t>
            </a:r>
          </a:p>
          <a:p>
            <a:r>
              <a:rPr lang="en-US" dirty="0">
                <a:solidFill>
                  <a:srgbClr val="000000"/>
                </a:solidFill>
              </a:rPr>
              <a:t>All probabilities must be between zero and one inclusively. That is,</a:t>
            </a:r>
          </a:p>
          <a:p>
            <a:endParaRPr lang="en-US" dirty="0" smtClean="0">
              <a:solidFill>
                <a:srgbClr val="000000"/>
              </a:solidFill>
            </a:endParaRPr>
          </a:p>
          <a:p>
            <a:endParaRPr lang="en-US" dirty="0">
              <a:solidFill>
                <a:srgbClr val="000000"/>
              </a:solidFill>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108561923"/>
              </p:ext>
            </p:extLst>
          </p:nvPr>
        </p:nvGraphicFramePr>
        <p:xfrm>
          <a:off x="3683000" y="4876800"/>
          <a:ext cx="1778000" cy="469900"/>
        </p:xfrm>
        <a:graphic>
          <a:graphicData uri="http://schemas.openxmlformats.org/presentationml/2006/ole">
            <mc:AlternateContent xmlns:mc="http://schemas.openxmlformats.org/markup-compatibility/2006">
              <mc:Choice xmlns:v="urn:schemas-microsoft-com:vml" Requires="v">
                <p:oleObj spid="_x0000_s24590" name="Equation" r:id="rId3" imgW="1777680" imgH="469800" progId="Equation.DSMT4">
                  <p:embed/>
                </p:oleObj>
              </mc:Choice>
              <mc:Fallback>
                <p:oleObj name="Equation" r:id="rId3" imgW="1777680" imgH="469800" progId="Equation.DSMT4">
                  <p:embed/>
                  <p:pic>
                    <p:nvPicPr>
                      <p:cNvPr id="133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3000" y="4876800"/>
                        <a:ext cx="1778000"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21339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Probability </a:t>
            </a:r>
            <a:endParaRPr lang="en-US" dirty="0"/>
          </a:p>
        </p:txBody>
      </p:sp>
      <p:sp>
        <p:nvSpPr>
          <p:cNvPr id="6" name="Content Placeholder 5"/>
          <p:cNvSpPr>
            <a:spLocks noGrp="1"/>
          </p:cNvSpPr>
          <p:nvPr>
            <p:ph idx="1"/>
          </p:nvPr>
        </p:nvSpPr>
        <p:spPr>
          <a:xfrm>
            <a:off x="457200" y="1280160"/>
            <a:ext cx="8229600" cy="3657600"/>
          </a:xfrm>
          <a:solidFill>
            <a:srgbClr val="FFFFCC"/>
          </a:solidFill>
          <a:ln w="28575">
            <a:solidFill>
              <a:srgbClr val="000000"/>
            </a:solidFill>
          </a:ln>
        </p:spPr>
        <p:txBody>
          <a:bodyPr>
            <a:spAutoFit/>
          </a:bodyPr>
          <a:lstStyle/>
          <a:p>
            <a:pPr lvl="0" eaLnBrk="0" fontAlgn="base" hangingPunct="0">
              <a:spcAft>
                <a:spcPct val="0"/>
              </a:spcAft>
              <a:defRPr/>
            </a:pPr>
            <a:r>
              <a:rPr lang="en-US" b="1" dirty="0" smtClean="0">
                <a:solidFill>
                  <a:srgbClr val="C00000"/>
                </a:solidFill>
              </a:rPr>
              <a:t>Probability Law 4</a:t>
            </a:r>
          </a:p>
          <a:p>
            <a:pPr lvl="0" eaLnBrk="0" hangingPunct="0"/>
            <a:r>
              <a:rPr lang="en-US" dirty="0" smtClean="0">
                <a:solidFill>
                  <a:srgbClr val="000000"/>
                </a:solidFill>
              </a:rPr>
              <a:t>The sum of the probabilities of all outcomes in a sample space must equal one. That is, if </a:t>
            </a:r>
            <a:r>
              <a:rPr lang="en-US" i="1" dirty="0" smtClean="0">
                <a:solidFill>
                  <a:srgbClr val="000000"/>
                </a:solidFill>
              </a:rPr>
              <a:t>P</a:t>
            </a:r>
            <a:r>
              <a:rPr lang="en-US" dirty="0" smtClean="0">
                <a:solidFill>
                  <a:srgbClr val="000000"/>
                </a:solidFill>
              </a:rPr>
              <a:t>(</a:t>
            </a:r>
            <a:r>
              <a:rPr lang="en-US" i="1" dirty="0" smtClean="0">
                <a:solidFill>
                  <a:srgbClr val="000000"/>
                </a:solidFill>
              </a:rPr>
              <a:t>A</a:t>
            </a:r>
            <a:r>
              <a:rPr lang="en-US" i="1" baseline="-25000" dirty="0" smtClean="0">
                <a:solidFill>
                  <a:srgbClr val="000000"/>
                </a:solidFill>
              </a:rPr>
              <a:t>i</a:t>
            </a:r>
            <a:r>
              <a:rPr lang="en-US" dirty="0" smtClean="0">
                <a:solidFill>
                  <a:srgbClr val="000000"/>
                </a:solidFill>
              </a:rPr>
              <a:t>) is the probability of outcome </a:t>
            </a:r>
            <a:r>
              <a:rPr lang="en-US" i="1" dirty="0" smtClean="0">
                <a:solidFill>
                  <a:srgbClr val="000000"/>
                </a:solidFill>
              </a:rPr>
              <a:t>A</a:t>
            </a:r>
            <a:r>
              <a:rPr lang="en-US" i="1" baseline="-25000" dirty="0" smtClean="0">
                <a:solidFill>
                  <a:srgbClr val="000000"/>
                </a:solidFill>
              </a:rPr>
              <a:t>i</a:t>
            </a:r>
            <a:r>
              <a:rPr lang="en-US" dirty="0" smtClean="0">
                <a:solidFill>
                  <a:srgbClr val="000000"/>
                </a:solidFill>
              </a:rPr>
              <a:t> , and there are </a:t>
            </a:r>
            <a:r>
              <a:rPr lang="en-US" i="1" dirty="0" smtClean="0">
                <a:solidFill>
                  <a:srgbClr val="000000"/>
                </a:solidFill>
              </a:rPr>
              <a:t>n</a:t>
            </a:r>
            <a:r>
              <a:rPr lang="en-US" dirty="0" smtClean="0">
                <a:solidFill>
                  <a:srgbClr val="000000"/>
                </a:solidFill>
              </a:rPr>
              <a:t> such outcomes, then</a:t>
            </a:r>
          </a:p>
          <a:p>
            <a:pPr lvl="0" eaLnBrk="0" hangingPunct="0"/>
            <a:endParaRPr lang="en-US" dirty="0" smtClean="0">
              <a:solidFill>
                <a:srgbClr val="000000"/>
              </a:solidFill>
            </a:endParaRPr>
          </a:p>
          <a:p>
            <a:endParaRPr lang="en-US" dirty="0"/>
          </a:p>
        </p:txBody>
      </p:sp>
      <p:graphicFrame>
        <p:nvGraphicFramePr>
          <p:cNvPr id="14339" name="Object 3"/>
          <p:cNvGraphicFramePr>
            <a:graphicFrameLocks noChangeAspect="1"/>
          </p:cNvGraphicFramePr>
          <p:nvPr>
            <p:extLst/>
          </p:nvPr>
        </p:nvGraphicFramePr>
        <p:xfrm>
          <a:off x="2971800" y="3621740"/>
          <a:ext cx="4254500" cy="495300"/>
        </p:xfrm>
        <a:graphic>
          <a:graphicData uri="http://schemas.openxmlformats.org/presentationml/2006/ole">
            <mc:AlternateContent xmlns:mc="http://schemas.openxmlformats.org/markup-compatibility/2006">
              <mc:Choice xmlns:v="urn:schemas-microsoft-com:vml" Requires="v">
                <p:oleObj spid="_x0000_s25614" name="Equation" r:id="rId3" imgW="4254480" imgH="495000" progId="Equation.DSMT4">
                  <p:embed/>
                </p:oleObj>
              </mc:Choice>
              <mc:Fallback>
                <p:oleObj name="Equation" r:id="rId3" imgW="4254480" imgH="495000" progId="Equation.DSMT4">
                  <p:embed/>
                  <p:pic>
                    <p:nvPicPr>
                      <p:cNvPr id="143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3621740"/>
                        <a:ext cx="42545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14020992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Probability</a:t>
            </a:r>
            <a:endParaRPr lang="en-US" dirty="0"/>
          </a:p>
        </p:txBody>
      </p:sp>
      <p:sp>
        <p:nvSpPr>
          <p:cNvPr id="4" name="Content Placeholder 2"/>
          <p:cNvSpPr>
            <a:spLocks noGrp="1"/>
          </p:cNvSpPr>
          <p:nvPr>
            <p:ph idx="1"/>
          </p:nvPr>
        </p:nvSpPr>
        <p:spPr>
          <a:xfrm>
            <a:off x="457200" y="1280160"/>
            <a:ext cx="8229600" cy="2332946"/>
          </a:xfrm>
          <a:solidFill>
            <a:srgbClr val="FFFFCC"/>
          </a:solidFill>
          <a:ln w="28575">
            <a:solidFill>
              <a:srgbClr val="000000"/>
            </a:solidFill>
          </a:ln>
        </p:spPr>
        <p:txBody>
          <a:bodyPr>
            <a:spAutoFit/>
          </a:bodyPr>
          <a:lstStyle/>
          <a:p>
            <a:pPr algn="ctr"/>
            <a:r>
              <a:rPr lang="en-US" b="1" dirty="0" smtClean="0">
                <a:solidFill>
                  <a:srgbClr val="000000"/>
                </a:solidFill>
              </a:rPr>
              <a:t>Definition</a:t>
            </a:r>
          </a:p>
          <a:p>
            <a:r>
              <a:rPr lang="en-US" dirty="0" smtClean="0">
                <a:solidFill>
                  <a:srgbClr val="000000"/>
                </a:solidFill>
              </a:rPr>
              <a:t>The </a:t>
            </a:r>
            <a:r>
              <a:rPr lang="en-US" b="1" dirty="0" smtClean="0">
                <a:solidFill>
                  <a:srgbClr val="C00000"/>
                </a:solidFill>
              </a:rPr>
              <a:t>union</a:t>
            </a:r>
            <a:r>
              <a:rPr lang="en-US" b="1" dirty="0" smtClean="0">
                <a:solidFill>
                  <a:srgbClr val="000000"/>
                </a:solidFill>
              </a:rPr>
              <a:t> </a:t>
            </a:r>
            <a:r>
              <a:rPr lang="en-US" dirty="0" smtClean="0">
                <a:solidFill>
                  <a:srgbClr val="000000"/>
                </a:solidFill>
              </a:rPr>
              <a:t>of the events </a:t>
            </a:r>
            <a:r>
              <a:rPr lang="en-US" i="1" dirty="0" smtClean="0">
                <a:solidFill>
                  <a:srgbClr val="000000"/>
                </a:solidFill>
              </a:rPr>
              <a:t>A </a:t>
            </a:r>
            <a:r>
              <a:rPr lang="en-US" dirty="0" smtClean="0">
                <a:solidFill>
                  <a:srgbClr val="000000"/>
                </a:solidFill>
              </a:rPr>
              <a:t>and </a:t>
            </a:r>
            <a:r>
              <a:rPr lang="en-US" i="1" dirty="0" smtClean="0">
                <a:solidFill>
                  <a:srgbClr val="000000"/>
                </a:solidFill>
              </a:rPr>
              <a:t>B</a:t>
            </a:r>
            <a:r>
              <a:rPr lang="en-US" dirty="0" smtClean="0">
                <a:solidFill>
                  <a:srgbClr val="000000"/>
                </a:solidFill>
              </a:rPr>
              <a:t> is the set of outcomes that are included in </a:t>
            </a:r>
            <a:r>
              <a:rPr lang="en-US" b="1" i="1" dirty="0" smtClean="0">
                <a:solidFill>
                  <a:srgbClr val="000000"/>
                </a:solidFill>
              </a:rPr>
              <a:t>A</a:t>
            </a:r>
            <a:r>
              <a:rPr lang="en-US" b="1" dirty="0" smtClean="0">
                <a:solidFill>
                  <a:srgbClr val="000000"/>
                </a:solidFill>
              </a:rPr>
              <a:t> or </a:t>
            </a:r>
            <a:r>
              <a:rPr lang="en-US" b="1" i="1" dirty="0" smtClean="0">
                <a:solidFill>
                  <a:srgbClr val="000000"/>
                </a:solidFill>
              </a:rPr>
              <a:t>B</a:t>
            </a:r>
            <a:r>
              <a:rPr lang="en-US" b="1" dirty="0" smtClean="0">
                <a:solidFill>
                  <a:srgbClr val="000000"/>
                </a:solidFill>
              </a:rPr>
              <a:t> or both</a:t>
            </a:r>
            <a:r>
              <a:rPr lang="en-US" dirty="0" smtClean="0">
                <a:solidFill>
                  <a:srgbClr val="000000"/>
                </a:solidFill>
              </a:rPr>
              <a:t>, and is denoted </a:t>
            </a:r>
            <a:r>
              <a:rPr lang="en-US" i="1" dirty="0" smtClean="0">
                <a:solidFill>
                  <a:srgbClr val="000000"/>
                </a:solidFill>
              </a:rPr>
              <a:t>A</a:t>
            </a:r>
            <a:r>
              <a:rPr lang="en-US" dirty="0" smtClean="0">
                <a:solidFill>
                  <a:srgbClr val="000000"/>
                </a:solidFill>
                <a:sym typeface="Symbol"/>
              </a:rPr>
              <a:t></a:t>
            </a:r>
            <a:r>
              <a:rPr lang="en-US" i="1" dirty="0" smtClean="0">
                <a:solidFill>
                  <a:srgbClr val="000000"/>
                </a:solidFill>
              </a:rPr>
              <a:t>B</a:t>
            </a:r>
            <a:r>
              <a:rPr lang="en-US" dirty="0" smtClean="0">
                <a:solidFill>
                  <a:srgbClr val="000000"/>
                </a:solidFill>
              </a:rPr>
              <a:t>. The union is depicted graphically in the Venn diagram below.</a:t>
            </a:r>
            <a:endParaRPr lang="en-US" dirty="0">
              <a:solidFill>
                <a:srgbClr val="000000"/>
              </a:solidFill>
            </a:endParaRPr>
          </a:p>
        </p:txBody>
      </p:sp>
      <p:grpSp>
        <p:nvGrpSpPr>
          <p:cNvPr id="8" name="Group 7"/>
          <p:cNvGrpSpPr/>
          <p:nvPr/>
        </p:nvGrpSpPr>
        <p:grpSpPr>
          <a:xfrm>
            <a:off x="2743200" y="4419600"/>
            <a:ext cx="2781300" cy="1535723"/>
            <a:chOff x="2743200" y="4419600"/>
            <a:chExt cx="2781300" cy="1535723"/>
          </a:xfrm>
        </p:grpSpPr>
        <p:sp>
          <p:nvSpPr>
            <p:cNvPr id="5" name="Oval 4"/>
            <p:cNvSpPr/>
            <p:nvPr/>
          </p:nvSpPr>
          <p:spPr>
            <a:xfrm>
              <a:off x="2743200" y="4419600"/>
              <a:ext cx="1600200" cy="1524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924300" y="4431323"/>
              <a:ext cx="1600200" cy="1524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2800" y="4676042"/>
              <a:ext cx="1447800" cy="103456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2839094" y="4648200"/>
            <a:ext cx="495300" cy="461665"/>
          </a:xfrm>
          <a:prstGeom prst="rect">
            <a:avLst/>
          </a:prstGeom>
          <a:noFill/>
          <a:ln>
            <a:noFill/>
          </a:ln>
        </p:spPr>
        <p:txBody>
          <a:bodyPr wrap="square" rtlCol="0">
            <a:spAutoFit/>
          </a:bodyPr>
          <a:lstStyle/>
          <a:p>
            <a:r>
              <a:rPr lang="en-US" sz="2400" dirty="0" smtClean="0"/>
              <a:t>A</a:t>
            </a:r>
            <a:endParaRPr lang="en-US" sz="2400" dirty="0"/>
          </a:p>
        </p:txBody>
      </p:sp>
      <p:sp>
        <p:nvSpPr>
          <p:cNvPr id="10" name="TextBox 9"/>
          <p:cNvSpPr txBox="1"/>
          <p:nvPr/>
        </p:nvSpPr>
        <p:spPr>
          <a:xfrm>
            <a:off x="5052723" y="4648200"/>
            <a:ext cx="495300" cy="461665"/>
          </a:xfrm>
          <a:prstGeom prst="rect">
            <a:avLst/>
          </a:prstGeom>
          <a:noFill/>
          <a:ln>
            <a:noFill/>
          </a:ln>
        </p:spPr>
        <p:txBody>
          <a:bodyPr wrap="square" rtlCol="0">
            <a:spAutoFit/>
          </a:bodyPr>
          <a:lstStyle/>
          <a:p>
            <a:r>
              <a:rPr lang="en-US" sz="2400" dirty="0" smtClean="0"/>
              <a:t>B</a:t>
            </a:r>
            <a:endParaRPr lang="en-US" sz="2400" dirty="0"/>
          </a:p>
        </p:txBody>
      </p:sp>
      <p:sp>
        <p:nvSpPr>
          <p:cNvPr id="11" name="TextBox 10"/>
          <p:cNvSpPr txBox="1"/>
          <p:nvPr/>
        </p:nvSpPr>
        <p:spPr>
          <a:xfrm>
            <a:off x="5967123" y="5255567"/>
            <a:ext cx="1230719" cy="461665"/>
          </a:xfrm>
          <a:prstGeom prst="rect">
            <a:avLst/>
          </a:prstGeom>
          <a:noFill/>
          <a:ln>
            <a:noFill/>
          </a:ln>
        </p:spPr>
        <p:txBody>
          <a:bodyPr wrap="square" rtlCol="0">
            <a:spAutoFit/>
          </a:bodyPr>
          <a:lstStyle/>
          <a:p>
            <a:r>
              <a:rPr lang="en-US" sz="2400" i="1" dirty="0" smtClean="0">
                <a:solidFill>
                  <a:srgbClr val="2239E2"/>
                </a:solidFill>
              </a:rPr>
              <a:t>A</a:t>
            </a:r>
            <a:r>
              <a:rPr lang="en-US" sz="2400" dirty="0" smtClean="0">
                <a:solidFill>
                  <a:srgbClr val="2239E2"/>
                </a:solidFill>
                <a:sym typeface="Symbol"/>
              </a:rPr>
              <a:t></a:t>
            </a:r>
            <a:r>
              <a:rPr lang="en-US" sz="2400" i="1" dirty="0" smtClean="0">
                <a:solidFill>
                  <a:srgbClr val="2239E2"/>
                </a:solidFill>
              </a:rPr>
              <a:t>B</a:t>
            </a:r>
            <a:endParaRPr lang="en-US" sz="2400" dirty="0">
              <a:solidFill>
                <a:srgbClr val="2239E2"/>
              </a:solidFill>
            </a:endParaRPr>
          </a:p>
        </p:txBody>
      </p:sp>
      <p:cxnSp>
        <p:nvCxnSpPr>
          <p:cNvPr id="12" name="Straight Arrow Connector 11"/>
          <p:cNvCxnSpPr/>
          <p:nvPr/>
        </p:nvCxnSpPr>
        <p:spPr>
          <a:xfrm flipH="1" flipV="1">
            <a:off x="5052723" y="5410200"/>
            <a:ext cx="890878" cy="76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8948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Probability</a:t>
            </a:r>
            <a:endParaRPr lang="en-US" dirty="0"/>
          </a:p>
        </p:txBody>
      </p:sp>
      <p:sp>
        <p:nvSpPr>
          <p:cNvPr id="4" name="Content Placeholder 2"/>
          <p:cNvSpPr>
            <a:spLocks noGrp="1"/>
          </p:cNvSpPr>
          <p:nvPr>
            <p:ph idx="1"/>
          </p:nvPr>
        </p:nvSpPr>
        <p:spPr>
          <a:xfrm>
            <a:off x="457200" y="1280160"/>
            <a:ext cx="8229600" cy="2651760"/>
          </a:xfrm>
          <a:solidFill>
            <a:srgbClr val="FFFFCC"/>
          </a:solidFill>
          <a:ln w="28575">
            <a:solidFill>
              <a:srgbClr val="000000"/>
            </a:solidFill>
          </a:ln>
        </p:spPr>
        <p:txBody>
          <a:bodyPr>
            <a:spAutoFit/>
          </a:bodyPr>
          <a:lstStyle/>
          <a:p>
            <a:pPr algn="ctr"/>
            <a:r>
              <a:rPr lang="en-US" b="1" dirty="0" smtClean="0">
                <a:solidFill>
                  <a:srgbClr val="000000"/>
                </a:solidFill>
              </a:rPr>
              <a:t>Definition</a:t>
            </a:r>
          </a:p>
          <a:p>
            <a:r>
              <a:rPr lang="en-US" dirty="0" smtClean="0">
                <a:solidFill>
                  <a:srgbClr val="000000"/>
                </a:solidFill>
              </a:rPr>
              <a:t>The </a:t>
            </a:r>
            <a:r>
              <a:rPr lang="en-US" b="1" dirty="0" smtClean="0">
                <a:solidFill>
                  <a:srgbClr val="C00000"/>
                </a:solidFill>
              </a:rPr>
              <a:t>intersection</a:t>
            </a:r>
            <a:r>
              <a:rPr lang="en-US" b="1" dirty="0" smtClean="0">
                <a:solidFill>
                  <a:srgbClr val="000000"/>
                </a:solidFill>
              </a:rPr>
              <a:t> </a:t>
            </a:r>
            <a:r>
              <a:rPr lang="en-US" dirty="0" smtClean="0">
                <a:solidFill>
                  <a:srgbClr val="000000"/>
                </a:solidFill>
              </a:rPr>
              <a:t>of the events </a:t>
            </a:r>
            <a:r>
              <a:rPr lang="en-US" i="1" dirty="0" smtClean="0">
                <a:solidFill>
                  <a:srgbClr val="000000"/>
                </a:solidFill>
              </a:rPr>
              <a:t>A </a:t>
            </a:r>
            <a:r>
              <a:rPr lang="en-US" dirty="0" smtClean="0">
                <a:solidFill>
                  <a:srgbClr val="000000"/>
                </a:solidFill>
              </a:rPr>
              <a:t>and </a:t>
            </a:r>
            <a:r>
              <a:rPr lang="en-US" i="1" dirty="0" smtClean="0">
                <a:solidFill>
                  <a:srgbClr val="000000"/>
                </a:solidFill>
              </a:rPr>
              <a:t>B</a:t>
            </a:r>
            <a:r>
              <a:rPr lang="en-US" dirty="0" smtClean="0">
                <a:solidFill>
                  <a:srgbClr val="000000"/>
                </a:solidFill>
              </a:rPr>
              <a:t> is the set of all outcomes that are included in both </a:t>
            </a:r>
            <a:r>
              <a:rPr lang="en-US" b="1" i="1" dirty="0" smtClean="0">
                <a:solidFill>
                  <a:srgbClr val="000000"/>
                </a:solidFill>
              </a:rPr>
              <a:t>A</a:t>
            </a:r>
            <a:r>
              <a:rPr lang="en-US" b="1" dirty="0" smtClean="0">
                <a:solidFill>
                  <a:srgbClr val="000000"/>
                </a:solidFill>
              </a:rPr>
              <a:t> and </a:t>
            </a:r>
            <a:r>
              <a:rPr lang="en-US" b="1" i="1" dirty="0" smtClean="0">
                <a:solidFill>
                  <a:srgbClr val="000000"/>
                </a:solidFill>
              </a:rPr>
              <a:t>B</a:t>
            </a:r>
            <a:r>
              <a:rPr lang="en-US" dirty="0" smtClean="0">
                <a:solidFill>
                  <a:srgbClr val="000000"/>
                </a:solidFill>
              </a:rPr>
              <a:t>. Symbolically, the intersection of </a:t>
            </a:r>
            <a:r>
              <a:rPr lang="en-US" i="1" dirty="0" smtClean="0">
                <a:solidFill>
                  <a:srgbClr val="000000"/>
                </a:solidFill>
              </a:rPr>
              <a:t>A</a:t>
            </a:r>
            <a:r>
              <a:rPr lang="en-US" dirty="0" smtClean="0">
                <a:solidFill>
                  <a:srgbClr val="000000"/>
                </a:solidFill>
              </a:rPr>
              <a:t> and </a:t>
            </a:r>
            <a:r>
              <a:rPr lang="en-US" i="1" dirty="0" smtClean="0">
                <a:solidFill>
                  <a:srgbClr val="000000"/>
                </a:solidFill>
              </a:rPr>
              <a:t>B</a:t>
            </a:r>
            <a:r>
              <a:rPr lang="en-US" dirty="0" smtClean="0">
                <a:solidFill>
                  <a:srgbClr val="000000"/>
                </a:solidFill>
              </a:rPr>
              <a:t> is denoted </a:t>
            </a:r>
            <a:r>
              <a:rPr lang="en-US" i="1" dirty="0" smtClean="0">
                <a:solidFill>
                  <a:srgbClr val="000000"/>
                </a:solidFill>
              </a:rPr>
              <a:t>A</a:t>
            </a:r>
            <a:r>
              <a:rPr lang="en-US" dirty="0" smtClean="0">
                <a:solidFill>
                  <a:srgbClr val="000000"/>
                </a:solidFill>
                <a:sym typeface="Symbol"/>
              </a:rPr>
              <a:t></a:t>
            </a:r>
            <a:r>
              <a:rPr lang="en-US" i="1" dirty="0" smtClean="0">
                <a:solidFill>
                  <a:srgbClr val="000000"/>
                </a:solidFill>
              </a:rPr>
              <a:t>B</a:t>
            </a:r>
            <a:r>
              <a:rPr lang="en-US" dirty="0" smtClean="0">
                <a:solidFill>
                  <a:srgbClr val="000000"/>
                </a:solidFill>
              </a:rPr>
              <a:t> and is read “</a:t>
            </a:r>
            <a:r>
              <a:rPr lang="en-US" i="1" dirty="0" smtClean="0">
                <a:solidFill>
                  <a:srgbClr val="000000"/>
                </a:solidFill>
              </a:rPr>
              <a:t>A</a:t>
            </a:r>
            <a:r>
              <a:rPr lang="en-US" dirty="0" smtClean="0">
                <a:solidFill>
                  <a:srgbClr val="000000"/>
                </a:solidFill>
              </a:rPr>
              <a:t> intersect </a:t>
            </a:r>
            <a:r>
              <a:rPr lang="en-US" i="1" dirty="0" smtClean="0">
                <a:solidFill>
                  <a:srgbClr val="000000"/>
                </a:solidFill>
              </a:rPr>
              <a:t>B</a:t>
            </a:r>
            <a:r>
              <a:rPr lang="en-US" dirty="0" smtClean="0">
                <a:solidFill>
                  <a:srgbClr val="000000"/>
                </a:solidFill>
              </a:rPr>
              <a:t>.” </a:t>
            </a:r>
            <a:endParaRPr lang="en-US" dirty="0">
              <a:solidFill>
                <a:srgbClr val="000000"/>
              </a:solidFill>
            </a:endParaRPr>
          </a:p>
        </p:txBody>
      </p:sp>
      <p:sp>
        <p:nvSpPr>
          <p:cNvPr id="7" name="Oval 6"/>
          <p:cNvSpPr/>
          <p:nvPr/>
        </p:nvSpPr>
        <p:spPr>
          <a:xfrm>
            <a:off x="3924300" y="4431323"/>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743200" y="4420721"/>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3947823" y="4699221"/>
            <a:ext cx="369735" cy="970059"/>
          </a:xfrm>
          <a:custGeom>
            <a:avLst/>
            <a:gdLst>
              <a:gd name="connsiteX0" fmla="*/ 190831 w 369735"/>
              <a:gd name="connsiteY0" fmla="*/ 0 h 970059"/>
              <a:gd name="connsiteX1" fmla="*/ 99391 w 369735"/>
              <a:gd name="connsiteY1" fmla="*/ 115294 h 970059"/>
              <a:gd name="connsiteX2" fmla="*/ 11927 w 369735"/>
              <a:gd name="connsiteY2" fmla="*/ 329979 h 970059"/>
              <a:gd name="connsiteX3" fmla="*/ 0 w 369735"/>
              <a:gd name="connsiteY3" fmla="*/ 556591 h 970059"/>
              <a:gd name="connsiteX4" fmla="*/ 27829 w 369735"/>
              <a:gd name="connsiteY4" fmla="*/ 711642 h 970059"/>
              <a:gd name="connsiteX5" fmla="*/ 115294 w 369735"/>
              <a:gd name="connsiteY5" fmla="*/ 878619 h 970059"/>
              <a:gd name="connsiteX6" fmla="*/ 182880 w 369735"/>
              <a:gd name="connsiteY6" fmla="*/ 970059 h 970059"/>
              <a:gd name="connsiteX7" fmla="*/ 274320 w 369735"/>
              <a:gd name="connsiteY7" fmla="*/ 846814 h 970059"/>
              <a:gd name="connsiteX8" fmla="*/ 333954 w 369735"/>
              <a:gd name="connsiteY8" fmla="*/ 727544 h 970059"/>
              <a:gd name="connsiteX9" fmla="*/ 369735 w 369735"/>
              <a:gd name="connsiteY9" fmla="*/ 572494 h 970059"/>
              <a:gd name="connsiteX10" fmla="*/ 361784 w 369735"/>
              <a:gd name="connsiteY10" fmla="*/ 333955 h 970059"/>
              <a:gd name="connsiteX11" fmla="*/ 298174 w 369735"/>
              <a:gd name="connsiteY11" fmla="*/ 159026 h 970059"/>
              <a:gd name="connsiteX12" fmla="*/ 250466 w 369735"/>
              <a:gd name="connsiteY12" fmla="*/ 75537 h 970059"/>
              <a:gd name="connsiteX13" fmla="*/ 190831 w 369735"/>
              <a:gd name="connsiteY13" fmla="*/ 0 h 97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9735" h="970059">
                <a:moveTo>
                  <a:pt x="190831" y="0"/>
                </a:moveTo>
                <a:lnTo>
                  <a:pt x="99391" y="115294"/>
                </a:lnTo>
                <a:lnTo>
                  <a:pt x="11927" y="329979"/>
                </a:lnTo>
                <a:lnTo>
                  <a:pt x="0" y="556591"/>
                </a:lnTo>
                <a:lnTo>
                  <a:pt x="27829" y="711642"/>
                </a:lnTo>
                <a:lnTo>
                  <a:pt x="115294" y="878619"/>
                </a:lnTo>
                <a:lnTo>
                  <a:pt x="182880" y="970059"/>
                </a:lnTo>
                <a:lnTo>
                  <a:pt x="274320" y="846814"/>
                </a:lnTo>
                <a:lnTo>
                  <a:pt x="333954" y="727544"/>
                </a:lnTo>
                <a:lnTo>
                  <a:pt x="369735" y="572494"/>
                </a:lnTo>
                <a:lnTo>
                  <a:pt x="361784" y="333955"/>
                </a:lnTo>
                <a:lnTo>
                  <a:pt x="298174" y="159026"/>
                </a:lnTo>
                <a:lnTo>
                  <a:pt x="250466" y="75537"/>
                </a:lnTo>
                <a:lnTo>
                  <a:pt x="190831" y="0"/>
                </a:lnTo>
                <a:close/>
              </a:path>
            </a:pathLst>
          </a:cu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839094" y="4648200"/>
            <a:ext cx="495300" cy="461665"/>
          </a:xfrm>
          <a:prstGeom prst="rect">
            <a:avLst/>
          </a:prstGeom>
          <a:noFill/>
          <a:ln>
            <a:noFill/>
          </a:ln>
        </p:spPr>
        <p:txBody>
          <a:bodyPr wrap="square" rtlCol="0">
            <a:spAutoFit/>
          </a:bodyPr>
          <a:lstStyle/>
          <a:p>
            <a:r>
              <a:rPr lang="en-US" sz="2400" dirty="0" smtClean="0"/>
              <a:t>A</a:t>
            </a:r>
            <a:endParaRPr lang="en-US" sz="2400" dirty="0"/>
          </a:p>
        </p:txBody>
      </p:sp>
      <p:sp>
        <p:nvSpPr>
          <p:cNvPr id="11" name="TextBox 10"/>
          <p:cNvSpPr txBox="1"/>
          <p:nvPr/>
        </p:nvSpPr>
        <p:spPr>
          <a:xfrm>
            <a:off x="5052723" y="4648200"/>
            <a:ext cx="495300" cy="461665"/>
          </a:xfrm>
          <a:prstGeom prst="rect">
            <a:avLst/>
          </a:prstGeom>
          <a:noFill/>
          <a:ln>
            <a:noFill/>
          </a:ln>
        </p:spPr>
        <p:txBody>
          <a:bodyPr wrap="square" rtlCol="0">
            <a:spAutoFit/>
          </a:bodyPr>
          <a:lstStyle/>
          <a:p>
            <a:r>
              <a:rPr lang="en-US" sz="2400" dirty="0" smtClean="0"/>
              <a:t>B</a:t>
            </a:r>
            <a:endParaRPr lang="en-US" sz="2400" dirty="0"/>
          </a:p>
        </p:txBody>
      </p:sp>
      <p:sp>
        <p:nvSpPr>
          <p:cNvPr id="12" name="TextBox 11"/>
          <p:cNvSpPr txBox="1"/>
          <p:nvPr/>
        </p:nvSpPr>
        <p:spPr>
          <a:xfrm>
            <a:off x="5967123" y="5255567"/>
            <a:ext cx="1230719" cy="461665"/>
          </a:xfrm>
          <a:prstGeom prst="rect">
            <a:avLst/>
          </a:prstGeom>
          <a:noFill/>
          <a:ln>
            <a:noFill/>
          </a:ln>
        </p:spPr>
        <p:txBody>
          <a:bodyPr wrap="square" rtlCol="0">
            <a:spAutoFit/>
          </a:bodyPr>
          <a:lstStyle/>
          <a:p>
            <a:r>
              <a:rPr lang="en-US" sz="2400" i="1" dirty="0" smtClean="0">
                <a:solidFill>
                  <a:srgbClr val="2239E2"/>
                </a:solidFill>
              </a:rPr>
              <a:t>A</a:t>
            </a:r>
            <a:r>
              <a:rPr lang="en-US" sz="2400" dirty="0">
                <a:solidFill>
                  <a:srgbClr val="2239E2"/>
                </a:solidFill>
                <a:sym typeface="Symbol"/>
              </a:rPr>
              <a:t></a:t>
            </a:r>
            <a:r>
              <a:rPr lang="en-US" sz="2400" i="1" dirty="0">
                <a:solidFill>
                  <a:srgbClr val="2239E2"/>
                </a:solidFill>
              </a:rPr>
              <a:t>B</a:t>
            </a:r>
            <a:endParaRPr lang="en-US" sz="2400" dirty="0">
              <a:solidFill>
                <a:srgbClr val="2239E2"/>
              </a:solidFill>
            </a:endParaRPr>
          </a:p>
        </p:txBody>
      </p:sp>
      <p:cxnSp>
        <p:nvCxnSpPr>
          <p:cNvPr id="14" name="Straight Arrow Connector 13"/>
          <p:cNvCxnSpPr/>
          <p:nvPr/>
        </p:nvCxnSpPr>
        <p:spPr>
          <a:xfrm flipH="1" flipV="1">
            <a:off x="4366923" y="5193323"/>
            <a:ext cx="1576677" cy="29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19391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 </a:t>
            </a:r>
            <a:endParaRPr lang="en-US" dirty="0"/>
          </a:p>
        </p:txBody>
      </p:sp>
      <p:sp>
        <p:nvSpPr>
          <p:cNvPr id="3" name="Content Placeholder 2"/>
          <p:cNvSpPr>
            <a:spLocks noGrp="1"/>
          </p:cNvSpPr>
          <p:nvPr>
            <p:ph idx="1"/>
          </p:nvPr>
        </p:nvSpPr>
        <p:spPr>
          <a:xfrm>
            <a:off x="457200" y="1280160"/>
            <a:ext cx="8229600" cy="4401205"/>
          </a:xfrm>
          <a:solidFill>
            <a:srgbClr val="FFFFCC"/>
          </a:solidFill>
          <a:ln w="28575">
            <a:solidFill>
              <a:srgbClr val="000000"/>
            </a:solidFill>
          </a:ln>
        </p:spPr>
        <p:txBody>
          <a:bodyPr>
            <a:spAutoFit/>
          </a:bodyPr>
          <a:lstStyle/>
          <a:p>
            <a:pPr algn="ctr"/>
            <a:r>
              <a:rPr lang="en-US" b="1" dirty="0" smtClean="0">
                <a:solidFill>
                  <a:srgbClr val="000000"/>
                </a:solidFill>
              </a:rPr>
              <a:t>Definition</a:t>
            </a:r>
          </a:p>
          <a:p>
            <a:r>
              <a:rPr lang="en-US" dirty="0" smtClean="0">
                <a:solidFill>
                  <a:srgbClr val="000000"/>
                </a:solidFill>
              </a:rPr>
              <a:t>The probability that one event will occur given that some other event has occurred is a </a:t>
            </a:r>
            <a:r>
              <a:rPr lang="en-US" b="1" dirty="0" smtClean="0">
                <a:solidFill>
                  <a:srgbClr val="C00000"/>
                </a:solidFill>
              </a:rPr>
              <a:t>conditional probability</a:t>
            </a:r>
            <a:r>
              <a:rPr lang="en-US" dirty="0" smtClean="0">
                <a:solidFill>
                  <a:srgbClr val="000000"/>
                </a:solidFill>
              </a:rPr>
              <a:t>.</a:t>
            </a:r>
          </a:p>
          <a:p>
            <a:r>
              <a:rPr lang="en-US" dirty="0">
                <a:solidFill>
                  <a:srgbClr val="000000"/>
                </a:solidFill>
              </a:rPr>
              <a:t>The conditional probability of </a:t>
            </a:r>
            <a:r>
              <a:rPr lang="en-US" i="1" dirty="0">
                <a:solidFill>
                  <a:srgbClr val="000000"/>
                </a:solidFill>
              </a:rPr>
              <a:t>A</a:t>
            </a:r>
            <a:r>
              <a:rPr lang="en-US" dirty="0">
                <a:solidFill>
                  <a:srgbClr val="000000"/>
                </a:solidFill>
              </a:rPr>
              <a:t>, given that </a:t>
            </a:r>
            <a:r>
              <a:rPr lang="en-US" i="1" dirty="0">
                <a:solidFill>
                  <a:srgbClr val="000000"/>
                </a:solidFill>
              </a:rPr>
              <a:t>B</a:t>
            </a:r>
            <a:r>
              <a:rPr lang="en-US" dirty="0">
                <a:solidFill>
                  <a:srgbClr val="000000"/>
                </a:solidFill>
              </a:rPr>
              <a:t> has occurred, is </a:t>
            </a:r>
          </a:p>
          <a:p>
            <a:endParaRPr lang="en-US" dirty="0">
              <a:solidFill>
                <a:srgbClr val="000000"/>
              </a:solidFill>
            </a:endParaRPr>
          </a:p>
          <a:p>
            <a:endParaRPr lang="en-US" dirty="0">
              <a:solidFill>
                <a:srgbClr val="000000"/>
              </a:solidFill>
            </a:endParaRPr>
          </a:p>
          <a:p>
            <a:r>
              <a:rPr lang="en-US" b="1" dirty="0" smtClean="0">
                <a:solidFill>
                  <a:srgbClr val="000000"/>
                </a:solidFill>
              </a:rPr>
              <a:t> </a:t>
            </a:r>
            <a:endParaRPr lang="en-US" dirty="0">
              <a:solidFill>
                <a:srgbClr val="000000"/>
              </a:solidFill>
            </a:endParaRPr>
          </a:p>
        </p:txBody>
      </p:sp>
      <p:graphicFrame>
        <p:nvGraphicFramePr>
          <p:cNvPr id="4" name="Object 2"/>
          <p:cNvGraphicFramePr>
            <a:graphicFrameLocks noChangeAspect="1"/>
          </p:cNvGraphicFramePr>
          <p:nvPr>
            <p:extLst>
              <p:ext uri="{D42A27DB-BD31-4B8C-83A1-F6EECF244321}">
                <p14:modId xmlns:p14="http://schemas.microsoft.com/office/powerpoint/2010/main" val="2548197032"/>
              </p:ext>
            </p:extLst>
          </p:nvPr>
        </p:nvGraphicFramePr>
        <p:xfrm>
          <a:off x="2971800" y="4191000"/>
          <a:ext cx="2806700" cy="990600"/>
        </p:xfrm>
        <a:graphic>
          <a:graphicData uri="http://schemas.openxmlformats.org/presentationml/2006/ole">
            <mc:AlternateContent xmlns:mc="http://schemas.openxmlformats.org/markup-compatibility/2006">
              <mc:Choice xmlns:v="urn:schemas-microsoft-com:vml" Requires="v">
                <p:oleObj spid="_x0000_s26639" name="Equation" r:id="rId3" imgW="2806560" imgH="990360" progId="Equation.DSMT4">
                  <p:embed/>
                </p:oleObj>
              </mc:Choice>
              <mc:Fallback>
                <p:oleObj name="Equation" r:id="rId3" imgW="2806560" imgH="990360" progId="Equation.DSMT4">
                  <p:embed/>
                  <p:pic>
                    <p:nvPicPr>
                      <p:cNvPr id="204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4191000"/>
                        <a:ext cx="28067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2816364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Probability </a:t>
            </a:r>
            <a:endParaRPr lang="en-US" dirty="0"/>
          </a:p>
        </p:txBody>
      </p:sp>
      <p:sp>
        <p:nvSpPr>
          <p:cNvPr id="6" name="Content Placeholder 2"/>
          <p:cNvSpPr>
            <a:spLocks noGrp="1"/>
          </p:cNvSpPr>
          <p:nvPr>
            <p:ph idx="1"/>
          </p:nvPr>
        </p:nvSpPr>
        <p:spPr>
          <a:xfrm>
            <a:off x="454269" y="2844093"/>
            <a:ext cx="8229600" cy="2011680"/>
          </a:xfrm>
          <a:solidFill>
            <a:srgbClr val="FFFFCC"/>
          </a:solidFill>
          <a:ln w="28575">
            <a:solidFill>
              <a:srgbClr val="000000"/>
            </a:solidFill>
          </a:ln>
        </p:spPr>
        <p:txBody>
          <a:bodyPr>
            <a:noAutofit/>
          </a:bodyPr>
          <a:lstStyle/>
          <a:p>
            <a:r>
              <a:rPr lang="en-US" b="1" dirty="0" smtClean="0">
                <a:solidFill>
                  <a:srgbClr val="C00000"/>
                </a:solidFill>
              </a:rPr>
              <a:t>Probability Law 6</a:t>
            </a:r>
          </a:p>
          <a:p>
            <a:r>
              <a:rPr lang="en-US" b="1" dirty="0" smtClean="0">
                <a:solidFill>
                  <a:srgbClr val="000000"/>
                </a:solidFill>
              </a:rPr>
              <a:t>Union of Mutually Exclusive Events </a:t>
            </a:r>
          </a:p>
          <a:p>
            <a:r>
              <a:rPr lang="en-US" dirty="0" smtClean="0">
                <a:solidFill>
                  <a:srgbClr val="000000"/>
                </a:solidFill>
              </a:rPr>
              <a:t>If the events </a:t>
            </a:r>
            <a:r>
              <a:rPr lang="en-US" i="1" dirty="0" smtClean="0">
                <a:solidFill>
                  <a:srgbClr val="000000"/>
                </a:solidFill>
              </a:rPr>
              <a:t>A </a:t>
            </a:r>
            <a:r>
              <a:rPr lang="en-US" dirty="0" smtClean="0">
                <a:solidFill>
                  <a:srgbClr val="000000"/>
                </a:solidFill>
              </a:rPr>
              <a:t>and </a:t>
            </a:r>
            <a:r>
              <a:rPr lang="en-US" i="1" dirty="0" smtClean="0">
                <a:solidFill>
                  <a:srgbClr val="000000"/>
                </a:solidFill>
              </a:rPr>
              <a:t>B</a:t>
            </a:r>
            <a:r>
              <a:rPr lang="en-US" dirty="0" smtClean="0">
                <a:solidFill>
                  <a:srgbClr val="000000"/>
                </a:solidFill>
              </a:rPr>
              <a:t> are mutually exclusive, then</a:t>
            </a:r>
          </a:p>
          <a:p>
            <a:r>
              <a:rPr lang="en-US" i="1" dirty="0" smtClean="0"/>
              <a:t> </a:t>
            </a:r>
            <a:endParaRPr lang="en-US" dirty="0">
              <a:solidFill>
                <a:srgbClr val="000000"/>
              </a:solidFill>
            </a:endParaRPr>
          </a:p>
        </p:txBody>
      </p:sp>
      <p:graphicFrame>
        <p:nvGraphicFramePr>
          <p:cNvPr id="18434" name="Object 2"/>
          <p:cNvGraphicFramePr>
            <a:graphicFrameLocks noChangeAspect="1"/>
          </p:cNvGraphicFramePr>
          <p:nvPr>
            <p:extLst>
              <p:ext uri="{D42A27DB-BD31-4B8C-83A1-F6EECF244321}">
                <p14:modId xmlns:p14="http://schemas.microsoft.com/office/powerpoint/2010/main" val="3644540485"/>
              </p:ext>
            </p:extLst>
          </p:nvPr>
        </p:nvGraphicFramePr>
        <p:xfrm>
          <a:off x="2895600" y="4419600"/>
          <a:ext cx="3086100" cy="368300"/>
        </p:xfrm>
        <a:graphic>
          <a:graphicData uri="http://schemas.openxmlformats.org/presentationml/2006/ole">
            <mc:AlternateContent xmlns:mc="http://schemas.openxmlformats.org/markup-compatibility/2006">
              <mc:Choice xmlns:v="urn:schemas-microsoft-com:vml" Requires="v">
                <p:oleObj spid="_x0000_s27663" name="Equation" r:id="rId3" imgW="3085920" imgH="368280" progId="Equation.DSMT4">
                  <p:embed/>
                </p:oleObj>
              </mc:Choice>
              <mc:Fallback>
                <p:oleObj name="Equation" r:id="rId3" imgW="3085920" imgH="368280" progId="Equation.DSMT4">
                  <p:embed/>
                  <p:pic>
                    <p:nvPicPr>
                      <p:cNvPr id="1843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419600"/>
                        <a:ext cx="30861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Content Placeholder 2"/>
          <p:cNvSpPr txBox="1">
            <a:spLocks/>
          </p:cNvSpPr>
          <p:nvPr/>
        </p:nvSpPr>
        <p:spPr>
          <a:xfrm>
            <a:off x="454269" y="1226308"/>
            <a:ext cx="8229600" cy="1471172"/>
          </a:xfrm>
          <a:prstGeom prst="rect">
            <a:avLst/>
          </a:prstGeom>
          <a:solidFill>
            <a:srgbClr val="FFFFCC"/>
          </a:solidFill>
          <a:ln w="28575">
            <a:solidFill>
              <a:srgbClr val="000000"/>
            </a:solidFill>
          </a:ln>
        </p:spPr>
        <p:txBody>
          <a:bodyPr>
            <a:sp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solidFill>
                  <a:srgbClr val="C00000"/>
                </a:solidFill>
              </a:rPr>
              <a:t>Probability Law 5 </a:t>
            </a:r>
            <a:endParaRPr lang="en-US" dirty="0" smtClean="0">
              <a:solidFill>
                <a:srgbClr val="C00000"/>
              </a:solidFill>
            </a:endParaRPr>
          </a:p>
          <a:p>
            <a:r>
              <a:rPr lang="en-US" dirty="0" smtClean="0">
                <a:solidFill>
                  <a:srgbClr val="000000"/>
                </a:solidFill>
              </a:rPr>
              <a:t>The probability of the </a:t>
            </a:r>
            <a:r>
              <a:rPr lang="en-US" b="1" dirty="0" smtClean="0">
                <a:solidFill>
                  <a:srgbClr val="000000"/>
                </a:solidFill>
              </a:rPr>
              <a:t>complement</a:t>
            </a:r>
            <a:r>
              <a:rPr lang="en-US" dirty="0" smtClean="0">
                <a:solidFill>
                  <a:srgbClr val="000000"/>
                </a:solidFill>
              </a:rPr>
              <a:t> of A, </a:t>
            </a:r>
            <a:r>
              <a:rPr lang="en-US" i="1" dirty="0" smtClean="0">
                <a:solidFill>
                  <a:srgbClr val="000000"/>
                </a:solidFill>
              </a:rPr>
              <a:t>A</a:t>
            </a:r>
            <a:r>
              <a:rPr lang="en-US" baseline="30000" dirty="0" smtClean="0">
                <a:solidFill>
                  <a:srgbClr val="000000"/>
                </a:solidFill>
              </a:rPr>
              <a:t>c</a:t>
            </a:r>
            <a:r>
              <a:rPr lang="en-US" i="1" dirty="0" smtClean="0">
                <a:solidFill>
                  <a:srgbClr val="000000"/>
                </a:solidFill>
              </a:rPr>
              <a:t>, </a:t>
            </a:r>
            <a:r>
              <a:rPr lang="en-US" dirty="0" smtClean="0">
                <a:solidFill>
                  <a:srgbClr val="000000"/>
                </a:solidFill>
              </a:rPr>
              <a:t>is given by </a:t>
            </a:r>
            <a:r>
              <a:rPr lang="en-US" i="1" dirty="0" smtClean="0">
                <a:solidFill>
                  <a:srgbClr val="000000"/>
                </a:solidFill>
              </a:rPr>
              <a:t>P</a:t>
            </a:r>
            <a:r>
              <a:rPr lang="en-US" dirty="0" smtClean="0">
                <a:solidFill>
                  <a:srgbClr val="000000"/>
                </a:solidFill>
              </a:rPr>
              <a:t>(</a:t>
            </a:r>
            <a:r>
              <a:rPr lang="en-US" i="1" dirty="0" smtClean="0">
                <a:solidFill>
                  <a:srgbClr val="000000"/>
                </a:solidFill>
              </a:rPr>
              <a:t>A</a:t>
            </a:r>
            <a:r>
              <a:rPr lang="en-US" baseline="30000" dirty="0" smtClean="0">
                <a:solidFill>
                  <a:srgbClr val="000000"/>
                </a:solidFill>
              </a:rPr>
              <a:t>c</a:t>
            </a:r>
            <a:r>
              <a:rPr lang="en-US" dirty="0" smtClean="0">
                <a:solidFill>
                  <a:srgbClr val="000000"/>
                </a:solidFill>
              </a:rPr>
              <a:t>) = 1− </a:t>
            </a:r>
            <a:r>
              <a:rPr lang="en-US" i="1" dirty="0" smtClean="0">
                <a:solidFill>
                  <a:srgbClr val="000000"/>
                </a:solidFill>
              </a:rPr>
              <a:t>P</a:t>
            </a:r>
            <a:r>
              <a:rPr lang="en-US" dirty="0" smtClean="0">
                <a:solidFill>
                  <a:srgbClr val="000000"/>
                </a:solidFill>
              </a:rPr>
              <a:t>(</a:t>
            </a:r>
            <a:r>
              <a:rPr lang="en-US" i="1" dirty="0" smtClean="0">
                <a:solidFill>
                  <a:srgbClr val="000000"/>
                </a:solidFill>
              </a:rPr>
              <a:t>A</a:t>
            </a:r>
            <a:r>
              <a:rPr lang="en-US" dirty="0" smtClean="0">
                <a:solidFill>
                  <a:srgbClr val="000000"/>
                </a:solidFill>
              </a:rPr>
              <a:t>)</a:t>
            </a:r>
            <a:endParaRPr lang="en-US" dirty="0">
              <a:solidFill>
                <a:srgbClr val="000000"/>
              </a:solidFill>
            </a:endParaRPr>
          </a:p>
        </p:txBody>
      </p:sp>
      <p:sp>
        <p:nvSpPr>
          <p:cNvPr id="7" name="Oval 6"/>
          <p:cNvSpPr/>
          <p:nvPr/>
        </p:nvSpPr>
        <p:spPr>
          <a:xfrm>
            <a:off x="4648200" y="5014140"/>
            <a:ext cx="1600200" cy="1524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819400" y="5002386"/>
            <a:ext cx="1600200" cy="1524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915294" y="5229865"/>
            <a:ext cx="495300" cy="461665"/>
          </a:xfrm>
          <a:prstGeom prst="rect">
            <a:avLst/>
          </a:prstGeom>
          <a:noFill/>
          <a:ln>
            <a:noFill/>
          </a:ln>
        </p:spPr>
        <p:txBody>
          <a:bodyPr wrap="square" rtlCol="0">
            <a:spAutoFit/>
          </a:bodyPr>
          <a:lstStyle/>
          <a:p>
            <a:r>
              <a:rPr lang="en-US" sz="2400" dirty="0" smtClean="0"/>
              <a:t>A</a:t>
            </a:r>
            <a:endParaRPr lang="en-US" sz="2400" dirty="0"/>
          </a:p>
        </p:txBody>
      </p:sp>
      <p:sp>
        <p:nvSpPr>
          <p:cNvPr id="10" name="TextBox 9"/>
          <p:cNvSpPr txBox="1"/>
          <p:nvPr/>
        </p:nvSpPr>
        <p:spPr>
          <a:xfrm>
            <a:off x="5128923" y="5229865"/>
            <a:ext cx="495300" cy="461665"/>
          </a:xfrm>
          <a:prstGeom prst="rect">
            <a:avLst/>
          </a:prstGeom>
          <a:noFill/>
          <a:ln>
            <a:noFill/>
          </a:ln>
        </p:spPr>
        <p:txBody>
          <a:bodyPr wrap="square" rtlCol="0">
            <a:spAutoFit/>
          </a:bodyPr>
          <a:lstStyle/>
          <a:p>
            <a:r>
              <a:rPr lang="en-US" sz="2400" dirty="0" smtClean="0"/>
              <a:t>B</a:t>
            </a:r>
            <a:endParaRPr lang="en-US" sz="2400" dirty="0"/>
          </a:p>
        </p:txBody>
      </p:sp>
    </p:spTree>
    <p:extLst>
      <p:ext uri="{BB962C8B-B14F-4D97-AF65-F5344CB8AC3E}">
        <p14:creationId xmlns:p14="http://schemas.microsoft.com/office/powerpoint/2010/main" val="24817490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Probability </a:t>
            </a:r>
            <a:endParaRPr lang="en-US" dirty="0"/>
          </a:p>
        </p:txBody>
      </p:sp>
      <p:sp>
        <p:nvSpPr>
          <p:cNvPr id="6" name="Content Placeholder 2"/>
          <p:cNvSpPr>
            <a:spLocks noGrp="1"/>
          </p:cNvSpPr>
          <p:nvPr>
            <p:ph idx="1"/>
          </p:nvPr>
        </p:nvSpPr>
        <p:spPr>
          <a:xfrm>
            <a:off x="457200" y="1280160"/>
            <a:ext cx="8229600" cy="2103120"/>
          </a:xfrm>
          <a:solidFill>
            <a:srgbClr val="FFFFCC"/>
          </a:solidFill>
          <a:ln w="28575">
            <a:solidFill>
              <a:srgbClr val="000000"/>
            </a:solidFill>
          </a:ln>
        </p:spPr>
        <p:txBody>
          <a:bodyPr>
            <a:noAutofit/>
          </a:bodyPr>
          <a:lstStyle/>
          <a:p>
            <a:r>
              <a:rPr lang="en-US" b="1" dirty="0" smtClean="0">
                <a:solidFill>
                  <a:srgbClr val="C00000"/>
                </a:solidFill>
              </a:rPr>
              <a:t>Probability Law 7</a:t>
            </a:r>
          </a:p>
          <a:p>
            <a:r>
              <a:rPr lang="en-US" b="1" dirty="0" smtClean="0">
                <a:solidFill>
                  <a:srgbClr val="000000"/>
                </a:solidFill>
              </a:rPr>
              <a:t>Intersection of Mutually Exclusive Events </a:t>
            </a:r>
          </a:p>
          <a:p>
            <a:r>
              <a:rPr lang="en-US" dirty="0" smtClean="0">
                <a:solidFill>
                  <a:srgbClr val="000000"/>
                </a:solidFill>
              </a:rPr>
              <a:t>If the events </a:t>
            </a:r>
            <a:r>
              <a:rPr lang="en-US" i="1" dirty="0" smtClean="0">
                <a:solidFill>
                  <a:srgbClr val="000000"/>
                </a:solidFill>
              </a:rPr>
              <a:t>A </a:t>
            </a:r>
            <a:r>
              <a:rPr lang="en-US" dirty="0" smtClean="0">
                <a:solidFill>
                  <a:srgbClr val="000000"/>
                </a:solidFill>
              </a:rPr>
              <a:t>and </a:t>
            </a:r>
            <a:r>
              <a:rPr lang="en-US" i="1" dirty="0" smtClean="0">
                <a:solidFill>
                  <a:srgbClr val="000000"/>
                </a:solidFill>
              </a:rPr>
              <a:t>B</a:t>
            </a:r>
            <a:r>
              <a:rPr lang="en-US" dirty="0" smtClean="0">
                <a:solidFill>
                  <a:srgbClr val="000000"/>
                </a:solidFill>
              </a:rPr>
              <a:t> are mutually exclusive, then</a:t>
            </a:r>
          </a:p>
          <a:p>
            <a:r>
              <a:rPr lang="en-US" i="1" dirty="0" smtClean="0"/>
              <a:t> </a:t>
            </a:r>
          </a:p>
          <a:p>
            <a:endParaRPr lang="en-US" dirty="0">
              <a:solidFill>
                <a:srgbClr val="000000"/>
              </a:solidFill>
            </a:endParaRPr>
          </a:p>
        </p:txBody>
      </p:sp>
      <p:graphicFrame>
        <p:nvGraphicFramePr>
          <p:cNvPr id="19459" name="Object 3"/>
          <p:cNvGraphicFramePr>
            <a:graphicFrameLocks noChangeAspect="1"/>
          </p:cNvGraphicFramePr>
          <p:nvPr>
            <p:extLst>
              <p:ext uri="{D42A27DB-BD31-4B8C-83A1-F6EECF244321}">
                <p14:modId xmlns:p14="http://schemas.microsoft.com/office/powerpoint/2010/main" val="28626978"/>
              </p:ext>
            </p:extLst>
          </p:nvPr>
        </p:nvGraphicFramePr>
        <p:xfrm>
          <a:off x="3581400" y="2895600"/>
          <a:ext cx="1778000" cy="368300"/>
        </p:xfrm>
        <a:graphic>
          <a:graphicData uri="http://schemas.openxmlformats.org/presentationml/2006/ole">
            <mc:AlternateContent xmlns:mc="http://schemas.openxmlformats.org/markup-compatibility/2006">
              <mc:Choice xmlns:v="urn:schemas-microsoft-com:vml" Requires="v">
                <p:oleObj spid="_x0000_s29710" name="Equation" r:id="rId3" imgW="1777680" imgH="368280" progId="Equation.DSMT4">
                  <p:embed/>
                </p:oleObj>
              </mc:Choice>
              <mc:Fallback>
                <p:oleObj name="Equation" r:id="rId3" imgW="1777680" imgH="368280" progId="Equation.DSMT4">
                  <p:embed/>
                  <p:pic>
                    <p:nvPicPr>
                      <p:cNvPr id="194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2895600"/>
                        <a:ext cx="1778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Oval 4"/>
          <p:cNvSpPr/>
          <p:nvPr/>
        </p:nvSpPr>
        <p:spPr>
          <a:xfrm>
            <a:off x="4572000" y="4432475"/>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743200" y="4420721"/>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39094" y="4648200"/>
            <a:ext cx="495300" cy="461665"/>
          </a:xfrm>
          <a:prstGeom prst="rect">
            <a:avLst/>
          </a:prstGeom>
          <a:noFill/>
          <a:ln>
            <a:noFill/>
          </a:ln>
        </p:spPr>
        <p:txBody>
          <a:bodyPr wrap="square" rtlCol="0">
            <a:spAutoFit/>
          </a:bodyPr>
          <a:lstStyle/>
          <a:p>
            <a:r>
              <a:rPr lang="en-US" sz="2400" dirty="0" smtClean="0"/>
              <a:t>A</a:t>
            </a:r>
            <a:endParaRPr lang="en-US" sz="2400" dirty="0"/>
          </a:p>
        </p:txBody>
      </p:sp>
      <p:sp>
        <p:nvSpPr>
          <p:cNvPr id="9" name="TextBox 8"/>
          <p:cNvSpPr txBox="1"/>
          <p:nvPr/>
        </p:nvSpPr>
        <p:spPr>
          <a:xfrm>
            <a:off x="5052723" y="4648200"/>
            <a:ext cx="495300" cy="461665"/>
          </a:xfrm>
          <a:prstGeom prst="rect">
            <a:avLst/>
          </a:prstGeom>
          <a:noFill/>
          <a:ln>
            <a:noFill/>
          </a:ln>
        </p:spPr>
        <p:txBody>
          <a:bodyPr wrap="square" rtlCol="0">
            <a:spAutoFit/>
          </a:bodyPr>
          <a:lstStyle/>
          <a:p>
            <a:r>
              <a:rPr lang="en-US" sz="2400" dirty="0" smtClean="0"/>
              <a:t>B</a:t>
            </a:r>
            <a:endParaRPr lang="en-US" sz="2400" dirty="0"/>
          </a:p>
        </p:txBody>
      </p:sp>
    </p:spTree>
    <p:extLst>
      <p:ext uri="{BB962C8B-B14F-4D97-AF65-F5344CB8AC3E}">
        <p14:creationId xmlns:p14="http://schemas.microsoft.com/office/powerpoint/2010/main" val="28582778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5.7 </a:t>
            </a:r>
            <a:endParaRPr lang="en-US" dirty="0"/>
          </a:p>
        </p:txBody>
      </p:sp>
      <p:sp>
        <p:nvSpPr>
          <p:cNvPr id="3" name="Content Placeholder 2"/>
          <p:cNvSpPr>
            <a:spLocks noGrp="1"/>
          </p:cNvSpPr>
          <p:nvPr>
            <p:ph idx="1"/>
          </p:nvPr>
        </p:nvSpPr>
        <p:spPr/>
        <p:txBody>
          <a:bodyPr/>
          <a:lstStyle/>
          <a:p>
            <a:r>
              <a:rPr lang="en-US" dirty="0" smtClean="0"/>
              <a:t>Suppose </a:t>
            </a:r>
            <a:r>
              <a:rPr lang="en-US" i="1" dirty="0" smtClean="0">
                <a:solidFill>
                  <a:srgbClr val="0000FF"/>
                </a:solidFill>
              </a:rPr>
              <a:t>P</a:t>
            </a:r>
            <a:r>
              <a:rPr lang="en-US" dirty="0" smtClean="0">
                <a:solidFill>
                  <a:srgbClr val="0000FF"/>
                </a:solidFill>
              </a:rPr>
              <a:t>(</a:t>
            </a:r>
            <a:r>
              <a:rPr lang="en-US" i="1" dirty="0" smtClean="0">
                <a:solidFill>
                  <a:srgbClr val="0000FF"/>
                </a:solidFill>
              </a:rPr>
              <a:t>A</a:t>
            </a:r>
            <a:r>
              <a:rPr lang="en-US" dirty="0" smtClean="0">
                <a:solidFill>
                  <a:srgbClr val="0000FF"/>
                </a:solidFill>
              </a:rPr>
              <a:t>) = 0.27 </a:t>
            </a:r>
            <a:r>
              <a:rPr lang="en-US" dirty="0" smtClean="0"/>
              <a:t>and </a:t>
            </a:r>
            <a:r>
              <a:rPr lang="en-US" i="1" dirty="0" smtClean="0">
                <a:solidFill>
                  <a:srgbClr val="0000FF"/>
                </a:solidFill>
              </a:rPr>
              <a:t>P</a:t>
            </a:r>
            <a:r>
              <a:rPr lang="en-US" dirty="0" smtClean="0">
                <a:solidFill>
                  <a:srgbClr val="0000FF"/>
                </a:solidFill>
              </a:rPr>
              <a:t>(</a:t>
            </a:r>
            <a:r>
              <a:rPr lang="en-US" i="1" dirty="0" smtClean="0">
                <a:solidFill>
                  <a:srgbClr val="0000FF"/>
                </a:solidFill>
              </a:rPr>
              <a:t>B</a:t>
            </a:r>
            <a:r>
              <a:rPr lang="en-US" dirty="0" smtClean="0">
                <a:solidFill>
                  <a:srgbClr val="0000FF"/>
                </a:solidFill>
              </a:rPr>
              <a:t>) = 0.19</a:t>
            </a:r>
            <a:r>
              <a:rPr lang="en-US" dirty="0" smtClean="0"/>
              <a:t>. If </a:t>
            </a:r>
            <a:r>
              <a:rPr lang="en-US" i="1" dirty="0" smtClean="0"/>
              <a:t>A</a:t>
            </a:r>
            <a:r>
              <a:rPr lang="en-US" dirty="0" smtClean="0"/>
              <a:t> and </a:t>
            </a:r>
            <a:r>
              <a:rPr lang="en-US" i="1" dirty="0" smtClean="0"/>
              <a:t>B</a:t>
            </a:r>
            <a:r>
              <a:rPr lang="en-US" dirty="0" smtClean="0"/>
              <a:t> are mutually exclusive, what is the probability of </a:t>
            </a:r>
            <a:r>
              <a:rPr lang="en-US" i="1" dirty="0" smtClean="0"/>
              <a:t>A</a:t>
            </a:r>
            <a:r>
              <a:rPr lang="en-US" dirty="0" smtClean="0">
                <a:sym typeface="Symbol"/>
              </a:rPr>
              <a:t></a:t>
            </a:r>
            <a:r>
              <a:rPr lang="en-US" i="1" dirty="0" smtClean="0"/>
              <a:t>B</a:t>
            </a:r>
            <a:r>
              <a:rPr lang="en-US" dirty="0" smtClean="0"/>
              <a:t>?</a:t>
            </a:r>
          </a:p>
          <a:p>
            <a:r>
              <a:rPr lang="en-US" b="1" dirty="0" smtClean="0"/>
              <a:t>Solution </a:t>
            </a:r>
          </a:p>
          <a:p>
            <a:r>
              <a:rPr lang="en-US" dirty="0" smtClean="0"/>
              <a:t>Since these are mutually exclusive events, </a:t>
            </a:r>
          </a:p>
          <a:p>
            <a:r>
              <a:rPr lang="en-US" dirty="0" smtClean="0"/>
              <a:t> </a:t>
            </a:r>
            <a:endParaRPr lang="en-US" dirty="0"/>
          </a:p>
        </p:txBody>
      </p:sp>
      <p:graphicFrame>
        <p:nvGraphicFramePr>
          <p:cNvPr id="7171" name="Object 3"/>
          <p:cNvGraphicFramePr>
            <a:graphicFrameLocks noChangeAspect="1"/>
          </p:cNvGraphicFramePr>
          <p:nvPr/>
        </p:nvGraphicFramePr>
        <p:xfrm>
          <a:off x="2514600" y="3581400"/>
          <a:ext cx="2997200" cy="368300"/>
        </p:xfrm>
        <a:graphic>
          <a:graphicData uri="http://schemas.openxmlformats.org/presentationml/2006/ole">
            <mc:AlternateContent xmlns:mc="http://schemas.openxmlformats.org/markup-compatibility/2006">
              <mc:Choice xmlns:v="urn:schemas-microsoft-com:vml" Requires="v">
                <p:oleObj spid="_x0000_s30755" name="Equation" r:id="rId3" imgW="2997000" imgH="368280" progId="Equation.DSMT4">
                  <p:embed/>
                </p:oleObj>
              </mc:Choice>
              <mc:Fallback>
                <p:oleObj name="Equation" r:id="rId3" imgW="2997000" imgH="368280" progId="Equation.DSMT4">
                  <p:embed/>
                  <p:pic>
                    <p:nvPicPr>
                      <p:cNvPr id="71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3581400"/>
                        <a:ext cx="29972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4"/>
          <p:cNvGraphicFramePr>
            <a:graphicFrameLocks noChangeAspect="1"/>
          </p:cNvGraphicFramePr>
          <p:nvPr/>
        </p:nvGraphicFramePr>
        <p:xfrm>
          <a:off x="3763296" y="4191000"/>
          <a:ext cx="1866900" cy="292100"/>
        </p:xfrm>
        <a:graphic>
          <a:graphicData uri="http://schemas.openxmlformats.org/presentationml/2006/ole">
            <mc:AlternateContent xmlns:mc="http://schemas.openxmlformats.org/markup-compatibility/2006">
              <mc:Choice xmlns:v="urn:schemas-microsoft-com:vml" Requires="v">
                <p:oleObj spid="_x0000_s30756" name="Equation" r:id="rId5" imgW="1866600" imgH="291960" progId="Equation.DSMT4">
                  <p:embed/>
                </p:oleObj>
              </mc:Choice>
              <mc:Fallback>
                <p:oleObj name="Equation" r:id="rId5" imgW="1866600" imgH="291960" progId="Equation.DSMT4">
                  <p:embed/>
                  <p:pic>
                    <p:nvPicPr>
                      <p:cNvPr id="717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3296" y="4191000"/>
                        <a:ext cx="18669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5"/>
          <p:cNvGraphicFramePr>
            <a:graphicFrameLocks noChangeAspect="1"/>
          </p:cNvGraphicFramePr>
          <p:nvPr/>
        </p:nvGraphicFramePr>
        <p:xfrm>
          <a:off x="3763296" y="4737100"/>
          <a:ext cx="1003300" cy="292100"/>
        </p:xfrm>
        <a:graphic>
          <a:graphicData uri="http://schemas.openxmlformats.org/presentationml/2006/ole">
            <mc:AlternateContent xmlns:mc="http://schemas.openxmlformats.org/markup-compatibility/2006">
              <mc:Choice xmlns:v="urn:schemas-microsoft-com:vml" Requires="v">
                <p:oleObj spid="_x0000_s30757" name="Equation" r:id="rId7" imgW="1002960" imgH="291960" progId="Equation.DSMT4">
                  <p:embed/>
                </p:oleObj>
              </mc:Choice>
              <mc:Fallback>
                <p:oleObj name="Equation" r:id="rId7" imgW="1002960" imgH="291960" progId="Equation.DSMT4">
                  <p:embed/>
                  <p:pic>
                    <p:nvPicPr>
                      <p:cNvPr id="717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63296" y="4737100"/>
                        <a:ext cx="10033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8656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Laws of Probability </a:t>
            </a:r>
            <a:endParaRPr lang="en-US" dirty="0"/>
          </a:p>
        </p:txBody>
      </p:sp>
      <p:sp>
        <p:nvSpPr>
          <p:cNvPr id="4" name="Content Placeholder 2"/>
          <p:cNvSpPr>
            <a:spLocks noGrp="1"/>
          </p:cNvSpPr>
          <p:nvPr>
            <p:ph idx="1"/>
          </p:nvPr>
        </p:nvSpPr>
        <p:spPr>
          <a:xfrm>
            <a:off x="457200" y="1143000"/>
            <a:ext cx="8229600" cy="2103120"/>
          </a:xfrm>
          <a:solidFill>
            <a:srgbClr val="FFFFCC"/>
          </a:solidFill>
          <a:ln w="28575">
            <a:solidFill>
              <a:srgbClr val="000000"/>
            </a:solidFill>
          </a:ln>
        </p:spPr>
        <p:txBody>
          <a:bodyPr>
            <a:noAutofit/>
          </a:bodyPr>
          <a:lstStyle/>
          <a:p>
            <a:r>
              <a:rPr lang="en-US" b="1" dirty="0" smtClean="0">
                <a:solidFill>
                  <a:srgbClr val="C00000"/>
                </a:solidFill>
              </a:rPr>
              <a:t>Probability Law 8</a:t>
            </a:r>
          </a:p>
          <a:p>
            <a:r>
              <a:rPr lang="en-US" b="1" dirty="0" smtClean="0">
                <a:solidFill>
                  <a:srgbClr val="000000"/>
                </a:solidFill>
              </a:rPr>
              <a:t>The Addition Rule</a:t>
            </a:r>
            <a:r>
              <a:rPr lang="en-US" dirty="0" smtClean="0">
                <a:solidFill>
                  <a:srgbClr val="000000"/>
                </a:solidFill>
              </a:rPr>
              <a:t>: </a:t>
            </a:r>
            <a:r>
              <a:rPr lang="en-US" b="1" dirty="0" smtClean="0">
                <a:solidFill>
                  <a:srgbClr val="000000"/>
                </a:solidFill>
              </a:rPr>
              <a:t> </a:t>
            </a:r>
          </a:p>
          <a:p>
            <a:r>
              <a:rPr lang="en-US" dirty="0" smtClean="0">
                <a:solidFill>
                  <a:srgbClr val="000000"/>
                </a:solidFill>
              </a:rPr>
              <a:t>For any two events </a:t>
            </a:r>
            <a:r>
              <a:rPr lang="en-US" i="1" dirty="0" smtClean="0">
                <a:solidFill>
                  <a:srgbClr val="000000"/>
                </a:solidFill>
              </a:rPr>
              <a:t>A </a:t>
            </a:r>
            <a:r>
              <a:rPr lang="en-US" dirty="0" smtClean="0">
                <a:solidFill>
                  <a:srgbClr val="000000"/>
                </a:solidFill>
              </a:rPr>
              <a:t>and </a:t>
            </a:r>
            <a:r>
              <a:rPr lang="en-US" i="1" dirty="0" smtClean="0">
                <a:solidFill>
                  <a:srgbClr val="000000"/>
                </a:solidFill>
              </a:rPr>
              <a:t>B</a:t>
            </a:r>
            <a:r>
              <a:rPr lang="en-US" dirty="0" smtClean="0">
                <a:solidFill>
                  <a:srgbClr val="000000"/>
                </a:solidFill>
              </a:rPr>
              <a:t>, </a:t>
            </a:r>
          </a:p>
          <a:p>
            <a:r>
              <a:rPr lang="en-US" i="1" dirty="0" smtClean="0"/>
              <a:t> </a:t>
            </a:r>
          </a:p>
          <a:p>
            <a:endParaRPr lang="en-US" dirty="0">
              <a:solidFill>
                <a:srgbClr val="000000"/>
              </a:solidFill>
            </a:endParaRPr>
          </a:p>
        </p:txBody>
      </p:sp>
      <p:graphicFrame>
        <p:nvGraphicFramePr>
          <p:cNvPr id="21506" name="Object 2"/>
          <p:cNvGraphicFramePr>
            <a:graphicFrameLocks noChangeAspect="1"/>
          </p:cNvGraphicFramePr>
          <p:nvPr>
            <p:extLst>
              <p:ext uri="{D42A27DB-BD31-4B8C-83A1-F6EECF244321}">
                <p14:modId xmlns:p14="http://schemas.microsoft.com/office/powerpoint/2010/main" val="2318469649"/>
              </p:ext>
            </p:extLst>
          </p:nvPr>
        </p:nvGraphicFramePr>
        <p:xfrm>
          <a:off x="2292350" y="2743200"/>
          <a:ext cx="4559300" cy="368300"/>
        </p:xfrm>
        <a:graphic>
          <a:graphicData uri="http://schemas.openxmlformats.org/presentationml/2006/ole">
            <mc:AlternateContent xmlns:mc="http://schemas.openxmlformats.org/markup-compatibility/2006">
              <mc:Choice xmlns:v="urn:schemas-microsoft-com:vml" Requires="v">
                <p:oleObj spid="_x0000_s31758" name="Equation" r:id="rId3" imgW="4559040" imgH="368280" progId="Equation.DSMT4">
                  <p:embed/>
                </p:oleObj>
              </mc:Choice>
              <mc:Fallback>
                <p:oleObj name="Equation" r:id="rId3" imgW="4559040" imgH="368280" progId="Equation.DSMT4">
                  <p:embed/>
                  <p:pic>
                    <p:nvPicPr>
                      <p:cNvPr id="2150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2350" y="2743200"/>
                        <a:ext cx="45593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Oval 4"/>
          <p:cNvSpPr/>
          <p:nvPr/>
        </p:nvSpPr>
        <p:spPr>
          <a:xfrm>
            <a:off x="3924300" y="4419600"/>
            <a:ext cx="1600200" cy="1524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43200" y="4420721"/>
            <a:ext cx="1600200" cy="1524000"/>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3947823" y="4699221"/>
            <a:ext cx="369735" cy="970059"/>
          </a:xfrm>
          <a:custGeom>
            <a:avLst/>
            <a:gdLst>
              <a:gd name="connsiteX0" fmla="*/ 190831 w 369735"/>
              <a:gd name="connsiteY0" fmla="*/ 0 h 970059"/>
              <a:gd name="connsiteX1" fmla="*/ 99391 w 369735"/>
              <a:gd name="connsiteY1" fmla="*/ 115294 h 970059"/>
              <a:gd name="connsiteX2" fmla="*/ 11927 w 369735"/>
              <a:gd name="connsiteY2" fmla="*/ 329979 h 970059"/>
              <a:gd name="connsiteX3" fmla="*/ 0 w 369735"/>
              <a:gd name="connsiteY3" fmla="*/ 556591 h 970059"/>
              <a:gd name="connsiteX4" fmla="*/ 27829 w 369735"/>
              <a:gd name="connsiteY4" fmla="*/ 711642 h 970059"/>
              <a:gd name="connsiteX5" fmla="*/ 115294 w 369735"/>
              <a:gd name="connsiteY5" fmla="*/ 878619 h 970059"/>
              <a:gd name="connsiteX6" fmla="*/ 182880 w 369735"/>
              <a:gd name="connsiteY6" fmla="*/ 970059 h 970059"/>
              <a:gd name="connsiteX7" fmla="*/ 274320 w 369735"/>
              <a:gd name="connsiteY7" fmla="*/ 846814 h 970059"/>
              <a:gd name="connsiteX8" fmla="*/ 333954 w 369735"/>
              <a:gd name="connsiteY8" fmla="*/ 727544 h 970059"/>
              <a:gd name="connsiteX9" fmla="*/ 369735 w 369735"/>
              <a:gd name="connsiteY9" fmla="*/ 572494 h 970059"/>
              <a:gd name="connsiteX10" fmla="*/ 361784 w 369735"/>
              <a:gd name="connsiteY10" fmla="*/ 333955 h 970059"/>
              <a:gd name="connsiteX11" fmla="*/ 298174 w 369735"/>
              <a:gd name="connsiteY11" fmla="*/ 159026 h 970059"/>
              <a:gd name="connsiteX12" fmla="*/ 250466 w 369735"/>
              <a:gd name="connsiteY12" fmla="*/ 75537 h 970059"/>
              <a:gd name="connsiteX13" fmla="*/ 190831 w 369735"/>
              <a:gd name="connsiteY13" fmla="*/ 0 h 970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9735" h="970059">
                <a:moveTo>
                  <a:pt x="190831" y="0"/>
                </a:moveTo>
                <a:lnTo>
                  <a:pt x="99391" y="115294"/>
                </a:lnTo>
                <a:lnTo>
                  <a:pt x="11927" y="329979"/>
                </a:lnTo>
                <a:lnTo>
                  <a:pt x="0" y="556591"/>
                </a:lnTo>
                <a:lnTo>
                  <a:pt x="27829" y="711642"/>
                </a:lnTo>
                <a:lnTo>
                  <a:pt x="115294" y="878619"/>
                </a:lnTo>
                <a:lnTo>
                  <a:pt x="182880" y="970059"/>
                </a:lnTo>
                <a:lnTo>
                  <a:pt x="274320" y="846814"/>
                </a:lnTo>
                <a:lnTo>
                  <a:pt x="333954" y="727544"/>
                </a:lnTo>
                <a:lnTo>
                  <a:pt x="369735" y="572494"/>
                </a:lnTo>
                <a:lnTo>
                  <a:pt x="361784" y="333955"/>
                </a:lnTo>
                <a:lnTo>
                  <a:pt x="298174" y="159026"/>
                </a:lnTo>
                <a:lnTo>
                  <a:pt x="250466" y="75537"/>
                </a:lnTo>
                <a:lnTo>
                  <a:pt x="190831" y="0"/>
                </a:lnTo>
                <a:close/>
              </a:path>
            </a:pathLst>
          </a:custGeom>
          <a:pattFill prst="wdUpDiag">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839094" y="4648200"/>
            <a:ext cx="495300" cy="461665"/>
          </a:xfrm>
          <a:prstGeom prst="rect">
            <a:avLst/>
          </a:prstGeom>
          <a:noFill/>
          <a:ln>
            <a:noFill/>
          </a:ln>
        </p:spPr>
        <p:txBody>
          <a:bodyPr wrap="square" rtlCol="0">
            <a:spAutoFit/>
          </a:bodyPr>
          <a:lstStyle/>
          <a:p>
            <a:r>
              <a:rPr lang="en-US" sz="2400" dirty="0" smtClean="0"/>
              <a:t>A</a:t>
            </a:r>
            <a:endParaRPr lang="en-US" sz="2400" dirty="0"/>
          </a:p>
        </p:txBody>
      </p:sp>
      <p:sp>
        <p:nvSpPr>
          <p:cNvPr id="9" name="TextBox 8"/>
          <p:cNvSpPr txBox="1"/>
          <p:nvPr/>
        </p:nvSpPr>
        <p:spPr>
          <a:xfrm>
            <a:off x="5052723" y="4648200"/>
            <a:ext cx="495300" cy="461665"/>
          </a:xfrm>
          <a:prstGeom prst="rect">
            <a:avLst/>
          </a:prstGeom>
          <a:noFill/>
          <a:ln>
            <a:noFill/>
          </a:ln>
        </p:spPr>
        <p:txBody>
          <a:bodyPr wrap="square" rtlCol="0">
            <a:spAutoFit/>
          </a:bodyPr>
          <a:lstStyle/>
          <a:p>
            <a:r>
              <a:rPr lang="en-US" sz="2400" dirty="0" smtClean="0"/>
              <a:t>B</a:t>
            </a:r>
            <a:endParaRPr lang="en-US" sz="2400" dirty="0"/>
          </a:p>
        </p:txBody>
      </p:sp>
      <p:sp>
        <p:nvSpPr>
          <p:cNvPr id="10" name="TextBox 9"/>
          <p:cNvSpPr txBox="1"/>
          <p:nvPr/>
        </p:nvSpPr>
        <p:spPr>
          <a:xfrm>
            <a:off x="5943600" y="4859438"/>
            <a:ext cx="2872077" cy="1200329"/>
          </a:xfrm>
          <a:prstGeom prst="rect">
            <a:avLst/>
          </a:prstGeom>
          <a:noFill/>
          <a:ln>
            <a:noFill/>
          </a:ln>
        </p:spPr>
        <p:txBody>
          <a:bodyPr wrap="square" rtlCol="0">
            <a:spAutoFit/>
          </a:bodyPr>
          <a:lstStyle/>
          <a:p>
            <a:r>
              <a:rPr lang="en-US" sz="2400" dirty="0" smtClean="0">
                <a:solidFill>
                  <a:srgbClr val="002060"/>
                </a:solidFill>
              </a:rPr>
              <a:t>Subtract this area so that you do not double-count it</a:t>
            </a:r>
            <a:endParaRPr lang="en-US" sz="2400" dirty="0">
              <a:solidFill>
                <a:srgbClr val="002060"/>
              </a:solidFill>
            </a:endParaRPr>
          </a:p>
        </p:txBody>
      </p:sp>
      <p:cxnSp>
        <p:nvCxnSpPr>
          <p:cNvPr id="11" name="Straight Arrow Connector 10"/>
          <p:cNvCxnSpPr/>
          <p:nvPr/>
        </p:nvCxnSpPr>
        <p:spPr>
          <a:xfrm flipH="1" flipV="1">
            <a:off x="4366923" y="5193323"/>
            <a:ext cx="1576677" cy="293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924300" y="4420721"/>
            <a:ext cx="1600200" cy="1524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07587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 and Independence </a:t>
            </a:r>
            <a:endParaRPr lang="en-US" dirty="0"/>
          </a:p>
        </p:txBody>
      </p:sp>
      <p:sp>
        <p:nvSpPr>
          <p:cNvPr id="3" name="Content Placeholder 2"/>
          <p:cNvSpPr>
            <a:spLocks noGrp="1"/>
          </p:cNvSpPr>
          <p:nvPr>
            <p:ph idx="1"/>
          </p:nvPr>
        </p:nvSpPr>
        <p:spPr>
          <a:xfrm>
            <a:off x="457200" y="1106072"/>
            <a:ext cx="8229600" cy="2194560"/>
          </a:xfrm>
          <a:solidFill>
            <a:srgbClr val="FFFFCC"/>
          </a:solidFill>
          <a:ln w="28575">
            <a:solidFill>
              <a:srgbClr val="000000"/>
            </a:solidFill>
          </a:ln>
        </p:spPr>
        <p:txBody>
          <a:bodyPr>
            <a:noAutofit/>
          </a:bodyPr>
          <a:lstStyle/>
          <a:p>
            <a:r>
              <a:rPr lang="en-US" b="1" dirty="0" smtClean="0">
                <a:solidFill>
                  <a:srgbClr val="C00000"/>
                </a:solidFill>
              </a:rPr>
              <a:t>Probability Law 9</a:t>
            </a:r>
            <a:endParaRPr lang="en-US" dirty="0" smtClean="0">
              <a:solidFill>
                <a:srgbClr val="C00000"/>
              </a:solidFill>
            </a:endParaRPr>
          </a:p>
          <a:p>
            <a:r>
              <a:rPr lang="en-US" dirty="0" smtClean="0">
                <a:solidFill>
                  <a:srgbClr val="000000"/>
                </a:solidFill>
              </a:rPr>
              <a:t>The conditional probability of </a:t>
            </a:r>
            <a:r>
              <a:rPr lang="en-US" i="1" dirty="0" smtClean="0">
                <a:solidFill>
                  <a:srgbClr val="000000"/>
                </a:solidFill>
              </a:rPr>
              <a:t>A</a:t>
            </a:r>
            <a:r>
              <a:rPr lang="en-US" dirty="0" smtClean="0">
                <a:solidFill>
                  <a:srgbClr val="000000"/>
                </a:solidFill>
              </a:rPr>
              <a:t>, given that </a:t>
            </a:r>
            <a:r>
              <a:rPr lang="en-US" i="1" dirty="0" smtClean="0">
                <a:solidFill>
                  <a:srgbClr val="000000"/>
                </a:solidFill>
              </a:rPr>
              <a:t>B</a:t>
            </a:r>
            <a:r>
              <a:rPr lang="en-US" dirty="0" smtClean="0">
                <a:solidFill>
                  <a:srgbClr val="000000"/>
                </a:solidFill>
              </a:rPr>
              <a:t> has occurred, is </a:t>
            </a:r>
          </a:p>
          <a:p>
            <a:endParaRPr lang="en-US" dirty="0" smtClean="0">
              <a:solidFill>
                <a:srgbClr val="000000"/>
              </a:solidFill>
            </a:endParaRPr>
          </a:p>
          <a:p>
            <a:endParaRPr lang="en-US" dirty="0">
              <a:solidFill>
                <a:srgbClr val="000000"/>
              </a:solidFill>
            </a:endParaRPr>
          </a:p>
        </p:txBody>
      </p:sp>
      <p:graphicFrame>
        <p:nvGraphicFramePr>
          <p:cNvPr id="20482" name="Object 2"/>
          <p:cNvGraphicFramePr>
            <a:graphicFrameLocks noChangeAspect="1"/>
          </p:cNvGraphicFramePr>
          <p:nvPr>
            <p:extLst>
              <p:ext uri="{D42A27DB-BD31-4B8C-83A1-F6EECF244321}">
                <p14:modId xmlns:p14="http://schemas.microsoft.com/office/powerpoint/2010/main" val="55508758"/>
              </p:ext>
            </p:extLst>
          </p:nvPr>
        </p:nvGraphicFramePr>
        <p:xfrm>
          <a:off x="2819400" y="2209800"/>
          <a:ext cx="2806700" cy="990600"/>
        </p:xfrm>
        <a:graphic>
          <a:graphicData uri="http://schemas.openxmlformats.org/presentationml/2006/ole">
            <mc:AlternateContent xmlns:mc="http://schemas.openxmlformats.org/markup-compatibility/2006">
              <mc:Choice xmlns:v="urn:schemas-microsoft-com:vml" Requires="v">
                <p:oleObj spid="_x0000_s33802" name="Equation" r:id="rId3" imgW="2806560" imgH="990360" progId="Equation.DSMT4">
                  <p:embed/>
                </p:oleObj>
              </mc:Choice>
              <mc:Fallback>
                <p:oleObj name="Equation" r:id="rId3" imgW="2806560" imgH="990360" progId="Equation.DSMT4">
                  <p:embed/>
                  <p:pic>
                    <p:nvPicPr>
                      <p:cNvPr id="204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2209800"/>
                        <a:ext cx="28067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Content Placeholder 2"/>
          <p:cNvSpPr txBox="1">
            <a:spLocks/>
          </p:cNvSpPr>
          <p:nvPr/>
        </p:nvSpPr>
        <p:spPr>
          <a:xfrm>
            <a:off x="457200" y="3429000"/>
            <a:ext cx="8229600" cy="2743200"/>
          </a:xfrm>
          <a:prstGeom prst="rect">
            <a:avLst/>
          </a:prstGeom>
          <a:solidFill>
            <a:srgbClr val="FFFFCC"/>
          </a:solidFill>
          <a:ln w="28575">
            <a:solidFill>
              <a:srgbClr val="000000"/>
            </a:solidFill>
          </a:ln>
        </p:spPr>
        <p:txBody>
          <a:bodyPr>
            <a:no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b="1" dirty="0">
                <a:solidFill>
                  <a:srgbClr val="000000"/>
                </a:solidFill>
              </a:rPr>
              <a:t>Definition</a:t>
            </a:r>
          </a:p>
          <a:p>
            <a:r>
              <a:rPr lang="en-US" dirty="0" smtClean="0">
                <a:solidFill>
                  <a:srgbClr val="000000"/>
                </a:solidFill>
              </a:rPr>
              <a:t>Two events </a:t>
            </a:r>
            <a:r>
              <a:rPr lang="en-US" i="1" dirty="0" smtClean="0">
                <a:solidFill>
                  <a:srgbClr val="000000"/>
                </a:solidFill>
              </a:rPr>
              <a:t>A</a:t>
            </a:r>
            <a:r>
              <a:rPr lang="en-US" dirty="0" smtClean="0">
                <a:solidFill>
                  <a:srgbClr val="000000"/>
                </a:solidFill>
              </a:rPr>
              <a:t> and </a:t>
            </a:r>
            <a:r>
              <a:rPr lang="en-US" i="1" dirty="0">
                <a:solidFill>
                  <a:srgbClr val="000000"/>
                </a:solidFill>
              </a:rPr>
              <a:t>B</a:t>
            </a:r>
            <a:r>
              <a:rPr lang="en-US" dirty="0" smtClean="0">
                <a:solidFill>
                  <a:srgbClr val="000000"/>
                </a:solidFill>
              </a:rPr>
              <a:t> are </a:t>
            </a:r>
            <a:r>
              <a:rPr lang="en-US" b="1" dirty="0" smtClean="0">
                <a:solidFill>
                  <a:srgbClr val="000000"/>
                </a:solidFill>
              </a:rPr>
              <a:t>independent</a:t>
            </a:r>
            <a:r>
              <a:rPr lang="en-US" dirty="0" smtClean="0">
                <a:solidFill>
                  <a:srgbClr val="000000"/>
                </a:solidFill>
              </a:rPr>
              <a:t> when the conditional probability of </a:t>
            </a:r>
            <a:r>
              <a:rPr lang="en-US" i="1" dirty="0" smtClean="0">
                <a:solidFill>
                  <a:srgbClr val="000000"/>
                </a:solidFill>
              </a:rPr>
              <a:t>A</a:t>
            </a:r>
            <a:r>
              <a:rPr lang="en-US" dirty="0" smtClean="0">
                <a:solidFill>
                  <a:srgbClr val="000000"/>
                </a:solidFill>
              </a:rPr>
              <a:t>, given that </a:t>
            </a:r>
            <a:r>
              <a:rPr lang="en-US" i="1" dirty="0" smtClean="0">
                <a:solidFill>
                  <a:srgbClr val="000000"/>
                </a:solidFill>
              </a:rPr>
              <a:t>B</a:t>
            </a:r>
            <a:r>
              <a:rPr lang="en-US" dirty="0" smtClean="0">
                <a:solidFill>
                  <a:srgbClr val="000000"/>
                </a:solidFill>
              </a:rPr>
              <a:t> has occurred, is equal to the probability of </a:t>
            </a:r>
            <a:r>
              <a:rPr lang="en-US" i="1" dirty="0" smtClean="0">
                <a:solidFill>
                  <a:srgbClr val="000000"/>
                </a:solidFill>
              </a:rPr>
              <a:t>A</a:t>
            </a:r>
            <a:r>
              <a:rPr lang="en-US" dirty="0" smtClean="0">
                <a:solidFill>
                  <a:srgbClr val="000000"/>
                </a:solidFill>
              </a:rPr>
              <a:t>. </a:t>
            </a:r>
          </a:p>
          <a:p>
            <a:endParaRPr lang="en-US" dirty="0" smtClean="0">
              <a:solidFill>
                <a:srgbClr val="000000"/>
              </a:solidFill>
            </a:endParaRPr>
          </a:p>
          <a:p>
            <a:endParaRPr lang="en-US" dirty="0">
              <a:solidFill>
                <a:srgbClr val="000000"/>
              </a:solidFill>
            </a:endParaRPr>
          </a:p>
        </p:txBody>
      </p:sp>
      <p:sp>
        <p:nvSpPr>
          <p:cNvPr id="7" name="TextBox 6"/>
          <p:cNvSpPr txBox="1"/>
          <p:nvPr/>
        </p:nvSpPr>
        <p:spPr>
          <a:xfrm>
            <a:off x="914400" y="5410200"/>
            <a:ext cx="7239000" cy="523220"/>
          </a:xfrm>
          <a:prstGeom prst="rect">
            <a:avLst/>
          </a:prstGeom>
          <a:noFill/>
        </p:spPr>
        <p:txBody>
          <a:bodyPr wrap="square" rtlCol="0">
            <a:spAutoFit/>
          </a:bodyPr>
          <a:lstStyle/>
          <a:p>
            <a:r>
              <a:rPr lang="en-US" sz="2800" dirty="0" smtClean="0">
                <a:solidFill>
                  <a:srgbClr val="000000"/>
                </a:solidFill>
              </a:rPr>
              <a:t>If  </a:t>
            </a:r>
            <a:r>
              <a:rPr lang="en-US" sz="2800" i="1" dirty="0" smtClean="0">
                <a:solidFill>
                  <a:srgbClr val="2239E2"/>
                </a:solidFill>
                <a:cs typeface="Arial" panose="020B0604020202020204" pitchFamily="34" charset="0"/>
              </a:rPr>
              <a:t>P</a:t>
            </a:r>
            <a:r>
              <a:rPr lang="en-US" sz="2800" dirty="0" smtClean="0">
                <a:solidFill>
                  <a:srgbClr val="2239E2"/>
                </a:solidFill>
                <a:cs typeface="Arial" panose="020B0604020202020204" pitchFamily="34" charset="0"/>
              </a:rPr>
              <a:t>(</a:t>
            </a:r>
            <a:r>
              <a:rPr lang="en-US" sz="2800" i="1" dirty="0" smtClean="0">
                <a:solidFill>
                  <a:srgbClr val="2239E2"/>
                </a:solidFill>
                <a:cs typeface="Arial" panose="020B0604020202020204" pitchFamily="34" charset="0"/>
              </a:rPr>
              <a:t>A</a:t>
            </a:r>
            <a:r>
              <a:rPr lang="en-US" sz="2800" dirty="0" smtClean="0">
                <a:solidFill>
                  <a:srgbClr val="2239E2"/>
                </a:solidFill>
                <a:cs typeface="Arial" panose="020B0604020202020204" pitchFamily="34" charset="0"/>
              </a:rPr>
              <a:t>|</a:t>
            </a:r>
            <a:r>
              <a:rPr lang="en-US" sz="2800" i="1" dirty="0" smtClean="0">
                <a:solidFill>
                  <a:srgbClr val="2239E2"/>
                </a:solidFill>
                <a:cs typeface="Arial" panose="020B0604020202020204" pitchFamily="34" charset="0"/>
              </a:rPr>
              <a:t>B</a:t>
            </a:r>
            <a:r>
              <a:rPr lang="en-US" sz="2800" dirty="0" smtClean="0">
                <a:solidFill>
                  <a:srgbClr val="2239E2"/>
                </a:solidFill>
                <a:cs typeface="Arial" panose="020B0604020202020204" pitchFamily="34" charset="0"/>
              </a:rPr>
              <a:t>) = </a:t>
            </a:r>
            <a:r>
              <a:rPr lang="en-US" sz="2800" i="1" dirty="0" smtClean="0">
                <a:solidFill>
                  <a:srgbClr val="2239E2"/>
                </a:solidFill>
                <a:cs typeface="Arial" panose="020B0604020202020204" pitchFamily="34" charset="0"/>
              </a:rPr>
              <a:t>P</a:t>
            </a:r>
            <a:r>
              <a:rPr lang="en-US" sz="2800" dirty="0" smtClean="0">
                <a:solidFill>
                  <a:srgbClr val="2239E2"/>
                </a:solidFill>
                <a:cs typeface="Arial" panose="020B0604020202020204" pitchFamily="34" charset="0"/>
              </a:rPr>
              <a:t>(</a:t>
            </a:r>
            <a:r>
              <a:rPr lang="en-US" sz="2800" i="1" dirty="0" smtClean="0">
                <a:solidFill>
                  <a:srgbClr val="2239E2"/>
                </a:solidFill>
                <a:cs typeface="Arial" panose="020B0604020202020204" pitchFamily="34" charset="0"/>
              </a:rPr>
              <a:t>A</a:t>
            </a:r>
            <a:r>
              <a:rPr lang="en-US" sz="2800" dirty="0" smtClean="0">
                <a:solidFill>
                  <a:srgbClr val="2239E2"/>
                </a:solidFill>
                <a:cs typeface="Arial" panose="020B0604020202020204" pitchFamily="34" charset="0"/>
              </a:rPr>
              <a:t>)</a:t>
            </a:r>
            <a:r>
              <a:rPr lang="en-US" sz="2800" dirty="0" smtClean="0">
                <a:solidFill>
                  <a:srgbClr val="000000"/>
                </a:solidFill>
              </a:rPr>
              <a:t>, then </a:t>
            </a:r>
            <a:r>
              <a:rPr lang="en-US" sz="2800" i="1" dirty="0" smtClean="0">
                <a:solidFill>
                  <a:srgbClr val="000000"/>
                </a:solidFill>
              </a:rPr>
              <a:t>A</a:t>
            </a:r>
            <a:r>
              <a:rPr lang="en-US" sz="2800" dirty="0" smtClean="0">
                <a:solidFill>
                  <a:srgbClr val="000000"/>
                </a:solidFill>
              </a:rPr>
              <a:t> </a:t>
            </a:r>
            <a:r>
              <a:rPr lang="en-US" sz="2800" dirty="0">
                <a:solidFill>
                  <a:srgbClr val="000000"/>
                </a:solidFill>
              </a:rPr>
              <a:t>and </a:t>
            </a:r>
            <a:r>
              <a:rPr lang="en-US" sz="2800" i="1" dirty="0">
                <a:solidFill>
                  <a:srgbClr val="000000"/>
                </a:solidFill>
              </a:rPr>
              <a:t>B</a:t>
            </a:r>
            <a:r>
              <a:rPr lang="en-US" sz="2800" dirty="0">
                <a:solidFill>
                  <a:srgbClr val="000000"/>
                </a:solidFill>
              </a:rPr>
              <a:t> are </a:t>
            </a:r>
            <a:r>
              <a:rPr lang="en-US" sz="2800" b="1" dirty="0">
                <a:solidFill>
                  <a:srgbClr val="000000"/>
                </a:solidFill>
              </a:rPr>
              <a:t>independent</a:t>
            </a:r>
            <a:r>
              <a:rPr lang="en-US" sz="2800" dirty="0">
                <a:solidFill>
                  <a:srgbClr val="000000"/>
                </a:solidFill>
              </a:rPr>
              <a:t> </a:t>
            </a:r>
            <a:endParaRPr lang="en-US" sz="2800" dirty="0">
              <a:solidFill>
                <a:srgbClr val="2239E2"/>
              </a:solidFill>
              <a:cs typeface="Arial" panose="020B0604020202020204" pitchFamily="34" charset="0"/>
            </a:endParaRPr>
          </a:p>
        </p:txBody>
      </p:sp>
    </p:spTree>
    <p:extLst>
      <p:ext uri="{BB962C8B-B14F-4D97-AF65-F5344CB8AC3E}">
        <p14:creationId xmlns:p14="http://schemas.microsoft.com/office/powerpoint/2010/main" val="37866951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4.1: Identifying Outcomes in a Sample Space or Event</a:t>
            </a:r>
            <a:endParaRPr lang="en-US" dirty="0"/>
          </a:p>
        </p:txBody>
      </p:sp>
      <p:sp>
        <p:nvSpPr>
          <p:cNvPr id="3" name="Content Placeholder 2"/>
          <p:cNvSpPr>
            <a:spLocks noGrp="1"/>
          </p:cNvSpPr>
          <p:nvPr>
            <p:ph idx="1"/>
          </p:nvPr>
        </p:nvSpPr>
        <p:spPr/>
        <p:txBody>
          <a:bodyPr/>
          <a:lstStyle/>
          <a:p>
            <a:r>
              <a:rPr lang="en-US" dirty="0" smtClean="0"/>
              <a:t>Consider an experiment in which a coin is tossed and then a six-sided die is rolled. </a:t>
            </a:r>
          </a:p>
          <a:p>
            <a:pPr marL="463550" indent="-463550"/>
            <a:r>
              <a:rPr lang="en-US" b="1" dirty="0" smtClean="0"/>
              <a:t>a.	</a:t>
            </a:r>
            <a:r>
              <a:rPr lang="en-US" dirty="0" smtClean="0"/>
              <a:t>List the outcomes in the sample space for the experiment. </a:t>
            </a:r>
          </a:p>
          <a:p>
            <a:pPr marL="463550" indent="-463550"/>
            <a:r>
              <a:rPr lang="en-US" b="1" dirty="0" smtClean="0"/>
              <a:t>b.	</a:t>
            </a:r>
            <a:r>
              <a:rPr lang="en-US" dirty="0" smtClean="0"/>
              <a:t>List the outcomes in the event “tossing a tail then rolling an odd number.” </a:t>
            </a:r>
            <a:endParaRPr lang="en-US" dirty="0"/>
          </a:p>
        </p:txBody>
      </p:sp>
    </p:spTree>
    <p:extLst>
      <p:ext uri="{BB962C8B-B14F-4D97-AF65-F5344CB8AC3E}">
        <p14:creationId xmlns:p14="http://schemas.microsoft.com/office/powerpoint/2010/main" val="55134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5.8 </a:t>
            </a:r>
            <a:endParaRPr lang="en-US" dirty="0"/>
          </a:p>
        </p:txBody>
      </p:sp>
      <p:sp>
        <p:nvSpPr>
          <p:cNvPr id="3" name="Content Placeholder 2"/>
          <p:cNvSpPr>
            <a:spLocks noGrp="1"/>
          </p:cNvSpPr>
          <p:nvPr>
            <p:ph idx="1"/>
          </p:nvPr>
        </p:nvSpPr>
        <p:spPr/>
        <p:txBody>
          <a:bodyPr/>
          <a:lstStyle/>
          <a:p>
            <a:r>
              <a:rPr lang="en-US" dirty="0" smtClean="0"/>
              <a:t>Suppose that the marketing manager mentioned earlier believed that the probability that someone earns more than </a:t>
            </a:r>
            <a:r>
              <a:rPr lang="en-US" dirty="0" smtClean="0">
                <a:solidFill>
                  <a:srgbClr val="0000FF"/>
                </a:solidFill>
              </a:rPr>
              <a:t>$50,000</a:t>
            </a:r>
            <a:r>
              <a:rPr lang="en-US" dirty="0" smtClean="0"/>
              <a:t> is </a:t>
            </a:r>
            <a:r>
              <a:rPr lang="en-US" dirty="0" smtClean="0">
                <a:solidFill>
                  <a:srgbClr val="0000FF"/>
                </a:solidFill>
              </a:rPr>
              <a:t>0.2</a:t>
            </a:r>
            <a:r>
              <a:rPr lang="en-US" dirty="0" smtClean="0"/>
              <a:t> and the probability that someone will subscribe to more than one sports magazine is </a:t>
            </a:r>
            <a:r>
              <a:rPr lang="en-US" dirty="0" smtClean="0">
                <a:solidFill>
                  <a:srgbClr val="0000FF"/>
                </a:solidFill>
              </a:rPr>
              <a:t>0.3</a:t>
            </a:r>
            <a:r>
              <a:rPr lang="en-US" dirty="0" smtClean="0"/>
              <a:t>. If the probability of finding someone in both categories is </a:t>
            </a:r>
            <a:r>
              <a:rPr lang="en-US" dirty="0" smtClean="0">
                <a:solidFill>
                  <a:srgbClr val="0000FF"/>
                </a:solidFill>
              </a:rPr>
              <a:t>0.08</a:t>
            </a:r>
            <a:r>
              <a:rPr lang="en-US" dirty="0" smtClean="0"/>
              <a:t>, what is the probability of finding someone who is earning over </a:t>
            </a:r>
            <a:r>
              <a:rPr lang="en-US" dirty="0" smtClean="0">
                <a:solidFill>
                  <a:srgbClr val="0000FF"/>
                </a:solidFill>
              </a:rPr>
              <a:t>$50,000</a:t>
            </a:r>
            <a:r>
              <a:rPr lang="en-US" dirty="0" smtClean="0"/>
              <a:t> or subscribes to more than one sports magazine, or both? </a:t>
            </a:r>
            <a:endParaRPr lang="en-US" dirty="0"/>
          </a:p>
        </p:txBody>
      </p:sp>
    </p:spTree>
    <p:extLst>
      <p:ext uri="{BB962C8B-B14F-4D97-AF65-F5344CB8AC3E}">
        <p14:creationId xmlns:p14="http://schemas.microsoft.com/office/powerpoint/2010/main" val="3757096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5.8 (cont.) </a:t>
            </a:r>
            <a:endParaRPr lang="en-US" dirty="0"/>
          </a:p>
        </p:txBody>
      </p:sp>
      <p:sp>
        <p:nvSpPr>
          <p:cNvPr id="3" name="Content Placeholder 2"/>
          <p:cNvSpPr>
            <a:spLocks noGrp="1"/>
          </p:cNvSpPr>
          <p:nvPr>
            <p:ph idx="1"/>
          </p:nvPr>
        </p:nvSpPr>
        <p:spPr/>
        <p:txBody>
          <a:bodyPr/>
          <a:lstStyle/>
          <a:p>
            <a:r>
              <a:rPr lang="en-US" b="1" dirty="0" smtClean="0"/>
              <a:t>Solution </a:t>
            </a:r>
          </a:p>
          <a:p>
            <a:r>
              <a:rPr lang="en-US" dirty="0" smtClean="0"/>
              <a:t>The problem involves the union of two events. Using the same event names (</a:t>
            </a:r>
            <a:r>
              <a:rPr lang="en-US" i="1" dirty="0" smtClean="0"/>
              <a:t>A </a:t>
            </a:r>
            <a:r>
              <a:rPr lang="en-US" dirty="0" smtClean="0"/>
              <a:t>and </a:t>
            </a:r>
            <a:r>
              <a:rPr lang="en-US" i="1" dirty="0" smtClean="0"/>
              <a:t>B</a:t>
            </a:r>
            <a:r>
              <a:rPr lang="en-US" dirty="0" smtClean="0"/>
              <a:t>) as in previous examples, the desired probability is </a:t>
            </a:r>
          </a:p>
          <a:p>
            <a:endParaRPr lang="en-US" i="1" dirty="0" smtClean="0"/>
          </a:p>
          <a:p>
            <a:endParaRPr lang="en-US" dirty="0" smtClean="0"/>
          </a:p>
          <a:p>
            <a:r>
              <a:rPr lang="en-US" dirty="0" smtClean="0"/>
              <a:t>Therefore, the probability of finding someone who is earning over $50,000 or subscribes to more than one sports magazine, or both is </a:t>
            </a:r>
            <a:r>
              <a:rPr lang="en-US" dirty="0" smtClean="0">
                <a:solidFill>
                  <a:srgbClr val="FF0000"/>
                </a:solidFill>
              </a:rPr>
              <a:t>0.42</a:t>
            </a:r>
            <a:r>
              <a:rPr lang="en-US" dirty="0" smtClean="0"/>
              <a:t>. </a:t>
            </a:r>
            <a:endParaRPr lang="en-US" dirty="0"/>
          </a:p>
        </p:txBody>
      </p:sp>
      <p:graphicFrame>
        <p:nvGraphicFramePr>
          <p:cNvPr id="9219" name="Object 3"/>
          <p:cNvGraphicFramePr>
            <a:graphicFrameLocks noChangeAspect="1"/>
          </p:cNvGraphicFramePr>
          <p:nvPr/>
        </p:nvGraphicFramePr>
        <p:xfrm>
          <a:off x="1752600" y="3259598"/>
          <a:ext cx="4470400" cy="368300"/>
        </p:xfrm>
        <a:graphic>
          <a:graphicData uri="http://schemas.openxmlformats.org/presentationml/2006/ole">
            <mc:AlternateContent xmlns:mc="http://schemas.openxmlformats.org/markup-compatibility/2006">
              <mc:Choice xmlns:v="urn:schemas-microsoft-com:vml" Requires="v">
                <p:oleObj spid="_x0000_s32803" name="Equation" r:id="rId3" imgW="4470120" imgH="368280" progId="Equation.DSMT4">
                  <p:embed/>
                </p:oleObj>
              </mc:Choice>
              <mc:Fallback>
                <p:oleObj name="Equation" r:id="rId3" imgW="4470120" imgH="368280" progId="Equation.DSMT4">
                  <p:embed/>
                  <p:pic>
                    <p:nvPicPr>
                      <p:cNvPr id="921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259598"/>
                        <a:ext cx="44704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0" name="Object 4"/>
          <p:cNvGraphicFramePr>
            <a:graphicFrameLocks noChangeAspect="1"/>
          </p:cNvGraphicFramePr>
          <p:nvPr/>
        </p:nvGraphicFramePr>
        <p:xfrm>
          <a:off x="2971800" y="3824748"/>
          <a:ext cx="2438400" cy="292100"/>
        </p:xfrm>
        <a:graphic>
          <a:graphicData uri="http://schemas.openxmlformats.org/presentationml/2006/ole">
            <mc:AlternateContent xmlns:mc="http://schemas.openxmlformats.org/markup-compatibility/2006">
              <mc:Choice xmlns:v="urn:schemas-microsoft-com:vml" Requires="v">
                <p:oleObj spid="_x0000_s32804" name="Equation" r:id="rId5" imgW="2438280" imgH="291960" progId="Equation.DSMT4">
                  <p:embed/>
                </p:oleObj>
              </mc:Choice>
              <mc:Fallback>
                <p:oleObj name="Equation" r:id="rId5" imgW="2438280" imgH="291960" progId="Equation.DSMT4">
                  <p:embed/>
                  <p:pic>
                    <p:nvPicPr>
                      <p:cNvPr id="922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3824748"/>
                        <a:ext cx="24384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221" name="Object 5"/>
          <p:cNvGraphicFramePr>
            <a:graphicFrameLocks noChangeAspect="1"/>
          </p:cNvGraphicFramePr>
          <p:nvPr/>
        </p:nvGraphicFramePr>
        <p:xfrm>
          <a:off x="5442156" y="3810000"/>
          <a:ext cx="1003300" cy="292100"/>
        </p:xfrm>
        <a:graphic>
          <a:graphicData uri="http://schemas.openxmlformats.org/presentationml/2006/ole">
            <mc:AlternateContent xmlns:mc="http://schemas.openxmlformats.org/markup-compatibility/2006">
              <mc:Choice xmlns:v="urn:schemas-microsoft-com:vml" Requires="v">
                <p:oleObj spid="_x0000_s32805" name="Equation" r:id="rId7" imgW="1002960" imgH="291960" progId="Equation.DSMT4">
                  <p:embed/>
                </p:oleObj>
              </mc:Choice>
              <mc:Fallback>
                <p:oleObj name="Equation" r:id="rId7" imgW="1002960" imgH="291960" progId="Equation.DSMT4">
                  <p:embed/>
                  <p:pic>
                    <p:nvPicPr>
                      <p:cNvPr id="9221"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2156" y="3810000"/>
                        <a:ext cx="1003300"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95687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Contingency Tables (cross-tabulations)</a:t>
            </a:r>
            <a:endParaRPr lang="en-US" dirty="0"/>
          </a:p>
        </p:txBody>
      </p:sp>
      <p:sp>
        <p:nvSpPr>
          <p:cNvPr id="3" name="Content Placeholder 2"/>
          <p:cNvSpPr>
            <a:spLocks noGrp="1"/>
          </p:cNvSpPr>
          <p:nvPr>
            <p:ph idx="1"/>
          </p:nvPr>
        </p:nvSpPr>
        <p:spPr>
          <a:xfrm>
            <a:off x="457200" y="990600"/>
            <a:ext cx="8229600" cy="1815882"/>
          </a:xfrm>
        </p:spPr>
        <p:txBody>
          <a:bodyPr>
            <a:spAutoFit/>
          </a:bodyPr>
          <a:lstStyle/>
          <a:p>
            <a:r>
              <a:rPr lang="en-US" dirty="0" smtClean="0"/>
              <a:t>A contingency table (</a:t>
            </a:r>
            <a:r>
              <a:rPr lang="en-US" i="1" dirty="0" smtClean="0"/>
              <a:t>aka</a:t>
            </a:r>
            <a:r>
              <a:rPr lang="en-US" dirty="0" smtClean="0"/>
              <a:t> cross-tabulation), is a breakdown of a total count (=grand total) into individual counts that correspond to compound events, also showing row totals and column totals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17461056"/>
              </p:ext>
            </p:extLst>
          </p:nvPr>
        </p:nvGraphicFramePr>
        <p:xfrm>
          <a:off x="609600" y="3200400"/>
          <a:ext cx="4800599" cy="1676400"/>
        </p:xfrm>
        <a:graphic>
          <a:graphicData uri="http://schemas.openxmlformats.org/drawingml/2006/table">
            <a:tbl>
              <a:tblPr firstRow="1" bandRow="1">
                <a:tableStyleId>{5C22544A-7EE6-4342-B048-85BDC9FD1C3A}</a:tableStyleId>
              </a:tblPr>
              <a:tblGrid>
                <a:gridCol w="1523999">
                  <a:extLst>
                    <a:ext uri="{9D8B030D-6E8A-4147-A177-3AD203B41FA5}">
                      <a16:colId xmlns="" xmlns:a16="http://schemas.microsoft.com/office/drawing/2014/main" val="20000"/>
                    </a:ext>
                  </a:extLst>
                </a:gridCol>
                <a:gridCol w="990600">
                  <a:extLst>
                    <a:ext uri="{9D8B030D-6E8A-4147-A177-3AD203B41FA5}">
                      <a16:colId xmlns="" xmlns:a16="http://schemas.microsoft.com/office/drawing/2014/main" val="679421565"/>
                    </a:ext>
                  </a:extLst>
                </a:gridCol>
                <a:gridCol w="1295400">
                  <a:extLst>
                    <a:ext uri="{9D8B030D-6E8A-4147-A177-3AD203B41FA5}">
                      <a16:colId xmlns="" xmlns:a16="http://schemas.microsoft.com/office/drawing/2014/main" val="1382949110"/>
                    </a:ext>
                  </a:extLst>
                </a:gridCol>
                <a:gridCol w="990600">
                  <a:extLst>
                    <a:ext uri="{9D8B030D-6E8A-4147-A177-3AD203B41FA5}">
                      <a16:colId xmlns="" xmlns:a16="http://schemas.microsoft.com/office/drawing/2014/main" val="550675749"/>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tab pos="341313" algn="l"/>
                          <a:tab pos="1774825" algn="l"/>
                          <a:tab pos="2852738" algn="l"/>
                          <a:tab pos="4121150" algn="l"/>
                          <a:tab pos="5595938" algn="l"/>
                        </a:tabLst>
                        <a:defRPr/>
                      </a:pPr>
                      <a:r>
                        <a:rPr lang="en-US" sz="2000" b="1" kern="1200" baseline="0" dirty="0" smtClean="0">
                          <a:solidFill>
                            <a:srgbClr val="000000"/>
                          </a:solidFill>
                          <a:latin typeface="+mn-lt"/>
                          <a:ea typeface="+mn-ea"/>
                          <a:cs typeface="+mn-cs"/>
                        </a:rPr>
                        <a:t>	Age</a:t>
                      </a:r>
                    </a:p>
                  </a:txBody>
                  <a:tcPr>
                    <a:lnB w="12700" cap="flat" cmpd="sng" algn="ctr">
                      <a:solidFill>
                        <a:schemeClr val="tx1"/>
                      </a:solidFill>
                      <a:prstDash val="solid"/>
                      <a:round/>
                      <a:headEnd type="none" w="med" len="med"/>
                      <a:tailEnd type="none" w="med" len="med"/>
                    </a:lnB>
                    <a:solidFill>
                      <a:schemeClr val="tx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341313" algn="l"/>
                          <a:tab pos="1774825" algn="l"/>
                          <a:tab pos="2852738" algn="l"/>
                          <a:tab pos="4121150" algn="l"/>
                          <a:tab pos="5595938" algn="l"/>
                        </a:tabLst>
                        <a:defRPr/>
                      </a:pPr>
                      <a:r>
                        <a:rPr lang="en-US" sz="2000" b="1" kern="1200" baseline="0" dirty="0" smtClean="0">
                          <a:solidFill>
                            <a:srgbClr val="000000"/>
                          </a:solidFill>
                          <a:latin typeface="+mn-lt"/>
                          <a:ea typeface="+mn-ea"/>
                          <a:cs typeface="+mn-cs"/>
                        </a:rPr>
                        <a:t>Agree</a:t>
                      </a:r>
                    </a:p>
                  </a:txBody>
                  <a:tcPr>
                    <a:lnB w="12700" cap="flat" cmpd="sng" algn="ctr">
                      <a:solidFill>
                        <a:schemeClr val="tx1"/>
                      </a:solidFill>
                      <a:prstDash val="solid"/>
                      <a:round/>
                      <a:headEnd type="none" w="med" len="med"/>
                      <a:tailEnd type="none" w="med" len="med"/>
                    </a:lnB>
                    <a:solidFill>
                      <a:schemeClr val="tx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341313" algn="l"/>
                          <a:tab pos="1774825" algn="l"/>
                          <a:tab pos="2852738" algn="l"/>
                          <a:tab pos="4121150" algn="l"/>
                          <a:tab pos="5595938" algn="l"/>
                        </a:tabLst>
                        <a:defRPr/>
                      </a:pPr>
                      <a:r>
                        <a:rPr lang="en-US" sz="2000" b="1" kern="1200" baseline="0" dirty="0" smtClean="0">
                          <a:solidFill>
                            <a:srgbClr val="000000"/>
                          </a:solidFill>
                          <a:latin typeface="+mn-lt"/>
                          <a:ea typeface="+mn-ea"/>
                          <a:cs typeface="+mn-cs"/>
                        </a:rPr>
                        <a:t>Disagree</a:t>
                      </a:r>
                    </a:p>
                  </a:txBody>
                  <a:tcPr>
                    <a:lnB w="12700" cap="flat" cmpd="sng" algn="ctr">
                      <a:solidFill>
                        <a:schemeClr val="tx1"/>
                      </a:solidFill>
                      <a:prstDash val="solid"/>
                      <a:round/>
                      <a:headEnd type="none" w="med" len="med"/>
                      <a:tailEnd type="none" w="med" len="med"/>
                    </a:lnB>
                    <a:solidFill>
                      <a:schemeClr val="tx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tab pos="341313" algn="l"/>
                          <a:tab pos="1774825" algn="l"/>
                          <a:tab pos="2852738" algn="l"/>
                          <a:tab pos="4121150" algn="l"/>
                          <a:tab pos="5595938" algn="l"/>
                        </a:tabLst>
                        <a:defRPr/>
                      </a:pPr>
                      <a:r>
                        <a:rPr lang="en-US" sz="2000" b="1" kern="1200" baseline="0" dirty="0" smtClean="0">
                          <a:solidFill>
                            <a:srgbClr val="000000"/>
                          </a:solidFill>
                          <a:latin typeface="+mn-lt"/>
                          <a:ea typeface="+mn-ea"/>
                          <a:cs typeface="+mn-cs"/>
                        </a:rPr>
                        <a:t>Total</a:t>
                      </a:r>
                    </a:p>
                  </a:txBody>
                  <a:tcPr>
                    <a:lnB w="12700" cap="flat" cmpd="sng" algn="ctr">
                      <a:solidFill>
                        <a:schemeClr val="tx1"/>
                      </a:solidFill>
                      <a:prstDash val="solid"/>
                      <a:round/>
                      <a:headEnd type="none" w="med" len="med"/>
                      <a:tailEnd type="none" w="med" len="med"/>
                    </a:lnB>
                    <a:solidFill>
                      <a:schemeClr val="tx1">
                        <a:lumMod val="40000"/>
                        <a:lumOff val="60000"/>
                      </a:schemeClr>
                    </a:solidFill>
                  </a:tcPr>
                </a:tc>
                <a:extLst>
                  <a:ext uri="{0D108BD9-81ED-4DB2-BD59-A6C34878D82A}">
                    <a16:rowId xmlns="" xmlns:a16="http://schemas.microsoft.com/office/drawing/2014/main" val="10001"/>
                  </a:ext>
                </a:extLst>
              </a:tr>
              <a:tr h="441960">
                <a:tc>
                  <a:txBody>
                    <a:bodyPr/>
                    <a:lstStyle/>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Age 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41960">
                <a:tc>
                  <a:txBody>
                    <a:bodyPr/>
                    <a:lstStyle/>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Age 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9208656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tab pos="395288" algn="l"/>
                          <a:tab pos="1774825" algn="l"/>
                          <a:tab pos="1828800" algn="l"/>
                          <a:tab pos="2974975" algn="l"/>
                          <a:tab pos="4572000" algn="l"/>
                          <a:tab pos="4625975" algn="l"/>
                          <a:tab pos="5595938" algn="l"/>
                        </a:tabLst>
                        <a:defRPr/>
                      </a:pPr>
                      <a:r>
                        <a:rPr lang="en-US" sz="2000" b="1" kern="1200" baseline="0" dirty="0" smtClean="0">
                          <a:solidFill>
                            <a:srgbClr val="000000"/>
                          </a:solidFill>
                          <a:latin typeface="+mn-lt"/>
                          <a:ea typeface="+mn-ea"/>
                          <a:cs typeface="+mn-cs"/>
                        </a:rPr>
                        <a:t>	Total</a:t>
                      </a:r>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395288" algn="l"/>
                          <a:tab pos="1774825" algn="l"/>
                          <a:tab pos="1828800" algn="l"/>
                          <a:tab pos="2974975" algn="l"/>
                          <a:tab pos="4572000" algn="l"/>
                          <a:tab pos="4625975" algn="l"/>
                          <a:tab pos="5595938" algn="l"/>
                        </a:tabLst>
                        <a:defRPr/>
                      </a:pPr>
                      <a:r>
                        <a:rPr lang="en-US" sz="2000" b="1" kern="1200" baseline="0" dirty="0" smtClean="0">
                          <a:solidFill>
                            <a:srgbClr val="000000"/>
                          </a:solidFill>
                          <a:latin typeface="+mn-lt"/>
                          <a:ea typeface="+mn-ea"/>
                          <a:cs typeface="+mn-cs"/>
                        </a:rPr>
                        <a:t>70</a:t>
                      </a:r>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395288" algn="l"/>
                          <a:tab pos="1774825" algn="l"/>
                          <a:tab pos="1828800" algn="l"/>
                          <a:tab pos="2974975" algn="l"/>
                          <a:tab pos="4572000" algn="l"/>
                          <a:tab pos="4625975" algn="l"/>
                          <a:tab pos="5595938" algn="l"/>
                        </a:tabLst>
                        <a:defRPr/>
                      </a:pPr>
                      <a:r>
                        <a:rPr lang="en-US" sz="2000" b="1" kern="1200" baseline="0" dirty="0" smtClean="0">
                          <a:solidFill>
                            <a:srgbClr val="000000"/>
                          </a:solidFill>
                          <a:latin typeface="+mn-lt"/>
                          <a:ea typeface="+mn-ea"/>
                          <a:cs typeface="+mn-cs"/>
                        </a:rPr>
                        <a:t>110</a:t>
                      </a:r>
                    </a:p>
                  </a:txBody>
                  <a:tcPr>
                    <a:lnT w="12700" cap="flat" cmpd="sng" algn="ctr">
                      <a:solidFill>
                        <a:schemeClr val="tx1"/>
                      </a:solidFill>
                      <a:prstDash val="solid"/>
                      <a:round/>
                      <a:headEnd type="none" w="med" len="med"/>
                      <a:tailEnd type="none" w="med" len="med"/>
                    </a:lnT>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395288" algn="l"/>
                          <a:tab pos="1774825" algn="l"/>
                          <a:tab pos="1828800" algn="l"/>
                          <a:tab pos="2974975" algn="l"/>
                          <a:tab pos="4572000" algn="l"/>
                          <a:tab pos="4625975" algn="l"/>
                          <a:tab pos="5595938" algn="l"/>
                        </a:tabLst>
                        <a:defRPr/>
                      </a:pPr>
                      <a:r>
                        <a:rPr lang="en-US" sz="2000" b="1" kern="1200" baseline="0" dirty="0" smtClean="0">
                          <a:solidFill>
                            <a:srgbClr val="000000"/>
                          </a:solidFill>
                          <a:latin typeface="+mn-lt"/>
                          <a:ea typeface="+mn-ea"/>
                          <a:cs typeface="+mn-cs"/>
                        </a:rPr>
                        <a:t>180</a:t>
                      </a:r>
                    </a:p>
                  </a:txBody>
                  <a:tcPr>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10003"/>
                  </a:ext>
                </a:extLst>
              </a:tr>
            </a:tbl>
          </a:graphicData>
        </a:graphic>
      </p:graphicFrame>
      <p:sp>
        <p:nvSpPr>
          <p:cNvPr id="5" name="Content Placeholder 2"/>
          <p:cNvSpPr txBox="1">
            <a:spLocks/>
          </p:cNvSpPr>
          <p:nvPr/>
        </p:nvSpPr>
        <p:spPr>
          <a:xfrm>
            <a:off x="6491654" y="3640579"/>
            <a:ext cx="1828800" cy="523220"/>
          </a:xfrm>
          <a:prstGeom prst="rect">
            <a:avLst/>
          </a:prstGeom>
        </p:spPr>
        <p:txBody>
          <a:bodyPr wrap="square">
            <a:sp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Row totals</a:t>
            </a:r>
            <a:endParaRPr lang="en-US" dirty="0"/>
          </a:p>
        </p:txBody>
      </p:sp>
      <p:sp>
        <p:nvSpPr>
          <p:cNvPr id="6" name="Content Placeholder 2"/>
          <p:cNvSpPr txBox="1">
            <a:spLocks/>
          </p:cNvSpPr>
          <p:nvPr/>
        </p:nvSpPr>
        <p:spPr>
          <a:xfrm>
            <a:off x="2209800" y="5410200"/>
            <a:ext cx="2438400" cy="523220"/>
          </a:xfrm>
          <a:prstGeom prst="rect">
            <a:avLst/>
          </a:prstGeom>
        </p:spPr>
        <p:txBody>
          <a:bodyPr wrap="square">
            <a:sp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Column totals</a:t>
            </a:r>
            <a:endParaRPr lang="en-US" dirty="0"/>
          </a:p>
        </p:txBody>
      </p:sp>
      <p:sp>
        <p:nvSpPr>
          <p:cNvPr id="7" name="Content Placeholder 2"/>
          <p:cNvSpPr txBox="1">
            <a:spLocks/>
          </p:cNvSpPr>
          <p:nvPr/>
        </p:nvSpPr>
        <p:spPr>
          <a:xfrm>
            <a:off x="6324600" y="5410200"/>
            <a:ext cx="1981200" cy="523220"/>
          </a:xfrm>
          <a:prstGeom prst="rect">
            <a:avLst/>
          </a:prstGeom>
        </p:spPr>
        <p:txBody>
          <a:bodyPr wrap="square">
            <a:sp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Grand total</a:t>
            </a:r>
            <a:endParaRPr lang="en-US" dirty="0"/>
          </a:p>
        </p:txBody>
      </p:sp>
      <p:cxnSp>
        <p:nvCxnSpPr>
          <p:cNvPr id="9" name="Straight Arrow Connector 8"/>
          <p:cNvCxnSpPr/>
          <p:nvPr/>
        </p:nvCxnSpPr>
        <p:spPr>
          <a:xfrm flipH="1">
            <a:off x="5638800" y="3902189"/>
            <a:ext cx="6858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5486400" y="4953000"/>
            <a:ext cx="791308" cy="70256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276600" y="5009880"/>
            <a:ext cx="1" cy="4572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540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5.9 </a:t>
            </a:r>
            <a:endParaRPr lang="en-US" dirty="0"/>
          </a:p>
        </p:txBody>
      </p:sp>
      <p:sp>
        <p:nvSpPr>
          <p:cNvPr id="3" name="Content Placeholder 2"/>
          <p:cNvSpPr>
            <a:spLocks noGrp="1"/>
          </p:cNvSpPr>
          <p:nvPr>
            <p:ph idx="1"/>
          </p:nvPr>
        </p:nvSpPr>
        <p:spPr>
          <a:xfrm>
            <a:off x="457200" y="1097280"/>
            <a:ext cx="8229600" cy="5273040"/>
          </a:xfrm>
        </p:spPr>
        <p:txBody>
          <a:bodyPr/>
          <a:lstStyle/>
          <a:p>
            <a:r>
              <a:rPr lang="en-US" dirty="0" smtClean="0"/>
              <a:t>Suppose a marketing research firm has surveyed 1403 consumers to test a new product and produced the following cross tabulation indicating the number of panelists that liked the product, the number that did not like the product, and the number that were undecided.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1732008"/>
              </p:ext>
            </p:extLst>
          </p:nvPr>
        </p:nvGraphicFramePr>
        <p:xfrm>
          <a:off x="1219200" y="4038600"/>
          <a:ext cx="6934200" cy="2194560"/>
        </p:xfrm>
        <a:graphic>
          <a:graphicData uri="http://schemas.openxmlformats.org/drawingml/2006/table">
            <a:tbl>
              <a:tblPr firstRow="1" bandRow="1">
                <a:tableStyleId>{5C22544A-7EE6-4342-B048-85BDC9FD1C3A}</a:tableStyleId>
              </a:tblPr>
              <a:tblGrid>
                <a:gridCol w="6934200">
                  <a:extLst>
                    <a:ext uri="{9D8B030D-6E8A-4147-A177-3AD203B41FA5}">
                      <a16:colId xmlns="" xmlns:a16="http://schemas.microsoft.com/office/drawing/2014/main" val="20000"/>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kern="1200" baseline="0" dirty="0" smtClean="0">
                          <a:solidFill>
                            <a:schemeClr val="lt1"/>
                          </a:solidFill>
                          <a:latin typeface="+mn-lt"/>
                          <a:ea typeface="+mn-ea"/>
                          <a:cs typeface="+mn-cs"/>
                        </a:rPr>
                        <a:t>Table 5.1 – Market Research Survey</a:t>
                      </a:r>
                    </a:p>
                  </a:txBody>
                  <a:tcPr/>
                </a:tc>
                <a:extLst>
                  <a:ext uri="{0D108BD9-81ED-4DB2-BD59-A6C34878D82A}">
                    <a16:rowId xmlns=""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tab pos="341313" algn="l"/>
                          <a:tab pos="1774825" algn="l"/>
                          <a:tab pos="2852738" algn="l"/>
                          <a:tab pos="4121150" algn="l"/>
                          <a:tab pos="5595938" algn="l"/>
                        </a:tabLst>
                        <a:defRPr/>
                      </a:pPr>
                      <a:r>
                        <a:rPr lang="en-US" sz="2000" b="1" kern="1200" baseline="0" dirty="0" smtClean="0">
                          <a:solidFill>
                            <a:srgbClr val="000000"/>
                          </a:solidFill>
                          <a:latin typeface="+mn-lt"/>
                          <a:ea typeface="+mn-ea"/>
                          <a:cs typeface="+mn-cs"/>
                        </a:rPr>
                        <a:t>	Age 	Like 	Not Like 	Undecided 	Total 	</a:t>
                      </a:r>
                    </a:p>
                  </a:txBody>
                  <a:tcPr/>
                </a:tc>
                <a:extLst>
                  <a:ext uri="{0D108BD9-81ED-4DB2-BD59-A6C34878D82A}">
                    <a16:rowId xmlns="" xmlns:a16="http://schemas.microsoft.com/office/drawing/2014/main" val="10001"/>
                  </a:ext>
                </a:extLst>
              </a:tr>
              <a:tr h="370840">
                <a:tc>
                  <a:txBody>
                    <a:bodyPr/>
                    <a:lstStyle/>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	18–35 	213 	197 	103 	513 	</a:t>
                      </a:r>
                    </a:p>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	35–50 	193 	184 	  67 	444 	</a:t>
                      </a:r>
                    </a:p>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	Over 50 	144 	219 	  83 	446 	</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tab pos="395288" algn="l"/>
                          <a:tab pos="1774825" algn="l"/>
                          <a:tab pos="1828800" algn="l"/>
                          <a:tab pos="2974975" algn="l"/>
                          <a:tab pos="4572000" algn="l"/>
                          <a:tab pos="4625975" algn="l"/>
                          <a:tab pos="5595938" algn="l"/>
                        </a:tabLst>
                        <a:defRPr/>
                      </a:pPr>
                      <a:r>
                        <a:rPr lang="en-US" sz="2000" b="1" kern="1200" baseline="0" dirty="0" smtClean="0">
                          <a:solidFill>
                            <a:srgbClr val="000000"/>
                          </a:solidFill>
                          <a:latin typeface="+mn-lt"/>
                          <a:ea typeface="+mn-ea"/>
                          <a:cs typeface="+mn-cs"/>
                        </a:rPr>
                        <a:t>	Total 	550 	600 	253 	1403 </a:t>
                      </a:r>
                    </a:p>
                  </a:txBody>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2872612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Contingency table: Marginal (simple) probability</a:t>
            </a:r>
            <a:endParaRPr lang="en-US" dirty="0"/>
          </a:p>
        </p:txBody>
      </p:sp>
      <p:sp>
        <p:nvSpPr>
          <p:cNvPr id="3" name="Content Placeholder 2"/>
          <p:cNvSpPr>
            <a:spLocks noGrp="1"/>
          </p:cNvSpPr>
          <p:nvPr>
            <p:ph idx="1"/>
          </p:nvPr>
        </p:nvSpPr>
        <p:spPr>
          <a:xfrm>
            <a:off x="435429" y="1094244"/>
            <a:ext cx="8229600" cy="2677656"/>
          </a:xfrm>
        </p:spPr>
        <p:txBody>
          <a:bodyPr>
            <a:spAutoFit/>
          </a:bodyPr>
          <a:lstStyle/>
          <a:p>
            <a:r>
              <a:rPr lang="en-US" dirty="0" smtClean="0"/>
              <a:t>Suppose we pick one of the 1403 participants at random. The probability that the participant is “over 50” is P(over 50) = row total/grand total =  446/1403. Notice that both numbers are on the margin of the table; that’s why simple probabilities are also called “marginal”.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609490112"/>
              </p:ext>
            </p:extLst>
          </p:nvPr>
        </p:nvGraphicFramePr>
        <p:xfrm>
          <a:off x="609600" y="3962400"/>
          <a:ext cx="6934200" cy="1798320"/>
        </p:xfrm>
        <a:graphic>
          <a:graphicData uri="http://schemas.openxmlformats.org/drawingml/2006/table">
            <a:tbl>
              <a:tblPr firstRow="1" bandRow="1">
                <a:tableStyleId>{5C22544A-7EE6-4342-B048-85BDC9FD1C3A}</a:tableStyleId>
              </a:tblPr>
              <a:tblGrid>
                <a:gridCol w="6934200">
                  <a:extLst>
                    <a:ext uri="{9D8B030D-6E8A-4147-A177-3AD203B41FA5}">
                      <a16:colId xmlns=""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tab pos="341313" algn="l"/>
                          <a:tab pos="1774825" algn="l"/>
                          <a:tab pos="2852738" algn="l"/>
                          <a:tab pos="4121150" algn="l"/>
                          <a:tab pos="5595938" algn="l"/>
                        </a:tabLst>
                        <a:defRPr/>
                      </a:pPr>
                      <a:r>
                        <a:rPr lang="en-US" sz="2000" b="1" kern="1200" baseline="0" dirty="0" smtClean="0">
                          <a:solidFill>
                            <a:srgbClr val="000000"/>
                          </a:solidFill>
                          <a:latin typeface="+mn-lt"/>
                          <a:ea typeface="+mn-ea"/>
                          <a:cs typeface="+mn-cs"/>
                        </a:rPr>
                        <a:t>	Age 	Like 	Not Like 	Undecided 	Total 	</a:t>
                      </a:r>
                    </a:p>
                  </a:txBody>
                  <a:tcPr>
                    <a:solidFill>
                      <a:schemeClr val="tx1">
                        <a:lumMod val="40000"/>
                        <a:lumOff val="60000"/>
                      </a:schemeClr>
                    </a:solidFill>
                  </a:tcPr>
                </a:tc>
                <a:extLst>
                  <a:ext uri="{0D108BD9-81ED-4DB2-BD59-A6C34878D82A}">
                    <a16:rowId xmlns="" xmlns:a16="http://schemas.microsoft.com/office/drawing/2014/main" val="10001"/>
                  </a:ext>
                </a:extLst>
              </a:tr>
              <a:tr h="370840">
                <a:tc>
                  <a:txBody>
                    <a:bodyPr/>
                    <a:lstStyle/>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	18–35 	213 	197 	103 	513 	</a:t>
                      </a:r>
                    </a:p>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	35–50 	193 	184 	  67 	444 	</a:t>
                      </a:r>
                    </a:p>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	Over 50 	144 	219 	  83 	446 	</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tab pos="395288" algn="l"/>
                          <a:tab pos="1774825" algn="l"/>
                          <a:tab pos="1828800" algn="l"/>
                          <a:tab pos="2974975" algn="l"/>
                          <a:tab pos="4572000" algn="l"/>
                          <a:tab pos="4625975" algn="l"/>
                          <a:tab pos="5595938" algn="l"/>
                        </a:tabLst>
                        <a:defRPr/>
                      </a:pPr>
                      <a:r>
                        <a:rPr lang="en-US" sz="2000" b="1" kern="1200" baseline="0" dirty="0" smtClean="0">
                          <a:solidFill>
                            <a:srgbClr val="000000"/>
                          </a:solidFill>
                          <a:latin typeface="+mn-lt"/>
                          <a:ea typeface="+mn-ea"/>
                          <a:cs typeface="+mn-cs"/>
                        </a:rPr>
                        <a:t>	Total 	550 	600 	253 	1403 </a:t>
                      </a:r>
                    </a:p>
                  </a:txBody>
                  <a:tcPr/>
                </a:tc>
                <a:extLst>
                  <a:ext uri="{0D108BD9-81ED-4DB2-BD59-A6C34878D82A}">
                    <a16:rowId xmlns="" xmlns:a16="http://schemas.microsoft.com/office/drawing/2014/main" val="10003"/>
                  </a:ext>
                </a:extLst>
              </a:tr>
            </a:tbl>
          </a:graphicData>
        </a:graphic>
      </p:graphicFrame>
      <p:sp>
        <p:nvSpPr>
          <p:cNvPr id="5" name="Oval 4"/>
          <p:cNvSpPr/>
          <p:nvPr/>
        </p:nvSpPr>
        <p:spPr>
          <a:xfrm>
            <a:off x="6248400" y="5010150"/>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6172200" y="5410200"/>
            <a:ext cx="762000" cy="350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338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Contingency table: Conditional probability</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10679616"/>
              </p:ext>
            </p:extLst>
          </p:nvPr>
        </p:nvGraphicFramePr>
        <p:xfrm>
          <a:off x="685800" y="3886200"/>
          <a:ext cx="6934200" cy="1798320"/>
        </p:xfrm>
        <a:graphic>
          <a:graphicData uri="http://schemas.openxmlformats.org/drawingml/2006/table">
            <a:tbl>
              <a:tblPr firstRow="1" bandRow="1">
                <a:tableStyleId>{5C22544A-7EE6-4342-B048-85BDC9FD1C3A}</a:tableStyleId>
              </a:tblPr>
              <a:tblGrid>
                <a:gridCol w="6934200">
                  <a:extLst>
                    <a:ext uri="{9D8B030D-6E8A-4147-A177-3AD203B41FA5}">
                      <a16:colId xmlns="" xmlns:a16="http://schemas.microsoft.com/office/drawing/2014/main" val="2000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tab pos="341313" algn="l"/>
                          <a:tab pos="1774825" algn="l"/>
                          <a:tab pos="2852738" algn="l"/>
                          <a:tab pos="4121150" algn="l"/>
                          <a:tab pos="5595938" algn="l"/>
                        </a:tabLst>
                        <a:defRPr/>
                      </a:pPr>
                      <a:r>
                        <a:rPr lang="en-US" sz="2000" b="1" kern="1200" baseline="0" dirty="0" smtClean="0">
                          <a:solidFill>
                            <a:srgbClr val="000000"/>
                          </a:solidFill>
                          <a:latin typeface="+mn-lt"/>
                          <a:ea typeface="+mn-ea"/>
                          <a:cs typeface="+mn-cs"/>
                        </a:rPr>
                        <a:t>	Age 	Like 	Not Like 	Undecided 	Total 	</a:t>
                      </a:r>
                    </a:p>
                  </a:txBody>
                  <a:tcPr>
                    <a:solidFill>
                      <a:schemeClr val="tx1">
                        <a:lumMod val="40000"/>
                        <a:lumOff val="60000"/>
                      </a:schemeClr>
                    </a:solidFill>
                  </a:tcPr>
                </a:tc>
                <a:extLst>
                  <a:ext uri="{0D108BD9-81ED-4DB2-BD59-A6C34878D82A}">
                    <a16:rowId xmlns="" xmlns:a16="http://schemas.microsoft.com/office/drawing/2014/main" val="10001"/>
                  </a:ext>
                </a:extLst>
              </a:tr>
              <a:tr h="370840">
                <a:tc>
                  <a:txBody>
                    <a:bodyPr/>
                    <a:lstStyle/>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	18–35 	213 	197 	103 	513 	</a:t>
                      </a:r>
                    </a:p>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	35–50 	193 	184 	  67 	444 	</a:t>
                      </a:r>
                    </a:p>
                    <a:p>
                      <a:pPr>
                        <a:tabLst>
                          <a:tab pos="231775" algn="l"/>
                          <a:tab pos="1774825" algn="l"/>
                          <a:tab pos="2974975" algn="l"/>
                          <a:tab pos="4518025" algn="l"/>
                          <a:tab pos="5664200" algn="l"/>
                        </a:tabLst>
                      </a:pPr>
                      <a:r>
                        <a:rPr lang="en-US" sz="2000" kern="1200" baseline="0" dirty="0" smtClean="0">
                          <a:solidFill>
                            <a:srgbClr val="000000"/>
                          </a:solidFill>
                          <a:latin typeface="+mn-lt"/>
                          <a:ea typeface="+mn-ea"/>
                          <a:cs typeface="+mn-cs"/>
                        </a:rPr>
                        <a:t>	Over 50 	144 	219 	  83 	446 	</a:t>
                      </a:r>
                    </a:p>
                  </a:txBody>
                  <a:tcPr/>
                </a:tc>
                <a:extLst>
                  <a:ext uri="{0D108BD9-81ED-4DB2-BD59-A6C34878D82A}">
                    <a16:rowId xmlns=""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tab pos="395288" algn="l"/>
                          <a:tab pos="1774825" algn="l"/>
                          <a:tab pos="1828800" algn="l"/>
                          <a:tab pos="2974975" algn="l"/>
                          <a:tab pos="4572000" algn="l"/>
                          <a:tab pos="4625975" algn="l"/>
                          <a:tab pos="5595938" algn="l"/>
                        </a:tabLst>
                        <a:defRPr/>
                      </a:pPr>
                      <a:r>
                        <a:rPr lang="en-US" sz="2000" b="1" kern="1200" baseline="0" dirty="0" smtClean="0">
                          <a:solidFill>
                            <a:srgbClr val="000000"/>
                          </a:solidFill>
                          <a:latin typeface="+mn-lt"/>
                          <a:ea typeface="+mn-ea"/>
                          <a:cs typeface="+mn-cs"/>
                        </a:rPr>
                        <a:t>	Total 	550 	600 	253 	1403 </a:t>
                      </a:r>
                    </a:p>
                  </a:txBody>
                  <a:tcPr/>
                </a:tc>
                <a:extLst>
                  <a:ext uri="{0D108BD9-81ED-4DB2-BD59-A6C34878D82A}">
                    <a16:rowId xmlns="" xmlns:a16="http://schemas.microsoft.com/office/drawing/2014/main" val="10003"/>
                  </a:ext>
                </a:extLst>
              </a:tr>
            </a:tbl>
          </a:graphicData>
        </a:graphic>
      </p:graphicFrame>
      <p:sp>
        <p:nvSpPr>
          <p:cNvPr id="7" name="Content Placeholder 2"/>
          <p:cNvSpPr>
            <a:spLocks noGrp="1"/>
          </p:cNvSpPr>
          <p:nvPr>
            <p:ph idx="1"/>
          </p:nvPr>
        </p:nvSpPr>
        <p:spPr>
          <a:xfrm>
            <a:off x="572589" y="1112520"/>
            <a:ext cx="8229600" cy="2246769"/>
          </a:xfrm>
        </p:spPr>
        <p:txBody>
          <a:bodyPr>
            <a:spAutoFit/>
          </a:bodyPr>
          <a:lstStyle/>
          <a:p>
            <a:r>
              <a:rPr lang="en-US" dirty="0" smtClean="0"/>
              <a:t>Suppose we pick one of the 1403 participants at random. The conditional probability that the participant “likes” the product given that the participant is “over 50” is P(“</a:t>
            </a:r>
            <a:r>
              <a:rPr lang="en-US" dirty="0" err="1" smtClean="0"/>
              <a:t>likes</a:t>
            </a:r>
            <a:r>
              <a:rPr lang="en-US" dirty="0" err="1"/>
              <a:t>”|“over</a:t>
            </a:r>
            <a:r>
              <a:rPr lang="en-US" dirty="0"/>
              <a:t> </a:t>
            </a:r>
            <a:r>
              <a:rPr lang="en-US" dirty="0" smtClean="0"/>
              <a:t>50”) = cell entry/row total =  144/446</a:t>
            </a:r>
            <a:endParaRPr lang="en-US" dirty="0"/>
          </a:p>
        </p:txBody>
      </p:sp>
      <p:sp>
        <p:nvSpPr>
          <p:cNvPr id="3" name="Oval 2"/>
          <p:cNvSpPr/>
          <p:nvPr/>
        </p:nvSpPr>
        <p:spPr>
          <a:xfrm>
            <a:off x="2438400" y="4953000"/>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6324600" y="4929051"/>
            <a:ext cx="609600" cy="304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2736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Fundamental Counting Principle </a:t>
            </a:r>
            <a:endParaRPr lang="en-US" dirty="0"/>
          </a:p>
        </p:txBody>
      </p:sp>
      <p:sp>
        <p:nvSpPr>
          <p:cNvPr id="3" name="Content Placeholder 2"/>
          <p:cNvSpPr>
            <a:spLocks noGrp="1"/>
          </p:cNvSpPr>
          <p:nvPr>
            <p:ph idx="1"/>
          </p:nvPr>
        </p:nvSpPr>
        <p:spPr>
          <a:xfrm>
            <a:off x="457200" y="1280160"/>
            <a:ext cx="8229600" cy="1815882"/>
          </a:xfrm>
        </p:spPr>
        <p:txBody>
          <a:bodyPr>
            <a:spAutoFit/>
          </a:bodyPr>
          <a:lstStyle/>
          <a:p>
            <a:r>
              <a:rPr lang="en-US" dirty="0"/>
              <a:t>Y</a:t>
            </a:r>
            <a:r>
              <a:rPr lang="en-US" dirty="0" smtClean="0"/>
              <a:t>ou </a:t>
            </a:r>
            <a:r>
              <a:rPr lang="en-US" dirty="0"/>
              <a:t>can multiply together the number of possible outcomes for each stage in an experiment in order to obtain the total number of outcomes for that experiment</a:t>
            </a:r>
            <a:r>
              <a:rPr lang="en-US" dirty="0" smtClean="0"/>
              <a:t>. See HLS Lesson 4.3 for more details.</a:t>
            </a:r>
            <a:endParaRPr lang="en-US" dirty="0"/>
          </a:p>
        </p:txBody>
      </p:sp>
      <p:pic>
        <p:nvPicPr>
          <p:cNvPr id="4" name="Picture 3"/>
          <p:cNvPicPr>
            <a:picLocks noChangeAspect="1"/>
          </p:cNvPicPr>
          <p:nvPr/>
        </p:nvPicPr>
        <p:blipFill>
          <a:blip r:embed="rId2"/>
          <a:stretch>
            <a:fillRect/>
          </a:stretch>
        </p:blipFill>
        <p:spPr>
          <a:xfrm>
            <a:off x="349250" y="3581400"/>
            <a:ext cx="8318500" cy="2286000"/>
          </a:xfrm>
          <a:prstGeom prst="rect">
            <a:avLst/>
          </a:prstGeom>
          <a:ln>
            <a:solidFill>
              <a:schemeClr val="accent1"/>
            </a:solidFill>
          </a:ln>
        </p:spPr>
      </p:pic>
    </p:spTree>
    <p:extLst>
      <p:ext uri="{BB962C8B-B14F-4D97-AF65-F5344CB8AC3E}">
        <p14:creationId xmlns:p14="http://schemas.microsoft.com/office/powerpoint/2010/main" val="105894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a:t>
            </a:r>
            <a:endParaRPr lang="en-US" dirty="0"/>
          </a:p>
        </p:txBody>
      </p:sp>
      <p:sp>
        <p:nvSpPr>
          <p:cNvPr id="3" name="Content Placeholder 2"/>
          <p:cNvSpPr>
            <a:spLocks noGrp="1"/>
          </p:cNvSpPr>
          <p:nvPr>
            <p:ph idx="1"/>
          </p:nvPr>
        </p:nvSpPr>
        <p:spPr>
          <a:xfrm>
            <a:off x="457200" y="1280160"/>
            <a:ext cx="8229600" cy="1384995"/>
          </a:xfrm>
        </p:spPr>
        <p:txBody>
          <a:bodyPr>
            <a:spAutoFit/>
          </a:bodyPr>
          <a:lstStyle/>
          <a:p>
            <a:r>
              <a:rPr lang="en-US" dirty="0"/>
              <a:t>How many different car license plates are possible if a license plate consists of three numbers followed by three letters of the alphabet?</a:t>
            </a:r>
          </a:p>
        </p:txBody>
      </p:sp>
      <p:pic>
        <p:nvPicPr>
          <p:cNvPr id="5" name="Picture 4"/>
          <p:cNvPicPr>
            <a:picLocks noChangeAspect="1"/>
          </p:cNvPicPr>
          <p:nvPr/>
        </p:nvPicPr>
        <p:blipFill>
          <a:blip r:embed="rId2"/>
          <a:stretch>
            <a:fillRect/>
          </a:stretch>
        </p:blipFill>
        <p:spPr>
          <a:xfrm>
            <a:off x="1828800" y="3278922"/>
            <a:ext cx="5367787" cy="2895600"/>
          </a:xfrm>
          <a:prstGeom prst="rect">
            <a:avLst/>
          </a:prstGeom>
        </p:spPr>
      </p:pic>
    </p:spTree>
    <p:extLst>
      <p:ext uri="{BB962C8B-B14F-4D97-AF65-F5344CB8AC3E}">
        <p14:creationId xmlns:p14="http://schemas.microsoft.com/office/powerpoint/2010/main" val="143669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1</a:t>
            </a:r>
            <a:endParaRPr lang="en-US" dirty="0"/>
          </a:p>
        </p:txBody>
      </p:sp>
      <p:sp>
        <p:nvSpPr>
          <p:cNvPr id="3" name="Content Placeholder 2"/>
          <p:cNvSpPr>
            <a:spLocks noGrp="1"/>
          </p:cNvSpPr>
          <p:nvPr>
            <p:ph idx="1"/>
          </p:nvPr>
        </p:nvSpPr>
        <p:spPr>
          <a:xfrm>
            <a:off x="457200" y="1280160"/>
            <a:ext cx="8229600" cy="4733604"/>
          </a:xfrm>
        </p:spPr>
        <p:txBody>
          <a:bodyPr>
            <a:spAutoFit/>
          </a:bodyPr>
          <a:lstStyle/>
          <a:p>
            <a:r>
              <a:rPr lang="en-US" b="1" dirty="0" smtClean="0"/>
              <a:t>Solution:</a:t>
            </a:r>
            <a:r>
              <a:rPr lang="en-US" dirty="0" smtClean="0"/>
              <a:t> </a:t>
            </a:r>
          </a:p>
          <a:p>
            <a:r>
              <a:rPr lang="en-US" dirty="0"/>
              <a:t>There are 6​ slots to fill – 3​ are for the numbers and 3​ are for the letters. A typical plate would look something like the image above</a:t>
            </a:r>
            <a:r>
              <a:rPr lang="en-US" dirty="0" smtClean="0"/>
              <a:t>.</a:t>
            </a:r>
          </a:p>
          <a:p>
            <a:r>
              <a:rPr lang="en-US" dirty="0"/>
              <a:t>Each of the first 3​ slots has 10​ different choices (the digits 0–9​). Each of the last 3​ slots has 26​ different choices (the 26​ letters in the alphabet.) Thus, by the Fundamental Counting Principle the total number of plates possible </a:t>
            </a:r>
            <a:r>
              <a:rPr lang="en-US" dirty="0" smtClean="0"/>
              <a:t>is</a:t>
            </a:r>
          </a:p>
          <a:p>
            <a:pPr algn="ctr"/>
            <a:r>
              <a:rPr lang="en-US" sz="3200" b="1" dirty="0"/>
              <a:t>10⋅10⋅10⋅26⋅26⋅26=17,576,000.</a:t>
            </a:r>
            <a:r>
              <a:rPr lang="en-US" dirty="0"/>
              <a:t>​</a:t>
            </a:r>
          </a:p>
        </p:txBody>
      </p:sp>
    </p:spTree>
    <p:extLst>
      <p:ext uri="{BB962C8B-B14F-4D97-AF65-F5344CB8AC3E}">
        <p14:creationId xmlns:p14="http://schemas.microsoft.com/office/powerpoint/2010/main" val="378824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Factorials</a:t>
            </a:r>
            <a:endParaRPr lang="en-US" dirty="0"/>
          </a:p>
        </p:txBody>
      </p:sp>
      <p:sp>
        <p:nvSpPr>
          <p:cNvPr id="3" name="Content Placeholder 2"/>
          <p:cNvSpPr>
            <a:spLocks noGrp="1"/>
          </p:cNvSpPr>
          <p:nvPr>
            <p:ph idx="1"/>
          </p:nvPr>
        </p:nvSpPr>
        <p:spPr>
          <a:xfrm>
            <a:off x="457200" y="1280160"/>
            <a:ext cx="8229600" cy="3010055"/>
          </a:xfrm>
        </p:spPr>
        <p:txBody>
          <a:bodyPr>
            <a:spAutoFit/>
          </a:bodyPr>
          <a:lstStyle/>
          <a:p>
            <a:r>
              <a:rPr lang="en-US" b="1" dirty="0" smtClean="0"/>
              <a:t>Solution:</a:t>
            </a:r>
            <a:r>
              <a:rPr lang="en-US" dirty="0" smtClean="0"/>
              <a:t> </a:t>
            </a:r>
          </a:p>
          <a:p>
            <a:r>
              <a:rPr lang="en-US" dirty="0" smtClean="0"/>
              <a:t>The </a:t>
            </a:r>
            <a:r>
              <a:rPr lang="en-US" dirty="0"/>
              <a:t>factorial </a:t>
            </a:r>
            <a:r>
              <a:rPr lang="en-US" dirty="0" smtClean="0"/>
              <a:t>of an integer </a:t>
            </a:r>
            <a:r>
              <a:rPr lang="en-US" i="1" dirty="0" smtClean="0"/>
              <a:t>n</a:t>
            </a:r>
            <a:r>
              <a:rPr lang="en-US" dirty="0" smtClean="0"/>
              <a:t> (denoted </a:t>
            </a:r>
            <a:r>
              <a:rPr lang="en-US" i="1" dirty="0" smtClean="0"/>
              <a:t>n</a:t>
            </a:r>
            <a:r>
              <a:rPr lang="en-US" dirty="0" smtClean="0"/>
              <a:t>!) is </a:t>
            </a:r>
            <a:r>
              <a:rPr lang="en-US" dirty="0"/>
              <a:t>the product of all positive integers less than or equal to </a:t>
            </a:r>
            <a:r>
              <a:rPr lang="en-US" i="1" dirty="0"/>
              <a:t>n</a:t>
            </a:r>
            <a:r>
              <a:rPr lang="en-US" dirty="0"/>
              <a:t>.​ Symbolically, factorials are written as </a:t>
            </a:r>
            <a:endParaRPr lang="en-US" dirty="0" smtClean="0"/>
          </a:p>
          <a:p>
            <a:pPr algn="ctr"/>
            <a:r>
              <a:rPr lang="pt-BR" sz="3200" b="1" i="1" dirty="0" smtClean="0"/>
              <a:t>n</a:t>
            </a:r>
            <a:r>
              <a:rPr lang="pt-BR" sz="3200" b="1" dirty="0" smtClean="0"/>
              <a:t>! = </a:t>
            </a:r>
            <a:r>
              <a:rPr lang="pt-BR" sz="3200" b="1" i="1" dirty="0" smtClean="0"/>
              <a:t>n</a:t>
            </a:r>
            <a:r>
              <a:rPr lang="pt-BR" sz="3200" b="1" dirty="0" smtClean="0"/>
              <a:t>(</a:t>
            </a:r>
            <a:r>
              <a:rPr lang="pt-BR" sz="3200" b="1" i="1" dirty="0" smtClean="0"/>
              <a:t>n</a:t>
            </a:r>
            <a:r>
              <a:rPr lang="pt-BR" sz="3200" b="1" dirty="0"/>
              <a:t>−1)(</a:t>
            </a:r>
            <a:r>
              <a:rPr lang="pt-BR" sz="3200" b="1" i="1" dirty="0"/>
              <a:t>n</a:t>
            </a:r>
            <a:r>
              <a:rPr lang="pt-BR" sz="3200" b="1" dirty="0"/>
              <a:t>−2)⋯(2)(1</a:t>
            </a:r>
            <a:r>
              <a:rPr lang="pt-BR" sz="3200" b="1" dirty="0" smtClean="0"/>
              <a:t>).</a:t>
            </a:r>
          </a:p>
          <a:p>
            <a:r>
              <a:rPr lang="en-US" dirty="0" smtClean="0"/>
              <a:t>Note: By </a:t>
            </a:r>
            <a:r>
              <a:rPr lang="en-US" dirty="0"/>
              <a:t>definition, 0!=1.</a:t>
            </a:r>
            <a:r>
              <a:rPr lang="en-US" dirty="0" smtClean="0"/>
              <a:t>​</a:t>
            </a:r>
            <a:endParaRPr lang="en-US" dirty="0"/>
          </a:p>
        </p:txBody>
      </p:sp>
    </p:spTree>
    <p:extLst>
      <p:ext uri="{BB962C8B-B14F-4D97-AF65-F5344CB8AC3E}">
        <p14:creationId xmlns:p14="http://schemas.microsoft.com/office/powerpoint/2010/main" val="3333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4.1: Identifying Outcomes in a Sample Space or Event (cont.)</a:t>
            </a:r>
            <a:endParaRPr lang="en-US" dirty="0"/>
          </a:p>
        </p:txBody>
      </p:sp>
      <p:sp>
        <p:nvSpPr>
          <p:cNvPr id="3" name="Content Placeholder 2"/>
          <p:cNvSpPr>
            <a:spLocks noGrp="1"/>
          </p:cNvSpPr>
          <p:nvPr>
            <p:ph idx="1"/>
          </p:nvPr>
        </p:nvSpPr>
        <p:spPr/>
        <p:txBody>
          <a:bodyPr/>
          <a:lstStyle/>
          <a:p>
            <a:r>
              <a:rPr lang="en-US" b="1" dirty="0" smtClean="0"/>
              <a:t>Solution </a:t>
            </a:r>
          </a:p>
          <a:p>
            <a:pPr marL="463550" indent="-463550"/>
            <a:r>
              <a:rPr lang="en-US" b="1" dirty="0" smtClean="0"/>
              <a:t>a.	</a:t>
            </a:r>
            <a:r>
              <a:rPr lang="en-US" dirty="0" smtClean="0"/>
              <a:t>Each outcome consists of a coin toss and a die roll. For example, heads and a 3 could be denoted as H3. Using this notation, the sample space can be written as follows. </a:t>
            </a:r>
            <a:endParaRPr lang="en-US" dirty="0"/>
          </a:p>
        </p:txBody>
      </p:sp>
      <p:graphicFrame>
        <p:nvGraphicFramePr>
          <p:cNvPr id="1026" name="Object 2"/>
          <p:cNvGraphicFramePr>
            <a:graphicFrameLocks noChangeAspect="1"/>
          </p:cNvGraphicFramePr>
          <p:nvPr>
            <p:extLst>
              <p:ext uri="{D42A27DB-BD31-4B8C-83A1-F6EECF244321}">
                <p14:modId xmlns:p14="http://schemas.microsoft.com/office/powerpoint/2010/main" val="3484197988"/>
              </p:ext>
            </p:extLst>
          </p:nvPr>
        </p:nvGraphicFramePr>
        <p:xfrm>
          <a:off x="2590800" y="3276600"/>
          <a:ext cx="4112116" cy="3084087"/>
        </p:xfrm>
        <a:graphic>
          <a:graphicData uri="http://schemas.openxmlformats.org/presentationml/2006/ole">
            <mc:AlternateContent xmlns:mc="http://schemas.openxmlformats.org/markup-compatibility/2006">
              <mc:Choice xmlns:v="urn:schemas-microsoft-com:vml" Requires="v">
                <p:oleObj spid="_x0000_s13347" name="Equation" r:id="rId3" imgW="3708360" imgH="2781000" progId="Equation.DSMT4">
                  <p:embed/>
                </p:oleObj>
              </mc:Choice>
              <mc:Fallback>
                <p:oleObj name="Equation" r:id="rId3" imgW="3708360" imgH="27810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276600"/>
                        <a:ext cx="4112116" cy="3084087"/>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80630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a:t>
            </a:r>
            <a:endParaRPr lang="en-US" dirty="0"/>
          </a:p>
        </p:txBody>
      </p:sp>
      <p:sp>
        <p:nvSpPr>
          <p:cNvPr id="3" name="Content Placeholder 2"/>
          <p:cNvSpPr>
            <a:spLocks noGrp="1"/>
          </p:cNvSpPr>
          <p:nvPr>
            <p:ph idx="1"/>
          </p:nvPr>
        </p:nvSpPr>
        <p:spPr>
          <a:xfrm>
            <a:off x="457200" y="1280160"/>
            <a:ext cx="2895600" cy="1902059"/>
          </a:xfrm>
        </p:spPr>
        <p:txBody>
          <a:bodyPr wrap="square">
            <a:spAutoFit/>
          </a:bodyPr>
          <a:lstStyle/>
          <a:p>
            <a:r>
              <a:rPr lang="en-US" dirty="0" smtClean="0"/>
              <a:t>Calculate the following expressions:</a:t>
            </a:r>
          </a:p>
          <a:p>
            <a:endParaRPr lang="en-US" dirty="0" smtClean="0"/>
          </a:p>
        </p:txBody>
      </p:sp>
      <p:pic>
        <p:nvPicPr>
          <p:cNvPr id="4" name="Picture 3"/>
          <p:cNvPicPr>
            <a:picLocks noChangeAspect="1"/>
          </p:cNvPicPr>
          <p:nvPr/>
        </p:nvPicPr>
        <p:blipFill>
          <a:blip r:embed="rId2"/>
          <a:stretch>
            <a:fillRect/>
          </a:stretch>
        </p:blipFill>
        <p:spPr>
          <a:xfrm>
            <a:off x="3962400" y="1371600"/>
            <a:ext cx="2124075" cy="5055897"/>
          </a:xfrm>
          <a:prstGeom prst="rect">
            <a:avLst/>
          </a:prstGeom>
        </p:spPr>
      </p:pic>
    </p:spTree>
    <p:extLst>
      <p:ext uri="{BB962C8B-B14F-4D97-AF65-F5344CB8AC3E}">
        <p14:creationId xmlns:p14="http://schemas.microsoft.com/office/powerpoint/2010/main" val="155964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a:t>
            </a:r>
            <a:endParaRPr lang="en-US" dirty="0"/>
          </a:p>
        </p:txBody>
      </p:sp>
      <p:sp>
        <p:nvSpPr>
          <p:cNvPr id="3" name="Content Placeholder 2"/>
          <p:cNvSpPr>
            <a:spLocks noGrp="1"/>
          </p:cNvSpPr>
          <p:nvPr>
            <p:ph idx="1"/>
          </p:nvPr>
        </p:nvSpPr>
        <p:spPr>
          <a:xfrm>
            <a:off x="457200" y="1097280"/>
            <a:ext cx="8229600" cy="5176802"/>
          </a:xfrm>
        </p:spPr>
        <p:txBody>
          <a:bodyPr>
            <a:spAutoFit/>
          </a:bodyPr>
          <a:lstStyle/>
          <a:p>
            <a:r>
              <a:rPr lang="en-US" b="1" dirty="0" smtClean="0"/>
              <a:t>Solutions:</a:t>
            </a:r>
            <a:r>
              <a:rPr lang="en-US" dirty="0" smtClean="0"/>
              <a:t> </a:t>
            </a:r>
          </a:p>
          <a:p>
            <a:r>
              <a:rPr lang="en-US" b="1" dirty="0" smtClean="0"/>
              <a:t>a.</a:t>
            </a:r>
            <a:r>
              <a:rPr lang="en-US" dirty="0" smtClean="0"/>
              <a:t>  6</a:t>
            </a:r>
            <a:r>
              <a:rPr lang="en-US" dirty="0"/>
              <a:t>!=(6)(5)(4)(3)(2)(1)=</a:t>
            </a:r>
            <a:r>
              <a:rPr lang="en-US" dirty="0" smtClean="0"/>
              <a:t>720</a:t>
            </a:r>
          </a:p>
          <a:p>
            <a:r>
              <a:rPr lang="en-US" b="1" dirty="0" smtClean="0"/>
              <a:t>b.</a:t>
            </a:r>
            <a:r>
              <a:rPr lang="en-US" dirty="0" smtClean="0"/>
              <a:t>  </a:t>
            </a:r>
            <a:endParaRPr lang="en-US" dirty="0"/>
          </a:p>
          <a:p>
            <a:endParaRPr lang="en-US" dirty="0" smtClean="0"/>
          </a:p>
          <a:p>
            <a:r>
              <a:rPr lang="en-US" b="1" dirty="0" smtClean="0"/>
              <a:t>c.</a:t>
            </a:r>
            <a:r>
              <a:rPr lang="en-US" dirty="0" smtClean="0"/>
              <a:t> </a:t>
            </a:r>
          </a:p>
          <a:p>
            <a:endParaRPr lang="en-US" dirty="0"/>
          </a:p>
          <a:p>
            <a:r>
              <a:rPr lang="en-US" b="1" dirty="0" smtClean="0"/>
              <a:t>d</a:t>
            </a:r>
            <a:r>
              <a:rPr lang="en-US" dirty="0" smtClean="0"/>
              <a:t>. </a:t>
            </a:r>
          </a:p>
          <a:p>
            <a:endParaRPr lang="en-US" dirty="0"/>
          </a:p>
          <a:p>
            <a:endParaRPr lang="en-US" b="1" dirty="0" smtClean="0"/>
          </a:p>
          <a:p>
            <a:r>
              <a:rPr lang="en-US" b="1" dirty="0" smtClean="0"/>
              <a:t>e.</a:t>
            </a:r>
            <a:endParaRPr lang="en-US" b="1" dirty="0"/>
          </a:p>
        </p:txBody>
      </p:sp>
      <p:pic>
        <p:nvPicPr>
          <p:cNvPr id="5" name="Picture 4"/>
          <p:cNvPicPr>
            <a:picLocks noChangeAspect="1"/>
          </p:cNvPicPr>
          <p:nvPr/>
        </p:nvPicPr>
        <p:blipFill>
          <a:blip r:embed="rId2"/>
          <a:stretch>
            <a:fillRect/>
          </a:stretch>
        </p:blipFill>
        <p:spPr>
          <a:xfrm>
            <a:off x="1066800" y="2133600"/>
            <a:ext cx="2245108" cy="885825"/>
          </a:xfrm>
          <a:prstGeom prst="rect">
            <a:avLst/>
          </a:prstGeom>
        </p:spPr>
      </p:pic>
      <p:pic>
        <p:nvPicPr>
          <p:cNvPr id="6" name="Picture 5"/>
          <p:cNvPicPr>
            <a:picLocks noChangeAspect="1"/>
          </p:cNvPicPr>
          <p:nvPr/>
        </p:nvPicPr>
        <p:blipFill>
          <a:blip r:embed="rId3"/>
          <a:stretch>
            <a:fillRect/>
          </a:stretch>
        </p:blipFill>
        <p:spPr>
          <a:xfrm>
            <a:off x="1066800" y="3088998"/>
            <a:ext cx="6032046" cy="885825"/>
          </a:xfrm>
          <a:prstGeom prst="rect">
            <a:avLst/>
          </a:prstGeom>
        </p:spPr>
      </p:pic>
      <p:pic>
        <p:nvPicPr>
          <p:cNvPr id="7" name="Picture 6"/>
          <p:cNvPicPr>
            <a:picLocks noChangeAspect="1"/>
          </p:cNvPicPr>
          <p:nvPr/>
        </p:nvPicPr>
        <p:blipFill>
          <a:blip r:embed="rId4"/>
          <a:stretch>
            <a:fillRect/>
          </a:stretch>
        </p:blipFill>
        <p:spPr>
          <a:xfrm>
            <a:off x="1066800" y="4117128"/>
            <a:ext cx="5584759" cy="881804"/>
          </a:xfrm>
          <a:prstGeom prst="rect">
            <a:avLst/>
          </a:prstGeom>
        </p:spPr>
      </p:pic>
      <p:pic>
        <p:nvPicPr>
          <p:cNvPr id="8" name="Picture 7"/>
          <p:cNvPicPr>
            <a:picLocks noChangeAspect="1"/>
          </p:cNvPicPr>
          <p:nvPr/>
        </p:nvPicPr>
        <p:blipFill>
          <a:blip r:embed="rId5"/>
          <a:stretch>
            <a:fillRect/>
          </a:stretch>
        </p:blipFill>
        <p:spPr>
          <a:xfrm>
            <a:off x="1066800" y="5236450"/>
            <a:ext cx="6587538" cy="1198987"/>
          </a:xfrm>
          <a:prstGeom prst="rect">
            <a:avLst/>
          </a:prstGeom>
        </p:spPr>
      </p:pic>
    </p:spTree>
    <p:extLst>
      <p:ext uri="{BB962C8B-B14F-4D97-AF65-F5344CB8AC3E}">
        <p14:creationId xmlns:p14="http://schemas.microsoft.com/office/powerpoint/2010/main" val="312946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Permutations and Combinations</a:t>
            </a:r>
            <a:endParaRPr lang="en-US" dirty="0"/>
          </a:p>
        </p:txBody>
      </p:sp>
      <p:sp>
        <p:nvSpPr>
          <p:cNvPr id="3" name="Content Placeholder 2"/>
          <p:cNvSpPr>
            <a:spLocks noGrp="1"/>
          </p:cNvSpPr>
          <p:nvPr>
            <p:ph idx="1"/>
          </p:nvPr>
        </p:nvSpPr>
        <p:spPr>
          <a:xfrm>
            <a:off x="457200" y="1280160"/>
            <a:ext cx="8229600" cy="3625608"/>
          </a:xfrm>
        </p:spPr>
        <p:txBody>
          <a:bodyPr>
            <a:spAutoFit/>
          </a:bodyPr>
          <a:lstStyle/>
          <a:p>
            <a:r>
              <a:rPr lang="en-US" dirty="0"/>
              <a:t>When you are looking to count the number of ways objects can be chosen out of a group, then the problem you are dealing with is either a permutation or a combination. The way that you distinguish between the two calculations is that for a </a:t>
            </a:r>
            <a:r>
              <a:rPr lang="en-US" b="1" dirty="0"/>
              <a:t>permutation</a:t>
            </a:r>
            <a:r>
              <a:rPr lang="en-US" dirty="0"/>
              <a:t>, </a:t>
            </a:r>
            <a:r>
              <a:rPr lang="en-US" b="1" dirty="0"/>
              <a:t>the order </a:t>
            </a:r>
            <a:r>
              <a:rPr lang="en-US" dirty="0"/>
              <a:t>in which the objects are chosen </a:t>
            </a:r>
            <a:r>
              <a:rPr lang="en-US" b="1" dirty="0"/>
              <a:t>is important</a:t>
            </a:r>
            <a:r>
              <a:rPr lang="en-US" dirty="0" smtClean="0"/>
              <a:t>.</a:t>
            </a:r>
          </a:p>
          <a:p>
            <a:r>
              <a:rPr lang="en-US" dirty="0"/>
              <a:t>When the order in which the objects are chosen is not important, then we use a </a:t>
            </a:r>
            <a:r>
              <a:rPr lang="en-US" b="1" dirty="0"/>
              <a:t>combination</a:t>
            </a:r>
            <a:r>
              <a:rPr lang="en-US" dirty="0"/>
              <a:t>.</a:t>
            </a:r>
          </a:p>
        </p:txBody>
      </p:sp>
    </p:spTree>
    <p:extLst>
      <p:ext uri="{BB962C8B-B14F-4D97-AF65-F5344CB8AC3E}">
        <p14:creationId xmlns:p14="http://schemas.microsoft.com/office/powerpoint/2010/main" val="37481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Permutation and Combination Formulas</a:t>
            </a:r>
            <a:endParaRPr lang="en-US" dirty="0"/>
          </a:p>
        </p:txBody>
      </p:sp>
      <p:sp>
        <p:nvSpPr>
          <p:cNvPr id="3" name="Content Placeholder 2"/>
          <p:cNvSpPr>
            <a:spLocks noGrp="1"/>
          </p:cNvSpPr>
          <p:nvPr>
            <p:ph idx="1"/>
          </p:nvPr>
        </p:nvSpPr>
        <p:spPr>
          <a:xfrm>
            <a:off x="457200" y="1280160"/>
            <a:ext cx="8229600" cy="1040285"/>
          </a:xfrm>
        </p:spPr>
        <p:txBody>
          <a:bodyPr>
            <a:spAutoFit/>
          </a:bodyPr>
          <a:lstStyle/>
          <a:p>
            <a:r>
              <a:rPr lang="en-US" dirty="0" smtClean="0"/>
              <a:t>The Number of n​ Distinct Objects Taken r​ at a Time,</a:t>
            </a:r>
          </a:p>
          <a:p>
            <a:r>
              <a:rPr lang="en-US" dirty="0" smtClean="0"/>
              <a:t>When </a:t>
            </a:r>
            <a:r>
              <a:rPr lang="en-US" b="1" dirty="0" smtClean="0"/>
              <a:t>order is important</a:t>
            </a:r>
            <a:r>
              <a:rPr lang="en-US" dirty="0" smtClean="0"/>
              <a:t>:</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457200" y="5080312"/>
                <a:ext cx="8229600" cy="947182"/>
              </a:xfrm>
              <a:prstGeom prst="rect">
                <a:avLst/>
              </a:prstGeom>
              <a:solidFill>
                <a:schemeClr val="accent3"/>
              </a:solidFill>
              <a:ln>
                <a:solidFill>
                  <a:srgbClr val="002060"/>
                </a:solidFill>
              </a:ln>
            </p:spPr>
            <p:txBody>
              <a:bodyPr wrap="square" rtlCol="0">
                <a:spAutoFit/>
              </a:bodyPr>
              <a:lstStyle/>
              <a:p>
                <a:pPr algn="ctr"/>
                <a:r>
                  <a:rPr lang="en-US" sz="2800" dirty="0" smtClean="0"/>
                  <a:t>Combinations:  </a:t>
                </a:r>
                <a:r>
                  <a:rPr lang="en-US" sz="2400" i="1" dirty="0" err="1" smtClean="0"/>
                  <a:t>n</a:t>
                </a:r>
                <a:r>
                  <a:rPr lang="en-US" sz="2800" dirty="0" err="1" smtClean="0"/>
                  <a:t>C</a:t>
                </a:r>
                <a:r>
                  <a:rPr lang="en-US" sz="2400" i="1" dirty="0" err="1" smtClean="0"/>
                  <a:t>r</a:t>
                </a:r>
                <a:r>
                  <a:rPr lang="en-US" sz="2800" dirty="0" smtClean="0"/>
                  <a:t> </a:t>
                </a:r>
                <a:r>
                  <a:rPr lang="en-US" sz="2800" dirty="0"/>
                  <a:t>= </a:t>
                </a: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𝑛</m:t>
                        </m:r>
                        <m:r>
                          <a:rPr lang="en-US" sz="3600" i="1">
                            <a:latin typeface="Cambria Math" panose="02040503050406030204" pitchFamily="18" charset="0"/>
                            <a:ea typeface="Cambria Math" panose="02040503050406030204" pitchFamily="18" charset="0"/>
                          </a:rPr>
                          <m:t>!</m:t>
                        </m:r>
                      </m:num>
                      <m:den>
                        <m:r>
                          <a:rPr lang="en-US" sz="3600" i="1">
                            <a:latin typeface="Cambria Math" panose="02040503050406030204" pitchFamily="18" charset="0"/>
                            <a:ea typeface="Cambria Math" panose="02040503050406030204" pitchFamily="18" charset="0"/>
                          </a:rPr>
                          <m:t>𝑟</m:t>
                        </m:r>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rPr>
                            </m:ctrlPr>
                          </m:dPr>
                          <m:e>
                            <m:r>
                              <a:rPr lang="en-US" sz="3600" i="1">
                                <a:latin typeface="Cambria Math" panose="02040503050406030204" pitchFamily="18" charset="0"/>
                              </a:rPr>
                              <m:t>𝑛</m:t>
                            </m:r>
                            <m:r>
                              <a:rPr lang="en-US" sz="3600" i="1">
                                <a:latin typeface="Cambria Math" panose="02040503050406030204" pitchFamily="18" charset="0"/>
                              </a:rPr>
                              <m:t>−</m:t>
                            </m:r>
                            <m:r>
                              <a:rPr lang="en-US" sz="3600" i="1">
                                <a:latin typeface="Cambria Math" panose="02040503050406030204" pitchFamily="18" charset="0"/>
                              </a:rPr>
                              <m:t>𝑟</m:t>
                            </m:r>
                          </m:e>
                        </m:d>
                        <m:r>
                          <a:rPr lang="en-US" sz="3600" i="1">
                            <a:latin typeface="Cambria Math" panose="02040503050406030204" pitchFamily="18" charset="0"/>
                            <a:ea typeface="Cambria Math" panose="02040503050406030204" pitchFamily="18" charset="0"/>
                          </a:rPr>
                          <m:t>!</m:t>
                        </m:r>
                      </m:den>
                    </m:f>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457200" y="5080312"/>
                <a:ext cx="8229600" cy="947182"/>
              </a:xfrm>
              <a:prstGeom prst="rect">
                <a:avLst/>
              </a:prstGeom>
              <a:blipFill rotWithShape="0">
                <a:blip r:embed="rId2"/>
                <a:stretch>
                  <a:fillRect/>
                </a:stretch>
              </a:blipFill>
              <a:ln>
                <a:solidFill>
                  <a:srgbClr val="002060"/>
                </a:solidFill>
              </a:ln>
            </p:spPr>
            <p:txBody>
              <a:bodyPr/>
              <a:lstStyle/>
              <a:p>
                <a:r>
                  <a:rPr lang="en-US">
                    <a:noFill/>
                  </a:rPr>
                  <a:t> </a:t>
                </a:r>
              </a:p>
            </p:txBody>
          </p:sp>
        </mc:Fallback>
      </mc:AlternateContent>
      <p:sp>
        <p:nvSpPr>
          <p:cNvPr id="5" name="Content Placeholder 2"/>
          <p:cNvSpPr txBox="1">
            <a:spLocks/>
          </p:cNvSpPr>
          <p:nvPr/>
        </p:nvSpPr>
        <p:spPr>
          <a:xfrm>
            <a:off x="457200" y="3866672"/>
            <a:ext cx="8229600" cy="1040285"/>
          </a:xfrm>
          <a:prstGeom prst="rect">
            <a:avLst/>
          </a:prstGeom>
        </p:spPr>
        <p:txBody>
          <a:bodyPr>
            <a:spAutoFit/>
          </a:bodyPr>
          <a:lstStyle>
            <a:lvl1pPr marL="0" indent="0" algn="l" defTabSz="914400" rtl="0" eaLnBrk="1" latinLnBrk="0" hangingPunct="1">
              <a:spcBef>
                <a:spcPct val="20000"/>
              </a:spcBef>
              <a:buFontTx/>
              <a:buNone/>
              <a:defRPr sz="2800" b="0" i="0" kern="1200" baseline="0">
                <a:solidFill>
                  <a:srgbClr val="366092"/>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The Number of n​ Distinct Objects Taken r​ at a Time,</a:t>
            </a:r>
          </a:p>
          <a:p>
            <a:r>
              <a:rPr lang="en-US" dirty="0" smtClean="0"/>
              <a:t>When </a:t>
            </a:r>
            <a:r>
              <a:rPr lang="en-US" b="1" dirty="0" smtClean="0"/>
              <a:t>order is not important</a:t>
            </a:r>
            <a:r>
              <a:rPr lang="en-US" dirty="0" smtClean="0"/>
              <a:t>:</a:t>
            </a:r>
            <a:endParaRPr lang="en-US" sz="3600" dirty="0"/>
          </a:p>
        </p:txBody>
      </p:sp>
      <mc:AlternateContent xmlns:mc="http://schemas.openxmlformats.org/markup-compatibility/2006" xmlns:a14="http://schemas.microsoft.com/office/drawing/2010/main">
        <mc:Choice Requires="a14">
          <p:sp>
            <p:nvSpPr>
              <p:cNvPr id="6" name="TextBox 5"/>
              <p:cNvSpPr txBox="1"/>
              <p:nvPr/>
            </p:nvSpPr>
            <p:spPr>
              <a:xfrm>
                <a:off x="457200" y="2493800"/>
                <a:ext cx="8229600" cy="947182"/>
              </a:xfrm>
              <a:prstGeom prst="rect">
                <a:avLst/>
              </a:prstGeom>
              <a:solidFill>
                <a:schemeClr val="accent3"/>
              </a:solidFill>
              <a:ln>
                <a:solidFill>
                  <a:srgbClr val="002060"/>
                </a:solidFill>
              </a:ln>
            </p:spPr>
            <p:txBody>
              <a:bodyPr wrap="square" rtlCol="0">
                <a:spAutoFit/>
              </a:bodyPr>
              <a:lstStyle/>
              <a:p>
                <a:pPr algn="ctr"/>
                <a:r>
                  <a:rPr lang="en-US" sz="2800" dirty="0" smtClean="0"/>
                  <a:t>Permutations:  </a:t>
                </a:r>
                <a:r>
                  <a:rPr lang="en-US" sz="2400" i="1" dirty="0" err="1" smtClean="0"/>
                  <a:t>n</a:t>
                </a:r>
                <a:r>
                  <a:rPr lang="en-US" sz="2800" dirty="0" err="1" smtClean="0"/>
                  <a:t>P</a:t>
                </a:r>
                <a:r>
                  <a:rPr lang="en-US" sz="2400" i="1" dirty="0" err="1" smtClean="0"/>
                  <a:t>r</a:t>
                </a:r>
                <a:r>
                  <a:rPr lang="en-US" sz="2800" dirty="0" smtClean="0"/>
                  <a:t> </a:t>
                </a:r>
                <a:r>
                  <a:rPr lang="en-US" sz="2800" dirty="0"/>
                  <a:t>= </a:t>
                </a: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𝑛</m:t>
                        </m:r>
                        <m:r>
                          <a:rPr lang="en-US" sz="3600" i="1">
                            <a:latin typeface="Cambria Math" panose="02040503050406030204" pitchFamily="18" charset="0"/>
                            <a:ea typeface="Cambria Math" panose="02040503050406030204" pitchFamily="18" charset="0"/>
                          </a:rPr>
                          <m:t>!</m:t>
                        </m:r>
                      </m:num>
                      <m:den>
                        <m:d>
                          <m:dPr>
                            <m:ctrlPr>
                              <a:rPr lang="en-US" sz="3600" i="1">
                                <a:latin typeface="Cambria Math" panose="02040503050406030204" pitchFamily="18" charset="0"/>
                              </a:rPr>
                            </m:ctrlPr>
                          </m:dPr>
                          <m:e>
                            <m:r>
                              <a:rPr lang="en-US" sz="3600" i="1">
                                <a:latin typeface="Cambria Math" panose="02040503050406030204" pitchFamily="18" charset="0"/>
                              </a:rPr>
                              <m:t>𝑛</m:t>
                            </m:r>
                            <m:r>
                              <a:rPr lang="en-US" sz="3600" i="1">
                                <a:latin typeface="Cambria Math" panose="02040503050406030204" pitchFamily="18" charset="0"/>
                              </a:rPr>
                              <m:t>−</m:t>
                            </m:r>
                            <m:r>
                              <a:rPr lang="en-US" sz="3600" i="1">
                                <a:latin typeface="Cambria Math" panose="02040503050406030204" pitchFamily="18" charset="0"/>
                              </a:rPr>
                              <m:t>𝑟</m:t>
                            </m:r>
                          </m:e>
                        </m:d>
                        <m:r>
                          <a:rPr lang="en-US" sz="3600" i="1">
                            <a:latin typeface="Cambria Math" panose="02040503050406030204" pitchFamily="18" charset="0"/>
                            <a:ea typeface="Cambria Math" panose="02040503050406030204" pitchFamily="18" charset="0"/>
                          </a:rPr>
                          <m:t>!</m:t>
                        </m:r>
                      </m:den>
                    </m:f>
                  </m:oMath>
                </a14:m>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200" y="2493800"/>
                <a:ext cx="8229600" cy="947182"/>
              </a:xfrm>
              <a:prstGeom prst="rect">
                <a:avLst/>
              </a:prstGeom>
              <a:blipFill rotWithShape="0">
                <a:blip r:embed="rId3"/>
                <a:stretch>
                  <a:fillRect/>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3347262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a:t>
            </a:r>
            <a:endParaRPr lang="en-US" dirty="0"/>
          </a:p>
        </p:txBody>
      </p:sp>
      <p:sp>
        <p:nvSpPr>
          <p:cNvPr id="3" name="Content Placeholder 2"/>
          <p:cNvSpPr>
            <a:spLocks noGrp="1"/>
          </p:cNvSpPr>
          <p:nvPr>
            <p:ph idx="1"/>
          </p:nvPr>
        </p:nvSpPr>
        <p:spPr>
          <a:xfrm>
            <a:off x="457200" y="996279"/>
            <a:ext cx="8229600" cy="3194721"/>
          </a:xfrm>
        </p:spPr>
        <p:txBody>
          <a:bodyPr>
            <a:spAutoFit/>
          </a:bodyPr>
          <a:lstStyle/>
          <a:p>
            <a:r>
              <a:rPr lang="en-US" dirty="0" smtClean="0"/>
              <a:t>Example 1. For </a:t>
            </a:r>
            <a:r>
              <a:rPr lang="en-US" dirty="0"/>
              <a:t>a committee of 8​ people, how many ways can a chairperson and a secretary be selected from amongst its members</a:t>
            </a:r>
            <a:r>
              <a:rPr lang="en-US" dirty="0" smtClean="0"/>
              <a:t>?</a:t>
            </a:r>
          </a:p>
          <a:p>
            <a:r>
              <a:rPr lang="en-US" b="1" dirty="0" smtClean="0"/>
              <a:t>Solution:</a:t>
            </a:r>
            <a:r>
              <a:rPr lang="en-US" dirty="0" smtClean="0"/>
              <a:t> First </a:t>
            </a:r>
            <a:r>
              <a:rPr lang="en-US" dirty="0"/>
              <a:t>note that the order of the members chosen is important, i.e., it is different if someone is elected for chairperson rather than secretary. </a:t>
            </a:r>
            <a:r>
              <a:rPr lang="en-US" dirty="0" smtClean="0"/>
              <a:t>Therefore</a:t>
            </a:r>
            <a:r>
              <a:rPr lang="en-US" dirty="0"/>
              <a:t>, this is a </a:t>
            </a:r>
            <a:r>
              <a:rPr lang="en-US" b="1" dirty="0" smtClean="0"/>
              <a:t>permutation</a:t>
            </a:r>
            <a:r>
              <a:rPr lang="en-US" dirty="0" smtClean="0"/>
              <a:t>  with n=8, r=2</a:t>
            </a:r>
            <a:r>
              <a:rPr lang="en-US" dirty="0"/>
              <a:t>.</a:t>
            </a:r>
          </a:p>
        </p:txBody>
      </p:sp>
      <p:pic>
        <p:nvPicPr>
          <p:cNvPr id="4" name="Picture 3"/>
          <p:cNvPicPr>
            <a:picLocks noChangeAspect="1"/>
          </p:cNvPicPr>
          <p:nvPr/>
        </p:nvPicPr>
        <p:blipFill>
          <a:blip r:embed="rId2"/>
          <a:stretch>
            <a:fillRect/>
          </a:stretch>
        </p:blipFill>
        <p:spPr>
          <a:xfrm>
            <a:off x="1905000" y="4343400"/>
            <a:ext cx="5181600" cy="2072640"/>
          </a:xfrm>
          <a:prstGeom prst="rect">
            <a:avLst/>
          </a:prstGeom>
        </p:spPr>
      </p:pic>
    </p:spTree>
    <p:extLst>
      <p:ext uri="{BB962C8B-B14F-4D97-AF65-F5344CB8AC3E}">
        <p14:creationId xmlns:p14="http://schemas.microsoft.com/office/powerpoint/2010/main" val="112761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a:t>
            </a:r>
            <a:endParaRPr lang="en-US" dirty="0"/>
          </a:p>
        </p:txBody>
      </p:sp>
      <p:sp>
        <p:nvSpPr>
          <p:cNvPr id="3" name="Content Placeholder 2"/>
          <p:cNvSpPr>
            <a:spLocks noGrp="1"/>
          </p:cNvSpPr>
          <p:nvPr>
            <p:ph idx="1"/>
          </p:nvPr>
        </p:nvSpPr>
        <p:spPr>
          <a:xfrm>
            <a:off x="457200" y="996279"/>
            <a:ext cx="8382000" cy="2332946"/>
          </a:xfrm>
        </p:spPr>
        <p:txBody>
          <a:bodyPr wrap="square">
            <a:spAutoFit/>
          </a:bodyPr>
          <a:lstStyle/>
          <a:p>
            <a:r>
              <a:rPr lang="en-US" dirty="0" smtClean="0"/>
              <a:t>Example 2. How </a:t>
            </a:r>
            <a:r>
              <a:rPr lang="en-US" dirty="0"/>
              <a:t>many ways can four people be chosen from a group of twenty to serve on a committee</a:t>
            </a:r>
            <a:r>
              <a:rPr lang="en-US" dirty="0" smtClean="0"/>
              <a:t>?</a:t>
            </a:r>
          </a:p>
          <a:p>
            <a:r>
              <a:rPr lang="en-US" b="1" dirty="0" smtClean="0"/>
              <a:t>Solution:</a:t>
            </a:r>
            <a:r>
              <a:rPr lang="en-US" dirty="0"/>
              <a:t> Since there is no ranking in the </a:t>
            </a:r>
            <a:r>
              <a:rPr lang="en-US" dirty="0" smtClean="0"/>
              <a:t>committee, </a:t>
            </a:r>
            <a:r>
              <a:rPr lang="en-US" dirty="0"/>
              <a:t>order does not matter. Therefore, this is a </a:t>
            </a:r>
            <a:r>
              <a:rPr lang="en-US" b="1" dirty="0"/>
              <a:t>combination</a:t>
            </a:r>
            <a:r>
              <a:rPr lang="en-US" dirty="0"/>
              <a:t> </a:t>
            </a:r>
            <a:r>
              <a:rPr lang="en-US" dirty="0" smtClean="0"/>
              <a:t>problem with n=20, r=4 (4 people are chosen out of 20).</a:t>
            </a:r>
            <a:endParaRPr lang="en-US" dirty="0"/>
          </a:p>
        </p:txBody>
      </p:sp>
      <p:pic>
        <p:nvPicPr>
          <p:cNvPr id="5" name="Picture 4"/>
          <p:cNvPicPr>
            <a:picLocks noChangeAspect="1"/>
          </p:cNvPicPr>
          <p:nvPr/>
        </p:nvPicPr>
        <p:blipFill>
          <a:blip r:embed="rId2"/>
          <a:stretch>
            <a:fillRect/>
          </a:stretch>
        </p:blipFill>
        <p:spPr>
          <a:xfrm>
            <a:off x="1828800" y="3505200"/>
            <a:ext cx="5227219" cy="2966800"/>
          </a:xfrm>
          <a:prstGeom prst="rect">
            <a:avLst/>
          </a:prstGeom>
        </p:spPr>
      </p:pic>
    </p:spTree>
    <p:extLst>
      <p:ext uri="{BB962C8B-B14F-4D97-AF65-F5344CB8AC3E}">
        <p14:creationId xmlns:p14="http://schemas.microsoft.com/office/powerpoint/2010/main" val="278198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bg>
      <p:bgPr>
        <a:solidFill>
          <a:srgbClr val="FFC000"/>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85800" y="2130552"/>
            <a:ext cx="7772400" cy="1470025"/>
          </a:xfrm>
          <a:prstGeom prst="rect">
            <a:avLst/>
          </a:prstGeom>
        </p:spPr>
        <p:txBody>
          <a:bodyPr/>
          <a:lstStyle/>
          <a:p>
            <a:r>
              <a:rPr lang="en-US" dirty="0"/>
              <a:t>HLS </a:t>
            </a:r>
            <a:r>
              <a:rPr lang="en-US" dirty="0" smtClean="0"/>
              <a:t>UNTDBS </a:t>
            </a:r>
            <a:r>
              <a:rPr lang="en-US" dirty="0"/>
              <a:t>Lesson </a:t>
            </a:r>
            <a:r>
              <a:rPr lang="en-US" dirty="0" smtClean="0"/>
              <a:t>5.1</a:t>
            </a:r>
            <a:endParaRPr lang="en-US" dirty="0"/>
          </a:p>
        </p:txBody>
      </p:sp>
    </p:spTree>
    <p:extLst>
      <p:ext uri="{BB962C8B-B14F-4D97-AF65-F5344CB8AC3E}">
        <p14:creationId xmlns:p14="http://schemas.microsoft.com/office/powerpoint/2010/main" val="1914616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5.1: Sample questions</a:t>
            </a:r>
            <a:endParaRPr lang="en-US" altLang="en-US" dirty="0"/>
          </a:p>
        </p:txBody>
      </p:sp>
      <p:sp>
        <p:nvSpPr>
          <p:cNvPr id="5" name="TextBox 4"/>
          <p:cNvSpPr txBox="1"/>
          <p:nvPr/>
        </p:nvSpPr>
        <p:spPr>
          <a:xfrm>
            <a:off x="457200" y="1097280"/>
            <a:ext cx="8229600" cy="1938992"/>
          </a:xfrm>
          <a:prstGeom prst="rect">
            <a:avLst/>
          </a:prstGeom>
          <a:solidFill>
            <a:schemeClr val="bg1"/>
          </a:solidFill>
          <a:ln>
            <a:solidFill>
              <a:srgbClr val="002060"/>
            </a:solidFill>
          </a:ln>
        </p:spPr>
        <p:txBody>
          <a:bodyPr wrap="square" rtlCol="0">
            <a:spAutoFit/>
          </a:bodyPr>
          <a:lstStyle/>
          <a:p>
            <a:r>
              <a:rPr lang="en-US" sz="2400" dirty="0"/>
              <a:t>There are </a:t>
            </a:r>
            <a:r>
              <a:rPr lang="en-US" sz="2400" dirty="0" smtClean="0"/>
              <a:t>330 </a:t>
            </a:r>
            <a:r>
              <a:rPr lang="en-US" sz="2400" dirty="0"/>
              <a:t>identical plastic chips numbered </a:t>
            </a:r>
            <a:r>
              <a:rPr lang="en-US" sz="2400" dirty="0" smtClean="0"/>
              <a:t>1  through 330 </a:t>
            </a:r>
            <a:r>
              <a:rPr lang="en-US" sz="2400" dirty="0"/>
              <a:t>in a box. What is the probability of reaching into the box and randomly drawing a chip number that is smaller than 222? Express your answer as a simplified fraction or a decimal rounded to four decimal places.</a:t>
            </a:r>
          </a:p>
        </p:txBody>
      </p:sp>
      <mc:AlternateContent xmlns:mc="http://schemas.openxmlformats.org/markup-compatibility/2006" xmlns:a14="http://schemas.microsoft.com/office/drawing/2010/main">
        <mc:Choice Requires="a14">
          <p:sp>
            <p:nvSpPr>
              <p:cNvPr id="6" name="TextBox 5"/>
              <p:cNvSpPr txBox="1"/>
              <p:nvPr/>
            </p:nvSpPr>
            <p:spPr>
              <a:xfrm>
                <a:off x="457200" y="3276600"/>
                <a:ext cx="8229600" cy="878574"/>
              </a:xfrm>
              <a:prstGeom prst="rect">
                <a:avLst/>
              </a:prstGeom>
              <a:solidFill>
                <a:schemeClr val="accent3"/>
              </a:solidFill>
              <a:ln>
                <a:solidFill>
                  <a:srgbClr val="002060"/>
                </a:solidFill>
              </a:ln>
            </p:spPr>
            <p:txBody>
              <a:bodyPr wrap="square" rtlCol="0">
                <a:spAutoFit/>
              </a:bodyPr>
              <a:lstStyle/>
              <a:p>
                <a:pPr algn="ctr"/>
                <a:r>
                  <a:rPr lang="en-US" sz="2800" dirty="0" smtClean="0"/>
                  <a:t>Solution: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221</m:t>
                        </m:r>
                      </m:num>
                      <m:den>
                        <m:r>
                          <a:rPr lang="en-US" sz="3600" b="0" i="1" smtClean="0">
                            <a:latin typeface="Cambria Math" panose="02040503050406030204" pitchFamily="18" charset="0"/>
                            <a:ea typeface="Cambria Math" panose="02040503050406030204" pitchFamily="18" charset="0"/>
                          </a:rPr>
                          <m:t>330</m:t>
                        </m:r>
                      </m:den>
                    </m:f>
                  </m:oMath>
                </a14:m>
                <a:r>
                  <a:rPr lang="en-US" sz="3600" dirty="0" smtClean="0"/>
                  <a:t> = 0.6697</a:t>
                </a:r>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200" y="3276600"/>
                <a:ext cx="8229600" cy="878574"/>
              </a:xfrm>
              <a:prstGeom prst="rect">
                <a:avLst/>
              </a:prstGeom>
              <a:blipFill rotWithShape="0">
                <a:blip r:embed="rId2"/>
                <a:stretch>
                  <a:fillRect b="-11644"/>
                </a:stretch>
              </a:blipFill>
              <a:ln>
                <a:solidFill>
                  <a:srgbClr val="002060"/>
                </a:solidFill>
              </a:ln>
            </p:spPr>
            <p:txBody>
              <a:bodyPr/>
              <a:lstStyle/>
              <a:p>
                <a:r>
                  <a:rPr lang="en-US">
                    <a:noFill/>
                  </a:rPr>
                  <a:t> </a:t>
                </a:r>
              </a:p>
            </p:txBody>
          </p:sp>
        </mc:Fallback>
      </mc:AlternateContent>
    </p:spTree>
    <p:extLst>
      <p:ext uri="{BB962C8B-B14F-4D97-AF65-F5344CB8AC3E}">
        <p14:creationId xmlns:p14="http://schemas.microsoft.com/office/powerpoint/2010/main" val="28227945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5.1: Sample questions</a:t>
            </a:r>
            <a:endParaRPr lang="en-US" altLang="en-US" dirty="0"/>
          </a:p>
        </p:txBody>
      </p:sp>
      <p:sp>
        <p:nvSpPr>
          <p:cNvPr id="5" name="TextBox 4"/>
          <p:cNvSpPr txBox="1"/>
          <p:nvPr/>
        </p:nvSpPr>
        <p:spPr>
          <a:xfrm>
            <a:off x="457200" y="1097280"/>
            <a:ext cx="8229600" cy="1569660"/>
          </a:xfrm>
          <a:prstGeom prst="rect">
            <a:avLst/>
          </a:prstGeom>
          <a:solidFill>
            <a:schemeClr val="bg1"/>
          </a:solidFill>
          <a:ln>
            <a:solidFill>
              <a:srgbClr val="002060"/>
            </a:solidFill>
          </a:ln>
        </p:spPr>
        <p:txBody>
          <a:bodyPr wrap="square" rtlCol="0">
            <a:spAutoFit/>
          </a:bodyPr>
          <a:lstStyle/>
          <a:p>
            <a:r>
              <a:rPr lang="en-US" sz="2400" dirty="0"/>
              <a:t>You decide to record the hair colors of people leaving a lecture at your school. What is the probability that the next person who leaves the lecture will have black hair? Express your answer as a simplified fraction or a decimal rounded to four decimal places.</a:t>
            </a:r>
          </a:p>
        </p:txBody>
      </p:sp>
      <mc:AlternateContent xmlns:mc="http://schemas.openxmlformats.org/markup-compatibility/2006" xmlns:a14="http://schemas.microsoft.com/office/drawing/2010/main">
        <mc:Choice Requires="a14">
          <p:sp>
            <p:nvSpPr>
              <p:cNvPr id="6" name="TextBox 5"/>
              <p:cNvSpPr txBox="1"/>
              <p:nvPr/>
            </p:nvSpPr>
            <p:spPr>
              <a:xfrm>
                <a:off x="457200" y="4495739"/>
                <a:ext cx="8229600" cy="935641"/>
              </a:xfrm>
              <a:prstGeom prst="rect">
                <a:avLst/>
              </a:prstGeom>
              <a:solidFill>
                <a:schemeClr val="accent3"/>
              </a:solidFill>
              <a:ln>
                <a:solidFill>
                  <a:srgbClr val="002060"/>
                </a:solidFill>
              </a:ln>
            </p:spPr>
            <p:txBody>
              <a:bodyPr wrap="square" rtlCol="0">
                <a:spAutoFit/>
              </a:bodyPr>
              <a:lstStyle/>
              <a:p>
                <a:pPr algn="ctr"/>
                <a:r>
                  <a:rPr lang="en-US" sz="2800" dirty="0" smtClean="0"/>
                  <a:t>Solution:  </a:t>
                </a:r>
                <a14:m>
                  <m:oMath xmlns:m="http://schemas.openxmlformats.org/officeDocument/2006/math">
                    <m:f>
                      <m:fPr>
                        <m:ctrlPr>
                          <a:rPr lang="en-US" sz="3600" i="1">
                            <a:latin typeface="Cambria Math" panose="02040503050406030204" pitchFamily="18" charset="0"/>
                          </a:rPr>
                        </m:ctrlPr>
                      </m:fPr>
                      <m:num>
                        <m:r>
                          <a:rPr lang="en-US" sz="3600" b="0" i="1" smtClean="0">
                            <a:latin typeface="Cambria Math" panose="02040503050406030204" pitchFamily="18" charset="0"/>
                          </a:rPr>
                          <m:t>48</m:t>
                        </m:r>
                      </m:num>
                      <m:den>
                        <m:d>
                          <m:dPr>
                            <m:ctrlPr>
                              <a:rPr lang="en-US" sz="360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37+46+36+48+38</m:t>
                            </m:r>
                          </m:e>
                        </m:d>
                      </m:den>
                    </m:f>
                  </m:oMath>
                </a14:m>
                <a:r>
                  <a:rPr lang="en-US" sz="3600" dirty="0" smtClean="0"/>
                  <a:t> =</a:t>
                </a:r>
                <a14:m>
                  <m:oMath xmlns:m="http://schemas.openxmlformats.org/officeDocument/2006/math">
                    <m:f>
                      <m:fPr>
                        <m:ctrlPr>
                          <a:rPr lang="en-US" sz="3600" i="1">
                            <a:latin typeface="Cambria Math" panose="02040503050406030204" pitchFamily="18" charset="0"/>
                          </a:rPr>
                        </m:ctrlPr>
                      </m:fPr>
                      <m:num>
                        <m:r>
                          <a:rPr lang="en-US" sz="3600" i="1">
                            <a:latin typeface="Cambria Math" panose="02040503050406030204" pitchFamily="18" charset="0"/>
                          </a:rPr>
                          <m:t>48</m:t>
                        </m:r>
                      </m:num>
                      <m:den>
                        <m:r>
                          <a:rPr lang="en-US" sz="3600" b="0" i="1" smtClean="0">
                            <a:latin typeface="Cambria Math" panose="02040503050406030204" pitchFamily="18" charset="0"/>
                          </a:rPr>
                          <m:t>205</m:t>
                        </m:r>
                      </m:den>
                    </m:f>
                  </m:oMath>
                </a14:m>
                <a:r>
                  <a:rPr lang="en-US" sz="3600" dirty="0" smtClean="0"/>
                  <a:t> = 0.2341</a:t>
                </a:r>
                <a:endParaRPr lang="en-US"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200" y="4495739"/>
                <a:ext cx="8229600" cy="935641"/>
              </a:xfrm>
              <a:prstGeom prst="rect">
                <a:avLst/>
              </a:prstGeom>
              <a:blipFill rotWithShape="0">
                <a:blip r:embed="rId2"/>
                <a:stretch>
                  <a:fillRect b="-5128"/>
                </a:stretch>
              </a:blipFill>
              <a:ln>
                <a:solidFill>
                  <a:srgbClr val="002060"/>
                </a:solidFill>
              </a:ln>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1752600" y="2858587"/>
            <a:ext cx="5105400" cy="1445505"/>
          </a:xfrm>
          <a:prstGeom prst="rect">
            <a:avLst/>
          </a:prstGeom>
        </p:spPr>
      </p:pic>
      <p:pic>
        <p:nvPicPr>
          <p:cNvPr id="4" name="Picture 3"/>
          <p:cNvPicPr>
            <a:picLocks noChangeAspect="1"/>
          </p:cNvPicPr>
          <p:nvPr/>
        </p:nvPicPr>
        <p:blipFill>
          <a:blip r:embed="rId4"/>
          <a:stretch>
            <a:fillRect/>
          </a:stretch>
        </p:blipFill>
        <p:spPr>
          <a:xfrm>
            <a:off x="685800" y="5909053"/>
            <a:ext cx="1209675" cy="447675"/>
          </a:xfrm>
          <a:prstGeom prst="rect">
            <a:avLst/>
          </a:prstGeom>
        </p:spPr>
      </p:pic>
      <p:pic>
        <p:nvPicPr>
          <p:cNvPr id="7" name="Picture 6"/>
          <p:cNvPicPr>
            <a:picLocks noChangeAspect="1"/>
          </p:cNvPicPr>
          <p:nvPr/>
        </p:nvPicPr>
        <p:blipFill>
          <a:blip r:embed="rId5"/>
          <a:stretch>
            <a:fillRect/>
          </a:stretch>
        </p:blipFill>
        <p:spPr>
          <a:xfrm>
            <a:off x="2590800" y="5620340"/>
            <a:ext cx="2486025" cy="1025102"/>
          </a:xfrm>
          <a:prstGeom prst="rect">
            <a:avLst/>
          </a:prstGeom>
        </p:spPr>
      </p:pic>
      <p:pic>
        <p:nvPicPr>
          <p:cNvPr id="8" name="Picture 7"/>
          <p:cNvPicPr>
            <a:picLocks noChangeAspect="1"/>
          </p:cNvPicPr>
          <p:nvPr/>
        </p:nvPicPr>
        <p:blipFill>
          <a:blip r:embed="rId6"/>
          <a:stretch>
            <a:fillRect/>
          </a:stretch>
        </p:blipFill>
        <p:spPr>
          <a:xfrm>
            <a:off x="6019800" y="5704265"/>
            <a:ext cx="2524125" cy="857250"/>
          </a:xfrm>
          <a:prstGeom prst="rect">
            <a:avLst/>
          </a:prstGeom>
        </p:spPr>
      </p:pic>
    </p:spTree>
    <p:extLst>
      <p:ext uri="{BB962C8B-B14F-4D97-AF65-F5344CB8AC3E}">
        <p14:creationId xmlns:p14="http://schemas.microsoft.com/office/powerpoint/2010/main" val="183675718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5.1: Sample questions</a:t>
            </a:r>
            <a:endParaRPr lang="en-US" altLang="en-US" dirty="0"/>
          </a:p>
        </p:txBody>
      </p:sp>
      <p:pic>
        <p:nvPicPr>
          <p:cNvPr id="7" name="Picture 6"/>
          <p:cNvPicPr>
            <a:picLocks noChangeAspect="1"/>
          </p:cNvPicPr>
          <p:nvPr/>
        </p:nvPicPr>
        <p:blipFill>
          <a:blip r:embed="rId2"/>
          <a:stretch>
            <a:fillRect/>
          </a:stretch>
        </p:blipFill>
        <p:spPr>
          <a:xfrm>
            <a:off x="238125" y="1524000"/>
            <a:ext cx="8667750" cy="3314700"/>
          </a:xfrm>
          <a:prstGeom prst="rect">
            <a:avLst/>
          </a:prstGeom>
        </p:spPr>
      </p:pic>
    </p:spTree>
    <p:extLst>
      <p:ext uri="{BB962C8B-B14F-4D97-AF65-F5344CB8AC3E}">
        <p14:creationId xmlns:p14="http://schemas.microsoft.com/office/powerpoint/2010/main" val="26408452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4.1: Identifying Outcomes in a Sample Space or Event (cont.)</a:t>
            </a:r>
            <a:endParaRPr lang="en-US" dirty="0"/>
          </a:p>
        </p:txBody>
      </p:sp>
      <p:sp>
        <p:nvSpPr>
          <p:cNvPr id="3" name="Content Placeholder 2"/>
          <p:cNvSpPr>
            <a:spLocks noGrp="1"/>
          </p:cNvSpPr>
          <p:nvPr>
            <p:ph idx="1"/>
          </p:nvPr>
        </p:nvSpPr>
        <p:spPr/>
        <p:txBody>
          <a:bodyPr/>
          <a:lstStyle/>
          <a:p>
            <a:pPr marL="463550" indent="-463550"/>
            <a:r>
              <a:rPr lang="en-US" b="1" dirty="0" smtClean="0"/>
              <a:t>b.	</a:t>
            </a:r>
            <a:r>
              <a:rPr lang="en-US" dirty="0" smtClean="0"/>
              <a:t>Choosing the members of the sample space that fit the event “tossing a tail then rolling an odd number” gives the following.</a:t>
            </a:r>
            <a:r>
              <a:rPr lang="en-US" b="1" dirty="0" smtClean="0"/>
              <a:t> </a:t>
            </a:r>
            <a:endParaRPr lang="en-US" dirty="0"/>
          </a:p>
        </p:txBody>
      </p:sp>
      <p:graphicFrame>
        <p:nvGraphicFramePr>
          <p:cNvPr id="3074" name="Object 2"/>
          <p:cNvGraphicFramePr>
            <a:graphicFrameLocks noChangeAspect="1"/>
          </p:cNvGraphicFramePr>
          <p:nvPr>
            <p:extLst>
              <p:ext uri="{D42A27DB-BD31-4B8C-83A1-F6EECF244321}">
                <p14:modId xmlns:p14="http://schemas.microsoft.com/office/powerpoint/2010/main" val="4083244074"/>
              </p:ext>
            </p:extLst>
          </p:nvPr>
        </p:nvGraphicFramePr>
        <p:xfrm>
          <a:off x="3194908" y="2971800"/>
          <a:ext cx="2240692" cy="628650"/>
        </p:xfrm>
        <a:graphic>
          <a:graphicData uri="http://schemas.openxmlformats.org/presentationml/2006/ole">
            <mc:AlternateContent xmlns:mc="http://schemas.openxmlformats.org/markup-compatibility/2006">
              <mc:Choice xmlns:v="urn:schemas-microsoft-com:vml" Requires="v">
                <p:oleObj spid="_x0000_s14371" name="Equation" r:id="rId3" imgW="1727200" imgH="469900" progId="Equation.DSMT4">
                  <p:embed/>
                </p:oleObj>
              </mc:Choice>
              <mc:Fallback>
                <p:oleObj name="Equation" r:id="rId3" imgW="1727200" imgH="4699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4908" y="2971800"/>
                        <a:ext cx="2240692" cy="628650"/>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394992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i="1" dirty="0" smtClean="0"/>
              <a:t>HLS UNTDBS Lesson 5.1: Sample questions</a:t>
            </a:r>
            <a:endParaRPr lang="en-US" altLang="en-US" dirty="0"/>
          </a:p>
        </p:txBody>
      </p:sp>
      <p:pic>
        <p:nvPicPr>
          <p:cNvPr id="3" name="Picture 2"/>
          <p:cNvPicPr>
            <a:picLocks noChangeAspect="1"/>
          </p:cNvPicPr>
          <p:nvPr/>
        </p:nvPicPr>
        <p:blipFill>
          <a:blip r:embed="rId2"/>
          <a:stretch>
            <a:fillRect/>
          </a:stretch>
        </p:blipFill>
        <p:spPr>
          <a:xfrm>
            <a:off x="219075" y="1371600"/>
            <a:ext cx="8705850" cy="4133850"/>
          </a:xfrm>
          <a:prstGeom prst="rect">
            <a:avLst/>
          </a:prstGeom>
        </p:spPr>
      </p:pic>
    </p:spTree>
    <p:extLst>
      <p:ext uri="{BB962C8B-B14F-4D97-AF65-F5344CB8AC3E}">
        <p14:creationId xmlns:p14="http://schemas.microsoft.com/office/powerpoint/2010/main" val="11678296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4.2: Using a Pattern to List All Outcomes in a Sample Space </a:t>
            </a:r>
            <a:endParaRPr lang="en-US" dirty="0"/>
          </a:p>
        </p:txBody>
      </p:sp>
      <p:sp>
        <p:nvSpPr>
          <p:cNvPr id="3" name="Content Placeholder 2"/>
          <p:cNvSpPr>
            <a:spLocks noGrp="1"/>
          </p:cNvSpPr>
          <p:nvPr>
            <p:ph idx="1"/>
          </p:nvPr>
        </p:nvSpPr>
        <p:spPr/>
        <p:txBody>
          <a:bodyPr/>
          <a:lstStyle/>
          <a:p>
            <a:r>
              <a:rPr lang="en-US" dirty="0" smtClean="0"/>
              <a:t>Consider the experiment in which a red six-sided die and a blue six-sided die are rolled together. </a:t>
            </a:r>
          </a:p>
          <a:p>
            <a:pPr marL="463550" indent="-463550"/>
            <a:r>
              <a:rPr lang="en-US" b="1" dirty="0" smtClean="0"/>
              <a:t>a.	</a:t>
            </a:r>
            <a:r>
              <a:rPr lang="en-US" dirty="0" smtClean="0"/>
              <a:t>Use a pattern to help list the outcomes in the sample space. </a:t>
            </a:r>
          </a:p>
          <a:p>
            <a:pPr marL="463550" indent="-463550"/>
            <a:r>
              <a:rPr lang="en-US" b="1" dirty="0" smtClean="0"/>
              <a:t>b.	</a:t>
            </a:r>
            <a:r>
              <a:rPr lang="en-US" dirty="0" smtClean="0"/>
              <a:t>List the outcomes in the event “the sum of the numbers rolled on the two dice equals 6.” </a:t>
            </a:r>
            <a:endParaRPr lang="en-US" dirty="0"/>
          </a:p>
        </p:txBody>
      </p:sp>
    </p:spTree>
    <p:extLst>
      <p:ext uri="{BB962C8B-B14F-4D97-AF65-F5344CB8AC3E}">
        <p14:creationId xmlns:p14="http://schemas.microsoft.com/office/powerpoint/2010/main" val="413314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4.2: Using a Pattern to List All Outcomes in a Sample Space (cont.)</a:t>
            </a:r>
            <a:endParaRPr lang="en-US" dirty="0"/>
          </a:p>
        </p:txBody>
      </p:sp>
      <p:sp>
        <p:nvSpPr>
          <p:cNvPr id="3" name="Content Placeholder 2"/>
          <p:cNvSpPr>
            <a:spLocks noGrp="1"/>
          </p:cNvSpPr>
          <p:nvPr>
            <p:ph idx="1"/>
          </p:nvPr>
        </p:nvSpPr>
        <p:spPr/>
        <p:txBody>
          <a:bodyPr/>
          <a:lstStyle/>
          <a:p>
            <a:r>
              <a:rPr lang="en-US" b="1" dirty="0" smtClean="0"/>
              <a:t>Solution </a:t>
            </a:r>
          </a:p>
          <a:p>
            <a:pPr marL="463550" indent="-463550"/>
            <a:r>
              <a:rPr lang="en-US" b="1" dirty="0" smtClean="0"/>
              <a:t>a.	</a:t>
            </a:r>
            <a:r>
              <a:rPr lang="en-US" dirty="0" smtClean="0"/>
              <a:t>Although there are many patterns that could help us list all outcomes in the sample space, our pattern will be to start with keeping the red die at 1, and allowing the blue die to vary from 1 to 6. </a:t>
            </a:r>
            <a:endParaRPr lang="en-US" dirty="0"/>
          </a:p>
        </p:txBody>
      </p:sp>
    </p:spTree>
    <p:extLst>
      <p:ext uri="{BB962C8B-B14F-4D97-AF65-F5344CB8AC3E}">
        <p14:creationId xmlns:p14="http://schemas.microsoft.com/office/powerpoint/2010/main" val="341719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Custom 1">
      <a:dk1>
        <a:srgbClr val="366092"/>
      </a:dk1>
      <a:lt1>
        <a:srgbClr val="FFFFFF"/>
      </a:lt1>
      <a:dk2>
        <a:srgbClr val="4F81BD"/>
      </a:dk2>
      <a:lt2>
        <a:srgbClr val="FFFFFF"/>
      </a:lt2>
      <a:accent1>
        <a:srgbClr val="1F497D"/>
      </a:accent1>
      <a:accent2>
        <a:srgbClr val="366092"/>
      </a:accent2>
      <a:accent3>
        <a:srgbClr val="FFFFCC"/>
      </a:accent3>
      <a:accent4>
        <a:srgbClr val="B8CCE4"/>
      </a:accent4>
      <a:accent5>
        <a:srgbClr val="DBE5F1"/>
      </a:accent5>
      <a:accent6>
        <a:srgbClr val="C6D9F0"/>
      </a:accent6>
      <a:hlink>
        <a:srgbClr val="92CDDC"/>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1">
      <a:dk1>
        <a:srgbClr val="366092"/>
      </a:dk1>
      <a:lt1>
        <a:srgbClr val="FFFFFF"/>
      </a:lt1>
      <a:dk2>
        <a:srgbClr val="4F81BD"/>
      </a:dk2>
      <a:lt2>
        <a:srgbClr val="FFFFFF"/>
      </a:lt2>
      <a:accent1>
        <a:srgbClr val="1F497D"/>
      </a:accent1>
      <a:accent2>
        <a:srgbClr val="366092"/>
      </a:accent2>
      <a:accent3>
        <a:srgbClr val="FFFFCC"/>
      </a:accent3>
      <a:accent4>
        <a:srgbClr val="B8CCE4"/>
      </a:accent4>
      <a:accent5>
        <a:srgbClr val="DBE5F1"/>
      </a:accent5>
      <a:accent6>
        <a:srgbClr val="C6D9F0"/>
      </a:accent6>
      <a:hlink>
        <a:srgbClr val="92CDDC"/>
      </a:hlink>
      <a:folHlink>
        <a:srgbClr val="8DB3E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7539</TotalTime>
  <Words>3439</Words>
  <Application>Microsoft Office PowerPoint</Application>
  <PresentationFormat>On-screen Show (4:3)</PresentationFormat>
  <Paragraphs>328</Paragraphs>
  <Slides>70</Slides>
  <Notes>0</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70</vt:i4>
      </vt:variant>
    </vt:vector>
  </HeadingPairs>
  <TitlesOfParts>
    <vt:vector size="78" baseType="lpstr">
      <vt:lpstr>Arial</vt:lpstr>
      <vt:lpstr>Courier New</vt:lpstr>
      <vt:lpstr>Calibri</vt:lpstr>
      <vt:lpstr>Cambria Math</vt:lpstr>
      <vt:lpstr>Symbol</vt:lpstr>
      <vt:lpstr>1_Office Theme</vt:lpstr>
      <vt:lpstr>2_Office Theme</vt:lpstr>
      <vt:lpstr>Equation</vt:lpstr>
      <vt:lpstr>DSCI 2710 ‒ Lecture 6 UNTDBS Lessons 5.1-5.2</vt:lpstr>
      <vt:lpstr>Objectives</vt:lpstr>
      <vt:lpstr>Introduction to Probability </vt:lpstr>
      <vt:lpstr>Introduction to Probability </vt:lpstr>
      <vt:lpstr>Example 4.1: Identifying Outcomes in a Sample Space or Event</vt:lpstr>
      <vt:lpstr>Example 4.1: Identifying Outcomes in a Sample Space or Event (cont.)</vt:lpstr>
      <vt:lpstr>Example 4.1: Identifying Outcomes in a Sample Space or Event (cont.)</vt:lpstr>
      <vt:lpstr>Example 4.2: Using a Pattern to List All Outcomes in a Sample Space </vt:lpstr>
      <vt:lpstr>Example 4.2: Using a Pattern to List All Outcomes in a Sample Space (cont.)</vt:lpstr>
      <vt:lpstr>Example 4.2: Using a Pattern to List All Outcomes in a Sample Space (cont.)</vt:lpstr>
      <vt:lpstr>Example 4.2: Using a Pattern to List All Outcomes in a Sample Space (cont.)</vt:lpstr>
      <vt:lpstr>Example 4.2: Using a Pattern to List All Outcomes in a Sample Space (cont.)</vt:lpstr>
      <vt:lpstr>Example 4.2: Using a Pattern to List All Outcomes in a Sample Space (cont.)</vt:lpstr>
      <vt:lpstr>Using a Tree Diagram to List All Outcomes in a Sample Space </vt:lpstr>
      <vt:lpstr>Example 4.3: Using a Tree Diagram to List All Outcomes in a Sample Space </vt:lpstr>
      <vt:lpstr>Example 4.3: Using a Tree Diagram to List All Outcomes in a Sample Space (cont.)</vt:lpstr>
      <vt:lpstr>Example 4.3: Using a Tree Diagram to List All Outcomes in a Sample Space (cont.)</vt:lpstr>
      <vt:lpstr>Calculating Probability </vt:lpstr>
      <vt:lpstr>Calculating Probability </vt:lpstr>
      <vt:lpstr>Calculating Probability </vt:lpstr>
      <vt:lpstr>Calculating Probability </vt:lpstr>
      <vt:lpstr>Calculating Probability </vt:lpstr>
      <vt:lpstr>Types of Probability</vt:lpstr>
      <vt:lpstr>Example 4.4: Identifying Types of Probability </vt:lpstr>
      <vt:lpstr>Example 4.4: Identifying Types of Probability (cont.) </vt:lpstr>
      <vt:lpstr>Example 4.4: Identifying Types of Probability (cont.) </vt:lpstr>
      <vt:lpstr>Example 4.5: Calculating Classical Probability </vt:lpstr>
      <vt:lpstr>Example 4.5: Calculating Classical Probability (cont.) </vt:lpstr>
      <vt:lpstr>Example 4.5: Calculating Classical Probability (cont.) </vt:lpstr>
      <vt:lpstr>Example 4.6: Calculating Classical Probability </vt:lpstr>
      <vt:lpstr>Example 4.6: Calculating Classical Probability (cont.) </vt:lpstr>
      <vt:lpstr>Example 4.6: Calculating Classical Probability (cont.) </vt:lpstr>
      <vt:lpstr>Example 4.7: Calculating Classical Probability </vt:lpstr>
      <vt:lpstr>Example 4.7: Calculating Classical Probability (cont.) </vt:lpstr>
      <vt:lpstr>Example 4.8: Calculating Classical Probability </vt:lpstr>
      <vt:lpstr>Example 4.8: Calculating Classical Probability (cont.) </vt:lpstr>
      <vt:lpstr>Example 4.8: Calculating Classical Probability (cont.) </vt:lpstr>
      <vt:lpstr>Example 4.8: Calculating Classical Probability (cont.) </vt:lpstr>
      <vt:lpstr>Example 4.8: Calculating Classical Probability (cont.) </vt:lpstr>
      <vt:lpstr>Laws of Probability </vt:lpstr>
      <vt:lpstr>Laws of Probability </vt:lpstr>
      <vt:lpstr>Laws of Probability</vt:lpstr>
      <vt:lpstr>Laws of Probability</vt:lpstr>
      <vt:lpstr>Conditional Probability </vt:lpstr>
      <vt:lpstr>Laws of Probability </vt:lpstr>
      <vt:lpstr>Laws of Probability </vt:lpstr>
      <vt:lpstr>Example 5.7 </vt:lpstr>
      <vt:lpstr>Laws of Probability </vt:lpstr>
      <vt:lpstr>Conditional Probability and Independence </vt:lpstr>
      <vt:lpstr>Example 5.8 </vt:lpstr>
      <vt:lpstr>Example 5.8 (cont.) </vt:lpstr>
      <vt:lpstr>Contingency Tables (cross-tabulations)</vt:lpstr>
      <vt:lpstr>Example 5.9 </vt:lpstr>
      <vt:lpstr>Contingency table: Marginal (simple) probability</vt:lpstr>
      <vt:lpstr>Contingency table: Conditional probability</vt:lpstr>
      <vt:lpstr>Fundamental Counting Principle </vt:lpstr>
      <vt:lpstr>Example 1</vt:lpstr>
      <vt:lpstr>Example 1</vt:lpstr>
      <vt:lpstr>Factorials</vt:lpstr>
      <vt:lpstr>Examples</vt:lpstr>
      <vt:lpstr>Examples</vt:lpstr>
      <vt:lpstr>Permutations and Combinations</vt:lpstr>
      <vt:lpstr>Permutation and Combination Formulas</vt:lpstr>
      <vt:lpstr>Examples</vt:lpstr>
      <vt:lpstr>Examples</vt:lpstr>
      <vt:lpstr>HLS UNTDBS Lesson 5.1</vt:lpstr>
      <vt:lpstr>HLS UNTDBS Lesson 5.1: Sample questions</vt:lpstr>
      <vt:lpstr>HLS UNTDBS Lesson 5.1: Sample questions</vt:lpstr>
      <vt:lpstr>HLS UNTDBS Lesson 5.1: Sample questions</vt:lpstr>
      <vt:lpstr>HLS UNTDBS Lesson 5.1: Sample questions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X.X</dc:title>
  <dc:creator>Kim Cumbie</dc:creator>
  <cp:lastModifiedBy>Hakan Tarakci</cp:lastModifiedBy>
  <cp:revision>70</cp:revision>
  <dcterms:created xsi:type="dcterms:W3CDTF">2013-04-26T14:43:13Z</dcterms:created>
  <dcterms:modified xsi:type="dcterms:W3CDTF">2017-06-12T14:27:06Z</dcterms:modified>
</cp:coreProperties>
</file>