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1" r:id="rId1"/>
    <p:sldMasterId id="2147483656" r:id="rId2"/>
  </p:sldMasterIdLst>
  <p:notesMasterIdLst>
    <p:notesMasterId r:id="rId46"/>
  </p:notesMasterIdLst>
  <p:handoutMasterIdLst>
    <p:handoutMasterId r:id="rId47"/>
  </p:handoutMasterIdLst>
  <p:sldIdLst>
    <p:sldId id="289" r:id="rId3"/>
    <p:sldId id="290"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3" r:id="rId34"/>
    <p:sldId id="325" r:id="rId35"/>
    <p:sldId id="324" r:id="rId36"/>
    <p:sldId id="327" r:id="rId37"/>
    <p:sldId id="328" r:id="rId38"/>
    <p:sldId id="329" r:id="rId39"/>
    <p:sldId id="330" r:id="rId40"/>
    <p:sldId id="332" r:id="rId41"/>
    <p:sldId id="334" r:id="rId42"/>
    <p:sldId id="333" r:id="rId43"/>
    <p:sldId id="335" r:id="rId44"/>
    <p:sldId id="336" r:id="rId45"/>
  </p:sldIdLst>
  <p:sldSz cx="9144000" cy="6858000" type="screen4x3"/>
  <p:notesSz cx="6858000" cy="9144000"/>
  <p:embeddedFontLst>
    <p:embeddedFont>
      <p:font typeface="Calibri" panose="020F0502020204030204" pitchFamily="34" charset="0"/>
      <p:regular r:id="rId48"/>
      <p:bold r:id="rId49"/>
      <p:italic r:id="rId50"/>
      <p:boldItalic r:id="rId51"/>
    </p:embeddedFont>
    <p:embeddedFont>
      <p:font typeface="Cambria Math" panose="02040503050406030204" pitchFamily="18" charset="0"/>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F497D"/>
    <a:srgbClr val="366092"/>
    <a:srgbClr val="1F49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43" autoAdjust="0"/>
    <p:restoredTop sz="94660"/>
  </p:normalViewPr>
  <p:slideViewPr>
    <p:cSldViewPr>
      <p:cViewPr varScale="1">
        <p:scale>
          <a:sx n="70" d="100"/>
          <a:sy n="70" d="100"/>
        </p:scale>
        <p:origin x="1434"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56" d="100"/>
          <a:sy n="56" d="100"/>
        </p:scale>
        <p:origin x="-177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1.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4.fntdata"/><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54.wmf"/><Relationship Id="rId4"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11" Type="http://schemas.openxmlformats.org/officeDocument/2006/relationships/image" Target="../media/image24.wmf"/><Relationship Id="rId5" Type="http://schemas.openxmlformats.org/officeDocument/2006/relationships/image" Target="../media/image1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235DB0-18E5-42EE-8A41-3EE53E7DF1D8}" type="datetimeFigureOut">
              <a:rPr lang="en-US" smtClean="0"/>
              <a:pPr/>
              <a:t>6/12/2017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4792EB-0FA9-4C62-9AEF-94474B71BCAD}" type="slidenum">
              <a:rPr lang="en-US" smtClean="0"/>
              <a:pPr/>
              <a:t>‹#›</a:t>
            </a:fld>
            <a:endParaRPr lang="en-US"/>
          </a:p>
        </p:txBody>
      </p:sp>
    </p:spTree>
    <p:extLst>
      <p:ext uri="{BB962C8B-B14F-4D97-AF65-F5344CB8AC3E}">
        <p14:creationId xmlns:p14="http://schemas.microsoft.com/office/powerpoint/2010/main" val="923589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968A0B-D678-4878-8B60-1DEF8B8BA6D6}" type="datetimeFigureOut">
              <a:rPr lang="en-US" smtClean="0"/>
              <a:pPr/>
              <a:t>6/12/2017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41AE2E-E0BA-4E6C-B2E9-96555243737E}" type="slidenum">
              <a:rPr lang="en-US" smtClean="0"/>
              <a:pPr/>
              <a:t>‹#›</a:t>
            </a:fld>
            <a:endParaRPr lang="en-US"/>
          </a:p>
        </p:txBody>
      </p:sp>
    </p:spTree>
    <p:extLst>
      <p:ext uri="{BB962C8B-B14F-4D97-AF65-F5344CB8AC3E}">
        <p14:creationId xmlns:p14="http://schemas.microsoft.com/office/powerpoint/2010/main" val="2362116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4" descr="Small Hawk.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83" y="6085114"/>
            <a:ext cx="736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p:cNvSpPr txBox="1">
            <a:spLocks noChangeArrowheads="1"/>
          </p:cNvSpPr>
          <p:nvPr userDrawn="1"/>
        </p:nvSpPr>
        <p:spPr bwMode="auto">
          <a:xfrm>
            <a:off x="906483" y="6008914"/>
            <a:ext cx="2819400"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30000" dirty="0">
                <a:solidFill>
                  <a:srgbClr val="004786"/>
                </a:solidFill>
              </a:rPr>
              <a:t>HAWKES  LEARNING  SYSTEMS</a:t>
            </a:r>
          </a:p>
          <a:p>
            <a:pPr eaLnBrk="1" hangingPunct="1"/>
            <a:r>
              <a:rPr lang="en-US" b="1" i="1" baseline="30000" dirty="0" smtClean="0">
                <a:solidFill>
                  <a:srgbClr val="004786"/>
                </a:solidFill>
              </a:rPr>
              <a:t>Students Matter. Success Counts.</a:t>
            </a:r>
            <a:endParaRPr lang="en-US" dirty="0">
              <a:solidFill>
                <a:srgbClr val="366092"/>
              </a:solidFill>
            </a:endParaRPr>
          </a:p>
        </p:txBody>
      </p:sp>
      <p:cxnSp>
        <p:nvCxnSpPr>
          <p:cNvPr id="9" name="Straight Connector 8"/>
          <p:cNvCxnSpPr/>
          <p:nvPr userDrawn="1"/>
        </p:nvCxnSpPr>
        <p:spPr>
          <a:xfrm>
            <a:off x="982683" y="6389914"/>
            <a:ext cx="23622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0" name="TextBox 5"/>
          <p:cNvSpPr txBox="1">
            <a:spLocks noChangeArrowheads="1"/>
          </p:cNvSpPr>
          <p:nvPr userDrawn="1"/>
        </p:nvSpPr>
        <p:spPr bwMode="auto">
          <a:xfrm>
            <a:off x="6164283" y="5856514"/>
            <a:ext cx="28194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25000" dirty="0">
                <a:solidFill>
                  <a:srgbClr val="004786"/>
                </a:solidFill>
              </a:rPr>
              <a:t>Copyright © </a:t>
            </a:r>
            <a:r>
              <a:rPr lang="en-US" baseline="-25000" dirty="0" smtClean="0">
                <a:solidFill>
                  <a:srgbClr val="004786"/>
                </a:solidFill>
              </a:rPr>
              <a:t>2013 </a:t>
            </a:r>
            <a:r>
              <a:rPr lang="en-US" baseline="-25000" dirty="0">
                <a:solidFill>
                  <a:srgbClr val="004786"/>
                </a:solidFill>
              </a:rPr>
              <a:t>by Hawkes Learning Systems/Quant Systems, Inc.   </a:t>
            </a:r>
          </a:p>
          <a:p>
            <a:pPr eaLnBrk="1" hangingPunct="1"/>
            <a:r>
              <a:rPr lang="en-US" baseline="-25000" dirty="0">
                <a:solidFill>
                  <a:srgbClr val="004786"/>
                </a:solidFill>
              </a:rPr>
              <a:t>All rights reserved.</a:t>
            </a:r>
            <a:endParaRPr lang="en-US" baseline="-25000" dirty="0">
              <a:solidFill>
                <a:srgbClr val="366092"/>
              </a:solidFill>
            </a:endParaRPr>
          </a:p>
        </p:txBody>
      </p:sp>
      <p:pic>
        <p:nvPicPr>
          <p:cNvPr id="11" name="Picture 13" descr="big hawk cropped.t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865" y="0"/>
            <a:ext cx="51054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577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57200" y="182880"/>
            <a:ext cx="8229600" cy="914400"/>
          </a:xfrm>
          <a:prstGeom prst="rect">
            <a:avLst/>
          </a:prstGeom>
        </p:spPr>
        <p:txBody>
          <a:bodyPr anchor="ctr" anchorCtr="1">
            <a:normAutofit/>
          </a:bodyPr>
          <a:lstStyle>
            <a:lvl1pPr>
              <a:lnSpc>
                <a:spcPts val="3000"/>
              </a:lnSpc>
              <a:defRPr sz="3200" baseline="0">
                <a:solidFill>
                  <a:srgbClr val="1F497D"/>
                </a:solidFill>
              </a:defRPr>
            </a:lvl1pPr>
          </a:lstStyle>
          <a:p>
            <a:r>
              <a:rPr lang="en-US" dirty="0" smtClean="0"/>
              <a:t>Click to edit Master title style</a:t>
            </a:r>
            <a:endParaRPr lang="en-US" dirty="0"/>
          </a:p>
        </p:txBody>
      </p:sp>
      <p:pic>
        <p:nvPicPr>
          <p:cNvPr id="11" name="Picture 4" descr="Small Hawk.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83" y="6085114"/>
            <a:ext cx="736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userDrawn="1"/>
        </p:nvSpPr>
        <p:spPr bwMode="auto">
          <a:xfrm>
            <a:off x="906483" y="6008914"/>
            <a:ext cx="2819400" cy="738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30000" dirty="0">
                <a:solidFill>
                  <a:srgbClr val="004786"/>
                </a:solidFill>
              </a:rPr>
              <a:t>HAWKES  LEARNING  SYSTEMS</a:t>
            </a:r>
          </a:p>
          <a:p>
            <a:pPr eaLnBrk="1" hangingPunct="1"/>
            <a:r>
              <a:rPr lang="en-US" b="1" i="1" baseline="30000" dirty="0" smtClean="0">
                <a:solidFill>
                  <a:srgbClr val="004786"/>
                </a:solidFill>
              </a:rPr>
              <a:t>Students Matter. Success Counts.</a:t>
            </a:r>
            <a:endParaRPr lang="en-US" dirty="0">
              <a:solidFill>
                <a:srgbClr val="366092"/>
              </a:solidFill>
            </a:endParaRPr>
          </a:p>
        </p:txBody>
      </p:sp>
      <p:cxnSp>
        <p:nvCxnSpPr>
          <p:cNvPr id="13" name="Straight Connector 12"/>
          <p:cNvCxnSpPr/>
          <p:nvPr userDrawn="1"/>
        </p:nvCxnSpPr>
        <p:spPr>
          <a:xfrm>
            <a:off x="982683" y="6389914"/>
            <a:ext cx="23622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6164283" y="5856514"/>
            <a:ext cx="28194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25000" dirty="0">
                <a:solidFill>
                  <a:srgbClr val="004786"/>
                </a:solidFill>
              </a:rPr>
              <a:t>Copyright © </a:t>
            </a:r>
            <a:r>
              <a:rPr lang="en-US" baseline="-25000" dirty="0" smtClean="0">
                <a:solidFill>
                  <a:srgbClr val="004786"/>
                </a:solidFill>
              </a:rPr>
              <a:t>2013 </a:t>
            </a:r>
            <a:r>
              <a:rPr lang="en-US" baseline="-25000" dirty="0">
                <a:solidFill>
                  <a:srgbClr val="004786"/>
                </a:solidFill>
              </a:rPr>
              <a:t>by Hawkes Learning Systems/Quant Systems, Inc.   </a:t>
            </a:r>
          </a:p>
          <a:p>
            <a:pPr eaLnBrk="1" hangingPunct="1"/>
            <a:r>
              <a:rPr lang="en-US" baseline="-25000" dirty="0">
                <a:solidFill>
                  <a:srgbClr val="004786"/>
                </a:solidFill>
              </a:rPr>
              <a:t>All rights reserved.</a:t>
            </a:r>
            <a:endParaRPr lang="en-US" baseline="-25000" dirty="0">
              <a:solidFill>
                <a:srgbClr val="366092"/>
              </a:solidFill>
            </a:endParaRPr>
          </a:p>
        </p:txBody>
      </p:sp>
      <p:cxnSp>
        <p:nvCxnSpPr>
          <p:cNvPr id="7" name="Straight Connector 6"/>
          <p:cNvCxnSpPr/>
          <p:nvPr userDrawn="1"/>
        </p:nvCxnSpPr>
        <p:spPr>
          <a:xfrm>
            <a:off x="457200" y="1005840"/>
            <a:ext cx="822960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
          </p:nvPr>
        </p:nvSpPr>
        <p:spPr>
          <a:xfrm>
            <a:off x="457200" y="1280160"/>
            <a:ext cx="8229600" cy="4572000"/>
          </a:xfrm>
          <a:prstGeom prst="rect">
            <a:avLst/>
          </a:prstGeom>
        </p:spPr>
        <p:txBody>
          <a:bodyPr>
            <a:normAutofit/>
          </a:bodyPr>
          <a:lstStyle>
            <a:lvl1pPr marL="0" indent="0">
              <a:buFontTx/>
              <a:buNone/>
              <a:defRPr sz="2800" b="0" i="0" baseline="0">
                <a:solidFill>
                  <a:srgbClr val="366092"/>
                </a:solidFill>
              </a:defRPr>
            </a:lvl1pPr>
          </a:lstStyle>
          <a:p>
            <a:pPr lvl="0"/>
            <a:r>
              <a:rPr lang="en-US" dirty="0" smtClean="0"/>
              <a:t>Click to edit Master text styles</a:t>
            </a:r>
          </a:p>
        </p:txBody>
      </p:sp>
      <p:cxnSp>
        <p:nvCxnSpPr>
          <p:cNvPr id="15" name="Straight Connector 14"/>
          <p:cNvCxnSpPr/>
          <p:nvPr userDrawn="1"/>
        </p:nvCxnSpPr>
        <p:spPr>
          <a:xfrm>
            <a:off x="152400" y="6019800"/>
            <a:ext cx="8778240"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16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4" descr="Small Hawk.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83" y="6085114"/>
            <a:ext cx="736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p:cNvSpPr txBox="1">
            <a:spLocks noChangeArrowheads="1"/>
          </p:cNvSpPr>
          <p:nvPr userDrawn="1"/>
        </p:nvSpPr>
        <p:spPr bwMode="auto">
          <a:xfrm>
            <a:off x="906483" y="6008914"/>
            <a:ext cx="2819400"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30000" dirty="0">
                <a:solidFill>
                  <a:srgbClr val="004786"/>
                </a:solidFill>
              </a:rPr>
              <a:t>HAWKES  LEARNING  SYSTEMS</a:t>
            </a:r>
          </a:p>
          <a:p>
            <a:pPr eaLnBrk="1" hangingPunct="1"/>
            <a:r>
              <a:rPr lang="en-US" b="1" i="1" baseline="30000" dirty="0" smtClean="0">
                <a:solidFill>
                  <a:srgbClr val="004786"/>
                </a:solidFill>
              </a:rPr>
              <a:t>Students Matter. Success Counts.</a:t>
            </a:r>
            <a:endParaRPr lang="en-US" dirty="0">
              <a:solidFill>
                <a:srgbClr val="366092"/>
              </a:solidFill>
            </a:endParaRPr>
          </a:p>
        </p:txBody>
      </p:sp>
      <p:cxnSp>
        <p:nvCxnSpPr>
          <p:cNvPr id="9" name="Straight Connector 8"/>
          <p:cNvCxnSpPr/>
          <p:nvPr userDrawn="1"/>
        </p:nvCxnSpPr>
        <p:spPr>
          <a:xfrm>
            <a:off x="982683" y="6389914"/>
            <a:ext cx="23622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0" name="TextBox 5"/>
          <p:cNvSpPr txBox="1">
            <a:spLocks noChangeArrowheads="1"/>
          </p:cNvSpPr>
          <p:nvPr userDrawn="1"/>
        </p:nvSpPr>
        <p:spPr bwMode="auto">
          <a:xfrm>
            <a:off x="6164283" y="5856514"/>
            <a:ext cx="28194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25000" dirty="0">
                <a:solidFill>
                  <a:srgbClr val="004786"/>
                </a:solidFill>
              </a:rPr>
              <a:t>Copyright © </a:t>
            </a:r>
            <a:r>
              <a:rPr lang="en-US" baseline="-25000" dirty="0" smtClean="0">
                <a:solidFill>
                  <a:srgbClr val="004786"/>
                </a:solidFill>
              </a:rPr>
              <a:t>2013 </a:t>
            </a:r>
            <a:r>
              <a:rPr lang="en-US" baseline="-25000" dirty="0">
                <a:solidFill>
                  <a:srgbClr val="004786"/>
                </a:solidFill>
              </a:rPr>
              <a:t>by Hawkes Learning Systems/Quant Systems, Inc.   </a:t>
            </a:r>
          </a:p>
          <a:p>
            <a:pPr eaLnBrk="1" hangingPunct="1"/>
            <a:r>
              <a:rPr lang="en-US" baseline="-25000" dirty="0">
                <a:solidFill>
                  <a:srgbClr val="004786"/>
                </a:solidFill>
              </a:rPr>
              <a:t>All rights reserved.</a:t>
            </a:r>
            <a:endParaRPr lang="en-US" baseline="-25000" dirty="0">
              <a:solidFill>
                <a:srgbClr val="366092"/>
              </a:solidFill>
            </a:endParaRPr>
          </a:p>
        </p:txBody>
      </p:sp>
      <p:pic>
        <p:nvPicPr>
          <p:cNvPr id="11" name="Picture 13" descr="big hawk cropped.t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865" y="0"/>
            <a:ext cx="51054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userDrawn="1">
            <p:ph type="ctrTitle" idx="4294967295"/>
          </p:nvPr>
        </p:nvSpPr>
        <p:spPr>
          <a:xfrm>
            <a:off x="685800" y="2130552"/>
            <a:ext cx="7772400" cy="1470025"/>
          </a:xfrm>
          <a:prstGeom prst="rect">
            <a:avLst/>
          </a:prstGeom>
        </p:spPr>
        <p:txBody>
          <a:bodyPr anchor="ctr" anchorCtr="0"/>
          <a:lstStyle/>
          <a:p>
            <a:pPr eaLnBrk="1" hangingPunct="1"/>
            <a:endParaRPr lang="en-US" b="1" dirty="0" smtClean="0">
              <a:solidFill>
                <a:srgbClr val="1F497D"/>
              </a:solidFill>
              <a:latin typeface="Arial" charset="0"/>
              <a:cs typeface="Arial" charset="0"/>
            </a:endParaRPr>
          </a:p>
        </p:txBody>
      </p:sp>
      <p:sp>
        <p:nvSpPr>
          <p:cNvPr id="13" name="Subtitle 2"/>
          <p:cNvSpPr>
            <a:spLocks noGrp="1"/>
          </p:cNvSpPr>
          <p:nvPr userDrawn="1">
            <p:ph type="subTitle" idx="4294967295"/>
          </p:nvPr>
        </p:nvSpPr>
        <p:spPr>
          <a:xfrm>
            <a:off x="1371600" y="3502152"/>
            <a:ext cx="6400800" cy="1752600"/>
          </a:xfrm>
          <a:prstGeom prst="rect">
            <a:avLst/>
          </a:prstGeom>
        </p:spPr>
        <p:txBody>
          <a:bodyPr rtlCol="0" anchor="t" anchorCtr="1">
            <a:normAutofit/>
          </a:bodyPr>
          <a:lstStyle/>
          <a:p>
            <a:pPr>
              <a:buNone/>
              <a:defRPr/>
            </a:pPr>
            <a:endParaRPr lang="en-US" b="1" i="1" dirty="0">
              <a:solidFill>
                <a:srgbClr val="1F497D"/>
              </a:solidFill>
            </a:endParaRPr>
          </a:p>
        </p:txBody>
      </p:sp>
    </p:spTree>
    <p:extLst>
      <p:ext uri="{BB962C8B-B14F-4D97-AF65-F5344CB8AC3E}">
        <p14:creationId xmlns:p14="http://schemas.microsoft.com/office/powerpoint/2010/main" val="256969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57200" y="182880"/>
            <a:ext cx="8229600" cy="914400"/>
          </a:xfrm>
          <a:prstGeom prst="rect">
            <a:avLst/>
          </a:prstGeom>
        </p:spPr>
        <p:txBody>
          <a:bodyPr anchor="ctr" anchorCtr="1">
            <a:normAutofit/>
          </a:bodyPr>
          <a:lstStyle>
            <a:lvl1pPr>
              <a:lnSpc>
                <a:spcPts val="3000"/>
              </a:lnSpc>
              <a:defRPr sz="3200" baseline="0">
                <a:solidFill>
                  <a:srgbClr val="1F497D"/>
                </a:solidFill>
              </a:defRPr>
            </a:lvl1pPr>
          </a:lstStyle>
          <a:p>
            <a:r>
              <a:rPr lang="en-US" dirty="0" smtClean="0"/>
              <a:t>Click to edit Master title style</a:t>
            </a:r>
            <a:endParaRPr lang="en-US" dirty="0"/>
          </a:p>
        </p:txBody>
      </p:sp>
      <p:cxnSp>
        <p:nvCxnSpPr>
          <p:cNvPr id="7" name="Straight Connector 6"/>
          <p:cNvCxnSpPr/>
          <p:nvPr userDrawn="1"/>
        </p:nvCxnSpPr>
        <p:spPr>
          <a:xfrm>
            <a:off x="457200" y="1005840"/>
            <a:ext cx="822960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
          </p:nvPr>
        </p:nvSpPr>
        <p:spPr>
          <a:xfrm>
            <a:off x="457200" y="1280160"/>
            <a:ext cx="8229600" cy="5273040"/>
          </a:xfrm>
          <a:prstGeom prst="rect">
            <a:avLst/>
          </a:prstGeom>
        </p:spPr>
        <p:txBody>
          <a:bodyPr>
            <a:normAutofit/>
          </a:bodyPr>
          <a:lstStyle>
            <a:lvl1pPr marL="0" indent="0">
              <a:buFontTx/>
              <a:buNone/>
              <a:defRPr sz="2800" b="0" i="0" baseline="0">
                <a:solidFill>
                  <a:srgbClr val="366092"/>
                </a:solidFill>
              </a:defRPr>
            </a:lvl1pPr>
          </a:lstStyle>
          <a:p>
            <a:pPr lvl="0"/>
            <a:r>
              <a:rPr lang="en-US" dirty="0" smtClean="0"/>
              <a:t>Click to edit Master text styles</a:t>
            </a:r>
          </a:p>
        </p:txBody>
      </p:sp>
    </p:spTree>
    <p:extLst>
      <p:ext uri="{BB962C8B-B14F-4D97-AF65-F5344CB8AC3E}">
        <p14:creationId xmlns:p14="http://schemas.microsoft.com/office/powerpoint/2010/main" val="138199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4" descr="Small Hawk.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83" y="6085114"/>
            <a:ext cx="736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p:cNvSpPr txBox="1">
            <a:spLocks noChangeArrowheads="1"/>
          </p:cNvSpPr>
          <p:nvPr userDrawn="1"/>
        </p:nvSpPr>
        <p:spPr bwMode="auto">
          <a:xfrm>
            <a:off x="906483" y="6008914"/>
            <a:ext cx="2819400"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30000" dirty="0">
                <a:solidFill>
                  <a:srgbClr val="004786"/>
                </a:solidFill>
              </a:rPr>
              <a:t>HAWKES  LEARNING  SYSTEMS</a:t>
            </a:r>
          </a:p>
          <a:p>
            <a:pPr eaLnBrk="1" hangingPunct="1"/>
            <a:r>
              <a:rPr lang="en-US" b="1" i="1" baseline="30000" dirty="0" smtClean="0">
                <a:solidFill>
                  <a:srgbClr val="004786"/>
                </a:solidFill>
              </a:rPr>
              <a:t>Students Matter. Success Counts.</a:t>
            </a:r>
            <a:endParaRPr lang="en-US" dirty="0">
              <a:solidFill>
                <a:srgbClr val="366092"/>
              </a:solidFill>
            </a:endParaRPr>
          </a:p>
        </p:txBody>
      </p:sp>
      <p:cxnSp>
        <p:nvCxnSpPr>
          <p:cNvPr id="9" name="Straight Connector 8"/>
          <p:cNvCxnSpPr/>
          <p:nvPr userDrawn="1"/>
        </p:nvCxnSpPr>
        <p:spPr>
          <a:xfrm>
            <a:off x="982683" y="6389914"/>
            <a:ext cx="23622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0" name="TextBox 5"/>
          <p:cNvSpPr txBox="1">
            <a:spLocks noChangeArrowheads="1"/>
          </p:cNvSpPr>
          <p:nvPr userDrawn="1"/>
        </p:nvSpPr>
        <p:spPr bwMode="auto">
          <a:xfrm>
            <a:off x="6164283" y="5856514"/>
            <a:ext cx="28194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25000" dirty="0">
                <a:solidFill>
                  <a:srgbClr val="004786"/>
                </a:solidFill>
              </a:rPr>
              <a:t>Copyright © </a:t>
            </a:r>
            <a:r>
              <a:rPr lang="en-US" baseline="-25000" dirty="0" smtClean="0">
                <a:solidFill>
                  <a:srgbClr val="004786"/>
                </a:solidFill>
              </a:rPr>
              <a:t>2013 </a:t>
            </a:r>
            <a:r>
              <a:rPr lang="en-US" baseline="-25000" dirty="0">
                <a:solidFill>
                  <a:srgbClr val="004786"/>
                </a:solidFill>
              </a:rPr>
              <a:t>by Hawkes Learning Systems/Quant Systems, Inc.   </a:t>
            </a:r>
          </a:p>
          <a:p>
            <a:pPr eaLnBrk="1" hangingPunct="1"/>
            <a:r>
              <a:rPr lang="en-US" baseline="-25000" dirty="0">
                <a:solidFill>
                  <a:srgbClr val="004786"/>
                </a:solidFill>
              </a:rPr>
              <a:t>All rights reserved.</a:t>
            </a:r>
            <a:endParaRPr lang="en-US" baseline="-25000" dirty="0">
              <a:solidFill>
                <a:srgbClr val="366092"/>
              </a:solidFill>
            </a:endParaRPr>
          </a:p>
        </p:txBody>
      </p:sp>
      <p:pic>
        <p:nvPicPr>
          <p:cNvPr id="11" name="Picture 13" descr="big hawk cropped.t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865" y="0"/>
            <a:ext cx="51054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userDrawn="1">
            <p:ph type="ctrTitle" idx="4294967295"/>
          </p:nvPr>
        </p:nvSpPr>
        <p:spPr>
          <a:xfrm>
            <a:off x="685800" y="2130552"/>
            <a:ext cx="7772400" cy="1470025"/>
          </a:xfrm>
          <a:prstGeom prst="rect">
            <a:avLst/>
          </a:prstGeom>
        </p:spPr>
        <p:txBody>
          <a:bodyPr anchor="ctr" anchorCtr="0"/>
          <a:lstStyle/>
          <a:p>
            <a:pPr eaLnBrk="1" hangingPunct="1"/>
            <a:endParaRPr lang="en-US" b="1" dirty="0" smtClean="0">
              <a:solidFill>
                <a:srgbClr val="1F497D"/>
              </a:solidFill>
              <a:latin typeface="Arial" charset="0"/>
              <a:cs typeface="Arial" charset="0"/>
            </a:endParaRPr>
          </a:p>
        </p:txBody>
      </p:sp>
      <p:sp>
        <p:nvSpPr>
          <p:cNvPr id="13" name="Subtitle 2"/>
          <p:cNvSpPr>
            <a:spLocks noGrp="1"/>
          </p:cNvSpPr>
          <p:nvPr userDrawn="1">
            <p:ph type="subTitle" idx="4294967295"/>
          </p:nvPr>
        </p:nvSpPr>
        <p:spPr>
          <a:xfrm>
            <a:off x="1371600" y="3502152"/>
            <a:ext cx="6400800" cy="1752600"/>
          </a:xfrm>
          <a:prstGeom prst="rect">
            <a:avLst/>
          </a:prstGeom>
        </p:spPr>
        <p:txBody>
          <a:bodyPr rtlCol="0" anchor="t" anchorCtr="1">
            <a:normAutofit/>
          </a:bodyPr>
          <a:lstStyle/>
          <a:p>
            <a:pPr>
              <a:buNone/>
              <a:defRPr/>
            </a:pPr>
            <a:endParaRPr lang="en-US" b="1" i="1" dirty="0">
              <a:solidFill>
                <a:srgbClr val="1F497D"/>
              </a:solidFill>
            </a:endParaRPr>
          </a:p>
        </p:txBody>
      </p:sp>
    </p:spTree>
    <p:extLst>
      <p:ext uri="{BB962C8B-B14F-4D97-AF65-F5344CB8AC3E}">
        <p14:creationId xmlns:p14="http://schemas.microsoft.com/office/powerpoint/2010/main" val="268773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3" descr="big hawk cropped.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865" y="0"/>
            <a:ext cx="51054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userDrawn="1">
            <p:ph type="ctrTitle" idx="4294967295"/>
          </p:nvPr>
        </p:nvSpPr>
        <p:spPr>
          <a:xfrm>
            <a:off x="685800" y="2130552"/>
            <a:ext cx="7772400" cy="1470025"/>
          </a:xfrm>
          <a:prstGeom prst="rect">
            <a:avLst/>
          </a:prstGeom>
        </p:spPr>
        <p:txBody>
          <a:bodyPr anchor="ctr" anchorCtr="0"/>
          <a:lstStyle/>
          <a:p>
            <a:pPr eaLnBrk="1" hangingPunct="1"/>
            <a:endParaRPr lang="en-US" b="1" dirty="0" smtClean="0">
              <a:solidFill>
                <a:srgbClr val="1F497D"/>
              </a:solidFill>
              <a:latin typeface="Arial" charset="0"/>
              <a:cs typeface="Arial" charset="0"/>
            </a:endParaRPr>
          </a:p>
        </p:txBody>
      </p:sp>
      <p:sp>
        <p:nvSpPr>
          <p:cNvPr id="13" name="Subtitle 2"/>
          <p:cNvSpPr>
            <a:spLocks noGrp="1"/>
          </p:cNvSpPr>
          <p:nvPr userDrawn="1">
            <p:ph type="subTitle" idx="4294967295"/>
          </p:nvPr>
        </p:nvSpPr>
        <p:spPr>
          <a:xfrm>
            <a:off x="1371600" y="3502152"/>
            <a:ext cx="6400800" cy="1752600"/>
          </a:xfrm>
          <a:prstGeom prst="rect">
            <a:avLst/>
          </a:prstGeom>
        </p:spPr>
        <p:txBody>
          <a:bodyPr rtlCol="0" anchor="t" anchorCtr="1">
            <a:normAutofit/>
          </a:bodyPr>
          <a:lstStyle/>
          <a:p>
            <a:pPr>
              <a:buNone/>
              <a:defRPr/>
            </a:pPr>
            <a:endParaRPr lang="en-US" b="1" i="1" dirty="0">
              <a:solidFill>
                <a:srgbClr val="1F497D"/>
              </a:solidFill>
            </a:endParaRPr>
          </a:p>
        </p:txBody>
      </p:sp>
    </p:spTree>
    <p:extLst>
      <p:ext uri="{BB962C8B-B14F-4D97-AF65-F5344CB8AC3E}">
        <p14:creationId xmlns:p14="http://schemas.microsoft.com/office/powerpoint/2010/main" val="37411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57200" y="182880"/>
            <a:ext cx="8229600" cy="914400"/>
          </a:xfrm>
          <a:prstGeom prst="rect">
            <a:avLst/>
          </a:prstGeom>
        </p:spPr>
        <p:txBody>
          <a:bodyPr anchor="ctr" anchorCtr="1">
            <a:normAutofit/>
          </a:bodyPr>
          <a:lstStyle>
            <a:lvl1pPr>
              <a:lnSpc>
                <a:spcPts val="3000"/>
              </a:lnSpc>
              <a:defRPr sz="3200" baseline="0">
                <a:solidFill>
                  <a:srgbClr val="1F497D"/>
                </a:solidFill>
              </a:defRPr>
            </a:lvl1pPr>
          </a:lstStyle>
          <a:p>
            <a:r>
              <a:rPr lang="en-US" dirty="0" smtClean="0"/>
              <a:t>Click to edit Master title style</a:t>
            </a:r>
            <a:endParaRPr lang="en-US" dirty="0"/>
          </a:p>
        </p:txBody>
      </p:sp>
      <p:pic>
        <p:nvPicPr>
          <p:cNvPr id="11" name="Picture 4" descr="Small Hawk.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83" y="6085114"/>
            <a:ext cx="736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userDrawn="1"/>
        </p:nvSpPr>
        <p:spPr bwMode="auto">
          <a:xfrm>
            <a:off x="906483" y="6008914"/>
            <a:ext cx="2819400" cy="738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30000" dirty="0">
                <a:solidFill>
                  <a:srgbClr val="004786"/>
                </a:solidFill>
              </a:rPr>
              <a:t>HAWKES  LEARNING  SYSTEMS</a:t>
            </a:r>
          </a:p>
          <a:p>
            <a:pPr eaLnBrk="1" hangingPunct="1"/>
            <a:r>
              <a:rPr lang="en-US" b="1" i="1" baseline="30000" dirty="0" smtClean="0">
                <a:solidFill>
                  <a:srgbClr val="004786"/>
                </a:solidFill>
              </a:rPr>
              <a:t>Students Matter. Success Counts.</a:t>
            </a:r>
            <a:endParaRPr lang="en-US" dirty="0">
              <a:solidFill>
                <a:srgbClr val="366092"/>
              </a:solidFill>
            </a:endParaRPr>
          </a:p>
        </p:txBody>
      </p:sp>
      <p:cxnSp>
        <p:nvCxnSpPr>
          <p:cNvPr id="13" name="Straight Connector 12"/>
          <p:cNvCxnSpPr/>
          <p:nvPr userDrawn="1"/>
        </p:nvCxnSpPr>
        <p:spPr>
          <a:xfrm>
            <a:off x="982683" y="6389914"/>
            <a:ext cx="23622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6164283" y="5856514"/>
            <a:ext cx="28194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25000" dirty="0">
                <a:solidFill>
                  <a:srgbClr val="004786"/>
                </a:solidFill>
              </a:rPr>
              <a:t>Copyright © </a:t>
            </a:r>
            <a:r>
              <a:rPr lang="en-US" baseline="-25000" dirty="0" smtClean="0">
                <a:solidFill>
                  <a:srgbClr val="004786"/>
                </a:solidFill>
              </a:rPr>
              <a:t>2013 </a:t>
            </a:r>
            <a:r>
              <a:rPr lang="en-US" baseline="-25000" dirty="0">
                <a:solidFill>
                  <a:srgbClr val="004786"/>
                </a:solidFill>
              </a:rPr>
              <a:t>by Hawkes Learning Systems/Quant Systems, Inc.   </a:t>
            </a:r>
          </a:p>
          <a:p>
            <a:pPr eaLnBrk="1" hangingPunct="1"/>
            <a:r>
              <a:rPr lang="en-US" baseline="-25000" dirty="0">
                <a:solidFill>
                  <a:srgbClr val="004786"/>
                </a:solidFill>
              </a:rPr>
              <a:t>All rights reserved.</a:t>
            </a:r>
            <a:endParaRPr lang="en-US" baseline="-25000" dirty="0">
              <a:solidFill>
                <a:srgbClr val="366092"/>
              </a:solidFill>
            </a:endParaRPr>
          </a:p>
        </p:txBody>
      </p:sp>
      <p:cxnSp>
        <p:nvCxnSpPr>
          <p:cNvPr id="7" name="Straight Connector 6"/>
          <p:cNvCxnSpPr/>
          <p:nvPr userDrawn="1"/>
        </p:nvCxnSpPr>
        <p:spPr>
          <a:xfrm>
            <a:off x="457200" y="1005840"/>
            <a:ext cx="822960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
          </p:nvPr>
        </p:nvSpPr>
        <p:spPr>
          <a:xfrm>
            <a:off x="457200" y="1280160"/>
            <a:ext cx="8229600" cy="4572000"/>
          </a:xfrm>
          <a:prstGeom prst="rect">
            <a:avLst/>
          </a:prstGeom>
        </p:spPr>
        <p:txBody>
          <a:bodyPr>
            <a:normAutofit/>
          </a:bodyPr>
          <a:lstStyle>
            <a:lvl1pPr marL="0" indent="0">
              <a:buFontTx/>
              <a:buNone/>
              <a:defRPr sz="2800" b="0" i="0" baseline="0">
                <a:solidFill>
                  <a:srgbClr val="366092"/>
                </a:solidFill>
              </a:defRPr>
            </a:lvl1pPr>
          </a:lstStyle>
          <a:p>
            <a:pPr lvl="0"/>
            <a:r>
              <a:rPr lang="en-US" dirty="0" smtClean="0"/>
              <a:t>Click to edit Master text styles</a:t>
            </a:r>
          </a:p>
        </p:txBody>
      </p:sp>
      <p:cxnSp>
        <p:nvCxnSpPr>
          <p:cNvPr id="15" name="Straight Connector 14"/>
          <p:cNvCxnSpPr/>
          <p:nvPr userDrawn="1"/>
        </p:nvCxnSpPr>
        <p:spPr>
          <a:xfrm>
            <a:off x="152400" y="6019800"/>
            <a:ext cx="8778240"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34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57200" y="182880"/>
            <a:ext cx="8229600" cy="914400"/>
          </a:xfrm>
          <a:prstGeom prst="rect">
            <a:avLst/>
          </a:prstGeom>
        </p:spPr>
        <p:txBody>
          <a:bodyPr anchor="ctr" anchorCtr="1">
            <a:normAutofit/>
          </a:bodyPr>
          <a:lstStyle>
            <a:lvl1pPr>
              <a:lnSpc>
                <a:spcPts val="3000"/>
              </a:lnSpc>
              <a:defRPr sz="3200" baseline="0">
                <a:solidFill>
                  <a:srgbClr val="1F497D"/>
                </a:solidFill>
              </a:defRPr>
            </a:lvl1pPr>
          </a:lstStyle>
          <a:p>
            <a:r>
              <a:rPr lang="en-US" dirty="0" smtClean="0"/>
              <a:t>Click to edit Master title style</a:t>
            </a:r>
            <a:endParaRPr lang="en-US" dirty="0"/>
          </a:p>
        </p:txBody>
      </p:sp>
      <p:cxnSp>
        <p:nvCxnSpPr>
          <p:cNvPr id="7" name="Straight Connector 6"/>
          <p:cNvCxnSpPr/>
          <p:nvPr userDrawn="1"/>
        </p:nvCxnSpPr>
        <p:spPr>
          <a:xfrm>
            <a:off x="457200" y="1005840"/>
            <a:ext cx="822960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
          </p:nvPr>
        </p:nvSpPr>
        <p:spPr>
          <a:xfrm>
            <a:off x="457200" y="1280160"/>
            <a:ext cx="8229600" cy="5273040"/>
          </a:xfrm>
          <a:prstGeom prst="rect">
            <a:avLst/>
          </a:prstGeom>
        </p:spPr>
        <p:txBody>
          <a:bodyPr>
            <a:normAutofit/>
          </a:bodyPr>
          <a:lstStyle>
            <a:lvl1pPr marL="0" indent="0">
              <a:buFontTx/>
              <a:buNone/>
              <a:defRPr sz="2800" b="0" i="0" baseline="0">
                <a:solidFill>
                  <a:srgbClr val="366092"/>
                </a:solidFill>
              </a:defRPr>
            </a:lvl1pPr>
          </a:lstStyle>
          <a:p>
            <a:pPr lvl="0"/>
            <a:r>
              <a:rPr lang="en-US" dirty="0" smtClean="0"/>
              <a:t>Click to edit Master text styles</a:t>
            </a:r>
          </a:p>
        </p:txBody>
      </p:sp>
    </p:spTree>
    <p:extLst>
      <p:ext uri="{BB962C8B-B14F-4D97-AF65-F5344CB8AC3E}">
        <p14:creationId xmlns:p14="http://schemas.microsoft.com/office/powerpoint/2010/main" val="2301869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030448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8387809"/>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2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8.wmf"/><Relationship Id="rId5" Type="http://schemas.openxmlformats.org/officeDocument/2006/relationships/oleObject" Target="../embeddings/oleObject20.bin"/><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4.w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31.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3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37.wmf"/><Relationship Id="rId5" Type="http://schemas.openxmlformats.org/officeDocument/2006/relationships/oleObject" Target="../embeddings/oleObject29.bin"/><Relationship Id="rId4" Type="http://schemas.openxmlformats.org/officeDocument/2006/relationships/image" Target="../media/image36.wmf"/></Relationships>
</file>

<file path=ppt/slides/_rels/slide2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39.wmf"/><Relationship Id="rId5" Type="http://schemas.openxmlformats.org/officeDocument/2006/relationships/oleObject" Target="../embeddings/oleObject31.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3.bin"/></Relationships>
</file>

<file path=ppt/slides/_rels/slide22.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43.wmf"/><Relationship Id="rId5" Type="http://schemas.openxmlformats.org/officeDocument/2006/relationships/oleObject" Target="../embeddings/oleObject35.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47.wmf"/><Relationship Id="rId5" Type="http://schemas.openxmlformats.org/officeDocument/2006/relationships/oleObject" Target="../embeddings/oleObject39.bin"/><Relationship Id="rId4" Type="http://schemas.openxmlformats.org/officeDocument/2006/relationships/image" Target="../media/image46.wmf"/></Relationships>
</file>

<file path=ppt/slides/_rels/slide28.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image" Target="../media/image56.png"/><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3.wmf"/><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50.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44.bin"/></Relationships>
</file>

<file path=ppt/slides/_rels/slide29.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46.wmf"/><Relationship Id="rId5" Type="http://schemas.openxmlformats.org/officeDocument/2006/relationships/oleObject" Target="../embeddings/oleObject47.bin"/><Relationship Id="rId10" Type="http://schemas.openxmlformats.org/officeDocument/2006/relationships/image" Target="../media/image48.wmf"/><Relationship Id="rId4" Type="http://schemas.openxmlformats.org/officeDocument/2006/relationships/image" Target="../media/image54.wmf"/><Relationship Id="rId9" Type="http://schemas.openxmlformats.org/officeDocument/2006/relationships/oleObject" Target="../embeddings/oleObject4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3.png"/><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59.wmf"/><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56.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0.png"/><Relationship Id="rId2" Type="http://schemas.openxmlformats.org/officeDocument/2006/relationships/image" Target="../media/image67.png"/><Relationship Id="rId1" Type="http://schemas.openxmlformats.org/officeDocument/2006/relationships/slideLayout" Target="../slideLayouts/slideLayout4.xml"/><Relationship Id="rId6" Type="http://schemas.openxmlformats.org/officeDocument/2006/relationships/image" Target="../media/image69.png"/><Relationship Id="rId5" Type="http://schemas.openxmlformats.org/officeDocument/2006/relationships/image" Target="../media/image73.png"/><Relationship Id="rId4" Type="http://schemas.openxmlformats.org/officeDocument/2006/relationships/image" Target="../media/image72.png"/></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4.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 Id="rId5" Type="http://schemas.openxmlformats.org/officeDocument/2006/relationships/image" Target="../media/image84.png"/><Relationship Id="rId4" Type="http://schemas.openxmlformats.org/officeDocument/2006/relationships/image" Target="../media/image80.png"/></Relationships>
</file>

<file path=ppt/slides/_rels/slide4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4.xml"/><Relationship Id="rId5" Type="http://schemas.openxmlformats.org/officeDocument/2006/relationships/image" Target="../media/image82.png"/><Relationship Id="rId4" Type="http://schemas.openxmlformats.org/officeDocument/2006/relationships/image" Target="../media/image81.png"/></Relationships>
</file>

<file path=ppt/slides/_rels/slide4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4.xml"/><Relationship Id="rId6" Type="http://schemas.openxmlformats.org/officeDocument/2006/relationships/image" Target="../media/image88.png"/><Relationship Id="rId5" Type="http://schemas.openxmlformats.org/officeDocument/2006/relationships/image" Target="../media/image76.png"/><Relationship Id="rId4" Type="http://schemas.openxmlformats.org/officeDocument/2006/relationships/image" Target="../media/image7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4.bin"/><Relationship Id="rId7"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1.bin"/><Relationship Id="rId18" Type="http://schemas.openxmlformats.org/officeDocument/2006/relationships/image" Target="../media/image21.wmf"/><Relationship Id="rId3" Type="http://schemas.openxmlformats.org/officeDocument/2006/relationships/oleObject" Target="../embeddings/oleObject6.bin"/><Relationship Id="rId21" Type="http://schemas.openxmlformats.org/officeDocument/2006/relationships/oleObject" Target="../embeddings/oleObject15.bin"/><Relationship Id="rId7" Type="http://schemas.openxmlformats.org/officeDocument/2006/relationships/oleObject" Target="../embeddings/oleObject8.bin"/><Relationship Id="rId12" Type="http://schemas.openxmlformats.org/officeDocument/2006/relationships/image" Target="../media/image18.wmf"/><Relationship Id="rId17" Type="http://schemas.openxmlformats.org/officeDocument/2006/relationships/oleObject" Target="../embeddings/oleObject13.bin"/><Relationship Id="rId2" Type="http://schemas.openxmlformats.org/officeDocument/2006/relationships/slideLayout" Target="../slideLayouts/slideLayout4.xml"/><Relationship Id="rId16" Type="http://schemas.openxmlformats.org/officeDocument/2006/relationships/image" Target="../media/image20.wmf"/><Relationship Id="rId20" Type="http://schemas.openxmlformats.org/officeDocument/2006/relationships/image" Target="../media/image22.wmf"/><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10.bin"/><Relationship Id="rId24" Type="http://schemas.openxmlformats.org/officeDocument/2006/relationships/image" Target="../media/image24.wmf"/><Relationship Id="rId5" Type="http://schemas.openxmlformats.org/officeDocument/2006/relationships/oleObject" Target="../embeddings/oleObject7.bin"/><Relationship Id="rId15" Type="http://schemas.openxmlformats.org/officeDocument/2006/relationships/oleObject" Target="../embeddings/oleObject12.bin"/><Relationship Id="rId23" Type="http://schemas.openxmlformats.org/officeDocument/2006/relationships/oleObject" Target="../embeddings/oleObject16.bin"/><Relationship Id="rId10" Type="http://schemas.openxmlformats.org/officeDocument/2006/relationships/image" Target="../media/image17.wmf"/><Relationship Id="rId19" Type="http://schemas.openxmlformats.org/officeDocument/2006/relationships/oleObject" Target="../embeddings/oleObject14.bin"/><Relationship Id="rId4" Type="http://schemas.openxmlformats.org/officeDocument/2006/relationships/image" Target="../media/image14.wmf"/><Relationship Id="rId9" Type="http://schemas.openxmlformats.org/officeDocument/2006/relationships/oleObject" Target="../embeddings/oleObject9.bin"/><Relationship Id="rId14" Type="http://schemas.openxmlformats.org/officeDocument/2006/relationships/image" Target="../media/image19.wmf"/><Relationship Id="rId22" Type="http://schemas.openxmlformats.org/officeDocument/2006/relationships/image" Target="../media/image2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62000" y="2111375"/>
            <a:ext cx="7696200" cy="1470025"/>
          </a:xfrm>
          <a:prstGeom prst="rect">
            <a:avLst/>
          </a:prstGeom>
        </p:spPr>
        <p:txBody>
          <a:bodyPr anchor="ctr" anchorCtr="0"/>
          <a:lstStyle/>
          <a:p>
            <a:pPr eaLnBrk="1" hangingPunct="1"/>
            <a:r>
              <a:rPr lang="en-US" sz="3600" dirty="0" smtClean="0">
                <a:solidFill>
                  <a:srgbClr val="1F497D"/>
                </a:solidFill>
                <a:latin typeface="Arial" charset="0"/>
                <a:cs typeface="Arial" charset="0"/>
              </a:rPr>
              <a:t>DSCI 2710 ‒ Lecture 7</a:t>
            </a:r>
            <a:br>
              <a:rPr lang="en-US" sz="3600" dirty="0" smtClean="0">
                <a:solidFill>
                  <a:srgbClr val="1F497D"/>
                </a:solidFill>
                <a:latin typeface="Arial" charset="0"/>
                <a:cs typeface="Arial" charset="0"/>
              </a:rPr>
            </a:br>
            <a:r>
              <a:rPr lang="en-US" b="1" dirty="0" smtClean="0">
                <a:solidFill>
                  <a:srgbClr val="1F497D"/>
                </a:solidFill>
                <a:latin typeface="Arial" charset="0"/>
                <a:cs typeface="Arial" charset="0"/>
              </a:rPr>
              <a:t>UNTDBS </a:t>
            </a:r>
            <a:r>
              <a:rPr lang="en-US" b="1" dirty="0" smtClean="0">
                <a:solidFill>
                  <a:srgbClr val="1F497D"/>
                </a:solidFill>
                <a:latin typeface="Arial" charset="0"/>
                <a:cs typeface="Arial" charset="0"/>
              </a:rPr>
              <a:t>Lessons 6.1-6.3</a:t>
            </a:r>
            <a:endParaRPr lang="en-US" b="1" dirty="0" smtClean="0">
              <a:solidFill>
                <a:srgbClr val="1F497D"/>
              </a:solidFill>
              <a:latin typeface="Arial" charset="0"/>
              <a:cs typeface="Arial" charset="0"/>
            </a:endParaRPr>
          </a:p>
        </p:txBody>
      </p:sp>
      <p:sp>
        <p:nvSpPr>
          <p:cNvPr id="3" name="Subtitle 2"/>
          <p:cNvSpPr>
            <a:spLocks noGrp="1"/>
          </p:cNvSpPr>
          <p:nvPr>
            <p:ph type="subTitle" idx="4294967295"/>
          </p:nvPr>
        </p:nvSpPr>
        <p:spPr>
          <a:xfrm>
            <a:off x="1143000" y="3581400"/>
            <a:ext cx="6629400" cy="1219200"/>
          </a:xfrm>
          <a:prstGeom prst="rect">
            <a:avLst/>
          </a:prstGeom>
        </p:spPr>
        <p:txBody>
          <a:bodyPr rtlCol="0" anchor="t" anchorCtr="1">
            <a:normAutofit/>
          </a:bodyPr>
          <a:lstStyle/>
          <a:p>
            <a:pPr>
              <a:buNone/>
              <a:defRPr/>
            </a:pPr>
            <a:r>
              <a:rPr lang="en-US" b="1" i="1" dirty="0">
                <a:solidFill>
                  <a:srgbClr val="1F497D"/>
                </a:solidFill>
              </a:rPr>
              <a:t>Discrete Random Variables</a:t>
            </a:r>
          </a:p>
        </p:txBody>
      </p:sp>
      <p:pic>
        <p:nvPicPr>
          <p:cNvPr id="4" name="Picture 3"/>
          <p:cNvPicPr>
            <a:picLocks noChangeAspect="1"/>
          </p:cNvPicPr>
          <p:nvPr/>
        </p:nvPicPr>
        <p:blipFill rotWithShape="1">
          <a:blip r:embed="rId2"/>
          <a:srcRect b="20000"/>
          <a:stretch/>
        </p:blipFill>
        <p:spPr>
          <a:xfrm>
            <a:off x="4706302" y="5257800"/>
            <a:ext cx="1465898" cy="1371600"/>
          </a:xfrm>
          <a:prstGeom prst="rect">
            <a:avLst/>
          </a:prstGeom>
          <a:ln>
            <a:solidFill>
              <a:schemeClr val="accent1"/>
            </a:solidFill>
          </a:ln>
        </p:spPr>
      </p:pic>
      <p:sp>
        <p:nvSpPr>
          <p:cNvPr id="6" name="Subtitle 2"/>
          <p:cNvSpPr>
            <a:spLocks noGrp="1"/>
          </p:cNvSpPr>
          <p:nvPr>
            <p:ph type="subTitle" idx="4294967295"/>
          </p:nvPr>
        </p:nvSpPr>
        <p:spPr>
          <a:xfrm>
            <a:off x="6096000" y="5181600"/>
            <a:ext cx="2836847" cy="990600"/>
          </a:xfrm>
          <a:prstGeom prst="rect">
            <a:avLst/>
          </a:prstGeom>
        </p:spPr>
        <p:txBody>
          <a:bodyPr rtlCol="0" anchor="t" anchorCtr="1">
            <a:normAutofit fontScale="92500"/>
          </a:bodyPr>
          <a:lstStyle/>
          <a:p>
            <a:pPr marL="0" indent="0" algn="ctr">
              <a:buNone/>
            </a:pPr>
            <a:r>
              <a:rPr lang="en-US" sz="1800" dirty="0" smtClean="0">
                <a:solidFill>
                  <a:srgbClr val="1F497D"/>
                </a:solidFill>
              </a:rPr>
              <a:t>Slide Material from: Nottingham &amp; Hawkes, </a:t>
            </a:r>
            <a:r>
              <a:rPr lang="en-US" sz="1800" i="1" dirty="0" smtClean="0">
                <a:solidFill>
                  <a:srgbClr val="1F497D"/>
                </a:solidFill>
              </a:rPr>
              <a:t>Discovering Business Statistics</a:t>
            </a:r>
            <a:endParaRPr lang="en-US" sz="1800" i="1" dirty="0">
              <a:solidFill>
                <a:srgbClr val="1F497D"/>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81000"/>
            <a:ext cx="2286000" cy="1678531"/>
          </a:xfrm>
          <a:prstGeom prst="rect">
            <a:avLst/>
          </a:prstGeom>
        </p:spPr>
      </p:pic>
    </p:spTree>
    <p:extLst>
      <p:ext uri="{BB962C8B-B14F-4D97-AF65-F5344CB8AC3E}">
        <p14:creationId xmlns:p14="http://schemas.microsoft.com/office/powerpoint/2010/main" val="4174022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Expected Value</a:t>
            </a:r>
          </a:p>
        </p:txBody>
      </p:sp>
      <p:sp>
        <p:nvSpPr>
          <p:cNvPr id="7" name="Content Placeholder 2"/>
          <p:cNvSpPr>
            <a:spLocks noGrp="1"/>
          </p:cNvSpPr>
          <p:nvPr>
            <p:ph idx="1"/>
          </p:nvPr>
        </p:nvSpPr>
        <p:spPr>
          <a:solidFill>
            <a:srgbClr val="FFFFCC"/>
          </a:solidFill>
          <a:ln w="28575">
            <a:solidFill>
              <a:srgbClr val="000000"/>
            </a:solidFill>
          </a:ln>
        </p:spPr>
        <p:txBody>
          <a:bodyPr/>
          <a:lstStyle/>
          <a:p>
            <a:pPr algn="ctr"/>
            <a:r>
              <a:rPr lang="en-US" b="1" dirty="0" smtClean="0">
                <a:solidFill>
                  <a:srgbClr val="000000"/>
                </a:solidFill>
              </a:rPr>
              <a:t>Expected Value </a:t>
            </a:r>
          </a:p>
          <a:p>
            <a:pPr>
              <a:tabLst>
                <a:tab pos="463550" algn="l"/>
              </a:tabLst>
            </a:pPr>
            <a:r>
              <a:rPr lang="en-US" dirty="0" smtClean="0">
                <a:solidFill>
                  <a:srgbClr val="000000"/>
                </a:solidFill>
              </a:rPr>
              <a:t>The </a:t>
            </a:r>
            <a:r>
              <a:rPr lang="en-US" b="1" dirty="0" smtClean="0">
                <a:solidFill>
                  <a:srgbClr val="C00000"/>
                </a:solidFill>
              </a:rPr>
              <a:t>expected value </a:t>
            </a:r>
            <a:r>
              <a:rPr lang="en-US" dirty="0" smtClean="0">
                <a:solidFill>
                  <a:srgbClr val="000000"/>
                </a:solidFill>
              </a:rPr>
              <a:t>for a discrete random variable </a:t>
            </a:r>
            <a:r>
              <a:rPr lang="en-US" i="1" dirty="0" smtClean="0">
                <a:solidFill>
                  <a:srgbClr val="000000"/>
                </a:solidFill>
              </a:rPr>
              <a:t>X</a:t>
            </a:r>
            <a:r>
              <a:rPr lang="en-US" dirty="0" smtClean="0">
                <a:solidFill>
                  <a:srgbClr val="000000"/>
                </a:solidFill>
              </a:rPr>
              <a:t> is equal to the mean of the probability distribution of </a:t>
            </a:r>
            <a:r>
              <a:rPr lang="en-US" i="1" dirty="0" smtClean="0">
                <a:solidFill>
                  <a:srgbClr val="000000"/>
                </a:solidFill>
              </a:rPr>
              <a:t>X</a:t>
            </a:r>
            <a:r>
              <a:rPr lang="en-US" dirty="0" smtClean="0">
                <a:solidFill>
                  <a:srgbClr val="000000"/>
                </a:solidFill>
              </a:rPr>
              <a:t> and is given by</a:t>
            </a:r>
          </a:p>
          <a:p>
            <a:pPr>
              <a:tabLst>
                <a:tab pos="463550" algn="l"/>
              </a:tabLst>
            </a:pPr>
            <a:endParaRPr lang="en-US" dirty="0" smtClean="0">
              <a:solidFill>
                <a:srgbClr val="000000"/>
              </a:solidFill>
            </a:endParaRPr>
          </a:p>
          <a:p>
            <a:pPr>
              <a:tabLst>
                <a:tab pos="463550" algn="l"/>
              </a:tabLst>
            </a:pPr>
            <a:r>
              <a:rPr lang="en-US" dirty="0" smtClean="0">
                <a:solidFill>
                  <a:srgbClr val="000000"/>
                </a:solidFill>
              </a:rPr>
              <a:t>Where </a:t>
            </a:r>
            <a:r>
              <a:rPr lang="en-US" i="1" dirty="0" smtClean="0">
                <a:solidFill>
                  <a:srgbClr val="000000"/>
                </a:solidFill>
              </a:rPr>
              <a:t>x</a:t>
            </a:r>
            <a:r>
              <a:rPr lang="en-US" i="1" baseline="-25000" dirty="0" smtClean="0">
                <a:solidFill>
                  <a:srgbClr val="000000"/>
                </a:solidFill>
              </a:rPr>
              <a:t>i</a:t>
            </a:r>
            <a:r>
              <a:rPr lang="en-US" dirty="0" smtClean="0">
                <a:solidFill>
                  <a:srgbClr val="000000"/>
                </a:solidFill>
              </a:rPr>
              <a:t> is the </a:t>
            </a:r>
            <a:r>
              <a:rPr lang="en-US" i="1" dirty="0" err="1" smtClean="0">
                <a:solidFill>
                  <a:srgbClr val="000000"/>
                </a:solidFill>
              </a:rPr>
              <a:t>i</a:t>
            </a:r>
            <a:r>
              <a:rPr lang="en-US" baseline="30000" dirty="0" err="1" smtClean="0">
                <a:solidFill>
                  <a:srgbClr val="000000"/>
                </a:solidFill>
              </a:rPr>
              <a:t>th</a:t>
            </a:r>
            <a:r>
              <a:rPr lang="en-US" dirty="0" smtClean="0">
                <a:solidFill>
                  <a:srgbClr val="000000"/>
                </a:solidFill>
              </a:rPr>
              <a:t> value of the random variable </a:t>
            </a:r>
            <a:r>
              <a:rPr lang="en-US" i="1" dirty="0" smtClean="0">
                <a:solidFill>
                  <a:srgbClr val="000000"/>
                </a:solidFill>
              </a:rPr>
              <a:t>X</a:t>
            </a:r>
            <a:r>
              <a:rPr lang="en-US" dirty="0" smtClean="0">
                <a:solidFill>
                  <a:srgbClr val="000000"/>
                </a:solidFill>
              </a:rPr>
              <a:t>.</a:t>
            </a:r>
          </a:p>
          <a:p>
            <a:pPr>
              <a:tabLst>
                <a:tab pos="463550" algn="l"/>
              </a:tabLst>
            </a:pPr>
            <a:r>
              <a:rPr lang="en-US" dirty="0" smtClean="0">
                <a:solidFill>
                  <a:srgbClr val="000000"/>
                </a:solidFill>
              </a:rPr>
              <a:t>In words:</a:t>
            </a:r>
          </a:p>
          <a:p>
            <a:pPr>
              <a:tabLst>
                <a:tab pos="463550" algn="l"/>
              </a:tabLst>
            </a:pPr>
            <a:r>
              <a:rPr lang="en-US" dirty="0" smtClean="0">
                <a:solidFill>
                  <a:srgbClr val="000000"/>
                </a:solidFill>
              </a:rPr>
              <a:t>The expected value of a random variable is computed as the </a:t>
            </a:r>
            <a:r>
              <a:rPr lang="en-US" b="1" dirty="0" smtClean="0">
                <a:solidFill>
                  <a:srgbClr val="000000"/>
                </a:solidFill>
              </a:rPr>
              <a:t>sum of products </a:t>
            </a:r>
            <a:r>
              <a:rPr lang="en-US" dirty="0" smtClean="0">
                <a:solidFill>
                  <a:srgbClr val="000000"/>
                </a:solidFill>
              </a:rPr>
              <a:t>of </a:t>
            </a:r>
            <a:r>
              <a:rPr lang="en-US" b="1" dirty="0" smtClean="0">
                <a:solidFill>
                  <a:srgbClr val="000000"/>
                </a:solidFill>
              </a:rPr>
              <a:t>all possible values </a:t>
            </a:r>
            <a:r>
              <a:rPr lang="en-US" dirty="0" smtClean="0">
                <a:solidFill>
                  <a:srgbClr val="000000"/>
                </a:solidFill>
              </a:rPr>
              <a:t>for the random variable, </a:t>
            </a:r>
            <a:r>
              <a:rPr lang="en-US" b="1" dirty="0" smtClean="0">
                <a:solidFill>
                  <a:srgbClr val="000000"/>
                </a:solidFill>
              </a:rPr>
              <a:t>multiplied</a:t>
            </a:r>
            <a:r>
              <a:rPr lang="en-US" dirty="0" smtClean="0">
                <a:solidFill>
                  <a:srgbClr val="000000"/>
                </a:solidFill>
              </a:rPr>
              <a:t> by their </a:t>
            </a:r>
            <a:r>
              <a:rPr lang="en-US" b="1" dirty="0" smtClean="0">
                <a:solidFill>
                  <a:srgbClr val="000000"/>
                </a:solidFill>
              </a:rPr>
              <a:t>respective probabilities</a:t>
            </a:r>
            <a:r>
              <a:rPr lang="en-US" dirty="0" smtClean="0">
                <a:solidFill>
                  <a:srgbClr val="000000"/>
                </a:solidFill>
              </a:rPr>
              <a:t>.</a:t>
            </a:r>
          </a:p>
        </p:txBody>
      </p:sp>
      <p:graphicFrame>
        <p:nvGraphicFramePr>
          <p:cNvPr id="289795" name="Object 3"/>
          <p:cNvGraphicFramePr>
            <a:graphicFrameLocks noChangeAspect="1"/>
          </p:cNvGraphicFramePr>
          <p:nvPr/>
        </p:nvGraphicFramePr>
        <p:xfrm>
          <a:off x="2555544" y="3090333"/>
          <a:ext cx="4076700" cy="533400"/>
        </p:xfrm>
        <a:graphic>
          <a:graphicData uri="http://schemas.openxmlformats.org/presentationml/2006/ole">
            <mc:AlternateContent xmlns:mc="http://schemas.openxmlformats.org/markup-compatibility/2006">
              <mc:Choice xmlns:v="urn:schemas-microsoft-com:vml" Requires="v">
                <p:oleObj spid="_x0000_s39963" name="Equation" r:id="rId3" imgW="4076640" imgH="533160" progId="Equation.DSMT4">
                  <p:embed/>
                </p:oleObj>
              </mc:Choice>
              <mc:Fallback>
                <p:oleObj name="Equation" r:id="rId3" imgW="4076640" imgH="533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544" y="3090333"/>
                        <a:ext cx="4076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4555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5.2: Calculating Expected Values </a:t>
            </a:r>
            <a:endParaRPr lang="en-US" dirty="0"/>
          </a:p>
        </p:txBody>
      </p:sp>
      <p:sp>
        <p:nvSpPr>
          <p:cNvPr id="8" name="Content Placeholder 7"/>
          <p:cNvSpPr>
            <a:spLocks noGrp="1"/>
          </p:cNvSpPr>
          <p:nvPr>
            <p:ph idx="1"/>
          </p:nvPr>
        </p:nvSpPr>
        <p:spPr/>
        <p:txBody>
          <a:bodyPr>
            <a:normAutofit/>
          </a:bodyPr>
          <a:lstStyle/>
          <a:p>
            <a:r>
              <a:rPr lang="en-US" dirty="0" smtClean="0"/>
              <a:t>Suppose that Randall and Blake decide to make a friendly wager on the football game they are watching one afternoon. For every kick the kicker makes, Blake has to pay Randall $30.00. For every kick the kicker misses, Randall has to pay Blake $40.00. Prior to this game, the kicker has made 18 of his past 23 kicks this season. </a:t>
            </a:r>
          </a:p>
        </p:txBody>
      </p:sp>
    </p:spTree>
    <p:extLst>
      <p:ext uri="{BB962C8B-B14F-4D97-AF65-F5344CB8AC3E}">
        <p14:creationId xmlns:p14="http://schemas.microsoft.com/office/powerpoint/2010/main" val="456248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5.2: Calculating Expected Values (cont.) </a:t>
            </a:r>
            <a:endParaRPr lang="en-US" dirty="0"/>
          </a:p>
        </p:txBody>
      </p:sp>
      <p:sp>
        <p:nvSpPr>
          <p:cNvPr id="8" name="Content Placeholder 7"/>
          <p:cNvSpPr>
            <a:spLocks noGrp="1"/>
          </p:cNvSpPr>
          <p:nvPr>
            <p:ph idx="1"/>
          </p:nvPr>
        </p:nvSpPr>
        <p:spPr/>
        <p:txBody>
          <a:bodyPr>
            <a:normAutofit/>
          </a:bodyPr>
          <a:lstStyle/>
          <a:p>
            <a:pPr marL="457200" indent="-457200"/>
            <a:r>
              <a:rPr lang="en-US" b="1" dirty="0" smtClean="0"/>
              <a:t>a.</a:t>
            </a:r>
            <a:r>
              <a:rPr lang="en-US" dirty="0" smtClean="0"/>
              <a:t>	What is the expected value of Randall’s bet for one kick? </a:t>
            </a:r>
          </a:p>
          <a:p>
            <a:pPr marL="457200" indent="-457200"/>
            <a:r>
              <a:rPr lang="en-US" b="1" dirty="0" smtClean="0"/>
              <a:t>b.</a:t>
            </a:r>
            <a:r>
              <a:rPr lang="en-US" dirty="0" smtClean="0"/>
              <a:t>	Suppose that the kicker attempts four kicks during the game. How much should Randall expect to win in total? </a:t>
            </a:r>
          </a:p>
          <a:p>
            <a:pPr>
              <a:tabLst>
                <a:tab pos="463550" algn="l"/>
              </a:tabLst>
            </a:pPr>
            <a:endParaRPr lang="en-US" dirty="0" smtClean="0"/>
          </a:p>
        </p:txBody>
      </p:sp>
    </p:spTree>
    <p:extLst>
      <p:ext uri="{BB962C8B-B14F-4D97-AF65-F5344CB8AC3E}">
        <p14:creationId xmlns:p14="http://schemas.microsoft.com/office/powerpoint/2010/main" val="2192563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5.2: Calculating Expected Values (cont.)</a:t>
            </a:r>
            <a:endParaRPr lang="en-US" dirty="0"/>
          </a:p>
        </p:txBody>
      </p:sp>
      <p:sp>
        <p:nvSpPr>
          <p:cNvPr id="6" name="Content Placeholder 5"/>
          <p:cNvSpPr>
            <a:spLocks noGrp="1"/>
          </p:cNvSpPr>
          <p:nvPr>
            <p:ph idx="1"/>
          </p:nvPr>
        </p:nvSpPr>
        <p:spPr/>
        <p:txBody>
          <a:bodyPr/>
          <a:lstStyle/>
          <a:p>
            <a:pPr>
              <a:tabLst>
                <a:tab pos="463550" algn="l"/>
              </a:tabLst>
            </a:pPr>
            <a:r>
              <a:rPr lang="en-US" b="1" dirty="0" smtClean="0"/>
              <a:t>Solution</a:t>
            </a:r>
          </a:p>
          <a:p>
            <a:pPr>
              <a:tabLst>
                <a:tab pos="463550" algn="l"/>
              </a:tabLst>
            </a:pPr>
            <a:r>
              <a:rPr lang="en-US" b="1" dirty="0" smtClean="0"/>
              <a:t>a.</a:t>
            </a:r>
            <a:r>
              <a:rPr lang="en-US" dirty="0" smtClean="0"/>
              <a:t>	There are two possible outcomes for this bet: 	Randall wins $30.00 (</a:t>
            </a:r>
            <a:r>
              <a:rPr lang="en-US" i="1" dirty="0" smtClean="0"/>
              <a:t>x</a:t>
            </a:r>
            <a:r>
              <a:rPr lang="en-US" dirty="0" smtClean="0"/>
              <a:t> = 30.00) or Randall loses 	$40.00 (</a:t>
            </a:r>
            <a:r>
              <a:rPr lang="en-US" i="1" dirty="0" smtClean="0"/>
              <a:t>x</a:t>
            </a:r>
            <a:r>
              <a:rPr lang="en-US" dirty="0" smtClean="0"/>
              <a:t> = </a:t>
            </a:r>
            <a:r>
              <a:rPr lang="en-US" dirty="0" smtClean="0">
                <a:latin typeface="Symbol" pitchFamily="18" charset="2"/>
              </a:rPr>
              <a:t>-</a:t>
            </a:r>
            <a:r>
              <a:rPr lang="en-US" dirty="0" smtClean="0"/>
              <a:t>40.00). If the kicker has made 18 of his 	past 23 kicks, then we assume that the probability 	that he will make a kick (and that Randall will win </a:t>
            </a:r>
          </a:p>
          <a:p>
            <a:pPr>
              <a:lnSpc>
                <a:spcPct val="150000"/>
              </a:lnSpc>
              <a:tabLst>
                <a:tab pos="463550" algn="l"/>
              </a:tabLst>
            </a:pPr>
            <a:r>
              <a:rPr lang="en-US" dirty="0" smtClean="0"/>
              <a:t>	the bet) is 	 </a:t>
            </a:r>
          </a:p>
          <a:p>
            <a:endParaRPr lang="en-US" dirty="0"/>
          </a:p>
        </p:txBody>
      </p:sp>
      <p:graphicFrame>
        <p:nvGraphicFramePr>
          <p:cNvPr id="5" name="Object 4"/>
          <p:cNvGraphicFramePr>
            <a:graphicFrameLocks noChangeAspect="1"/>
          </p:cNvGraphicFramePr>
          <p:nvPr/>
        </p:nvGraphicFramePr>
        <p:xfrm>
          <a:off x="2712156" y="4016022"/>
          <a:ext cx="520700" cy="838200"/>
        </p:xfrm>
        <a:graphic>
          <a:graphicData uri="http://schemas.openxmlformats.org/presentationml/2006/ole">
            <mc:AlternateContent xmlns:mc="http://schemas.openxmlformats.org/markup-compatibility/2006">
              <mc:Choice xmlns:v="urn:schemas-microsoft-com:vml" Requires="v">
                <p:oleObj spid="_x0000_s40986" name="Equation" r:id="rId3" imgW="520560" imgH="838080" progId="Equation.DSMT4">
                  <p:embed/>
                </p:oleObj>
              </mc:Choice>
              <mc:Fallback>
                <p:oleObj name="Equation" r:id="rId3" imgW="520560" imgH="838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2156" y="4016022"/>
                        <a:ext cx="5207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8804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5.2: Calculating Expected Values (cont.)</a:t>
            </a:r>
            <a:endParaRPr lang="en-US" dirty="0"/>
          </a:p>
        </p:txBody>
      </p:sp>
      <p:sp>
        <p:nvSpPr>
          <p:cNvPr id="4" name="Content Placeholder 3"/>
          <p:cNvSpPr>
            <a:spLocks noGrp="1"/>
          </p:cNvSpPr>
          <p:nvPr>
            <p:ph idx="1"/>
          </p:nvPr>
        </p:nvSpPr>
        <p:spPr/>
        <p:txBody>
          <a:bodyPr/>
          <a:lstStyle/>
          <a:p>
            <a:r>
              <a:rPr lang="en-US" dirty="0" smtClean="0"/>
              <a:t>By the Complement Rule, the probability that the kicker </a:t>
            </a:r>
          </a:p>
          <a:p>
            <a:pPr>
              <a:lnSpc>
                <a:spcPct val="150000"/>
              </a:lnSpc>
            </a:pPr>
            <a:r>
              <a:rPr lang="en-US" dirty="0" smtClean="0"/>
              <a:t>will miss—and Randall will lose the bet—is </a:t>
            </a:r>
          </a:p>
          <a:p>
            <a:endParaRPr lang="en-US" dirty="0"/>
          </a:p>
        </p:txBody>
      </p:sp>
      <p:graphicFrame>
        <p:nvGraphicFramePr>
          <p:cNvPr id="5" name="Object 4"/>
          <p:cNvGraphicFramePr>
            <a:graphicFrameLocks noChangeAspect="1"/>
          </p:cNvGraphicFramePr>
          <p:nvPr/>
        </p:nvGraphicFramePr>
        <p:xfrm>
          <a:off x="6793089" y="1786467"/>
          <a:ext cx="1727200" cy="838200"/>
        </p:xfrm>
        <a:graphic>
          <a:graphicData uri="http://schemas.openxmlformats.org/presentationml/2006/ole">
            <mc:AlternateContent xmlns:mc="http://schemas.openxmlformats.org/markup-compatibility/2006">
              <mc:Choice xmlns:v="urn:schemas-microsoft-com:vml" Requires="v">
                <p:oleObj spid="_x0000_s42058" name="Equation" r:id="rId3" imgW="1726920" imgH="838080" progId="Equation.DSMT4">
                  <p:embed/>
                </p:oleObj>
              </mc:Choice>
              <mc:Fallback>
                <p:oleObj name="Equation" r:id="rId3" imgW="1726920" imgH="838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3089" y="1786467"/>
                        <a:ext cx="1727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21069641"/>
              </p:ext>
            </p:extLst>
          </p:nvPr>
        </p:nvGraphicFramePr>
        <p:xfrm>
          <a:off x="1295400" y="2929795"/>
          <a:ext cx="6095999" cy="1840325"/>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20000"/>
                    </a:ext>
                  </a:extLst>
                </a:gridCol>
                <a:gridCol w="1905000">
                  <a:extLst>
                    <a:ext uri="{9D8B030D-6E8A-4147-A177-3AD203B41FA5}">
                      <a16:colId xmlns:a16="http://schemas.microsoft.com/office/drawing/2014/main" xmlns="" val="20001"/>
                    </a:ext>
                  </a:extLst>
                </a:gridCol>
                <a:gridCol w="1904999">
                  <a:extLst>
                    <a:ext uri="{9D8B030D-6E8A-4147-A177-3AD203B41FA5}">
                      <a16:colId xmlns:a16="http://schemas.microsoft.com/office/drawing/2014/main" xmlns="" val="20002"/>
                    </a:ext>
                  </a:extLst>
                </a:gridCol>
              </a:tblGrid>
              <a:tr h="544926">
                <a:tc gridSpan="3">
                  <a:txBody>
                    <a:bodyPr/>
                    <a:lstStyle/>
                    <a:p>
                      <a:pPr algn="ctr"/>
                      <a:r>
                        <a:rPr lang="en-US" sz="2800" b="1" kern="1200" baseline="0" dirty="0" smtClean="0">
                          <a:solidFill>
                            <a:schemeClr val="lt1"/>
                          </a:solidFill>
                          <a:latin typeface="+mn-lt"/>
                          <a:ea typeface="+mn-ea"/>
                          <a:cs typeface="+mn-cs"/>
                        </a:rPr>
                        <a:t>Randall’s Bet for One Kick </a:t>
                      </a:r>
                    </a:p>
                  </a:txBody>
                  <a:tcPr anchor="ctr" anchorCtr="1"/>
                </a:tc>
                <a:tc hMerge="1">
                  <a:txBody>
                    <a:bodyPr/>
                    <a:lstStyle/>
                    <a:p>
                      <a:endParaRPr lang="en-US" dirty="0"/>
                    </a:p>
                  </a:txBody>
                  <a:tcPr/>
                </a:tc>
                <a:tc hMerge="1">
                  <a:txBody>
                    <a:bodyPr/>
                    <a:lstStyle/>
                    <a:p>
                      <a:pPr algn="ctr"/>
                      <a:endParaRPr lang="en-US" sz="2000" b="1" kern="1200" baseline="0" dirty="0" smtClean="0">
                        <a:solidFill>
                          <a:schemeClr val="lt1"/>
                        </a:solidFill>
                        <a:latin typeface="+mn-lt"/>
                        <a:ea typeface="+mn-ea"/>
                        <a:cs typeface="+mn-cs"/>
                      </a:endParaRPr>
                    </a:p>
                  </a:txBody>
                  <a:tcPr/>
                </a:tc>
                <a:extLst>
                  <a:ext uri="{0D108BD9-81ED-4DB2-BD59-A6C34878D82A}">
                    <a16:rowId xmlns:a16="http://schemas.microsoft.com/office/drawing/2014/main" xmlns="" val="10000"/>
                  </a:ext>
                </a:extLst>
              </a:tr>
              <a:tr h="308002">
                <a:tc>
                  <a:txBody>
                    <a:bodyPr/>
                    <a:lstStyle/>
                    <a:p>
                      <a:pPr algn="ctr"/>
                      <a:r>
                        <a:rPr lang="en-US" sz="2800" b="1" i="1" dirty="0" smtClean="0">
                          <a:solidFill>
                            <a:srgbClr val="000000"/>
                          </a:solidFill>
                        </a:rPr>
                        <a:t>x</a:t>
                      </a:r>
                      <a:endParaRPr lang="en-US" sz="2800" b="1" i="1" dirty="0">
                        <a:solidFill>
                          <a:srgbClr val="000000"/>
                        </a:solidFill>
                      </a:endParaRPr>
                    </a:p>
                  </a:txBody>
                  <a:tcPr/>
                </a:tc>
                <a:tc>
                  <a:txBody>
                    <a:bodyPr/>
                    <a:lstStyle/>
                    <a:p>
                      <a:pPr algn="ctr"/>
                      <a:r>
                        <a:rPr lang="en-US" sz="2800" b="0" dirty="0" smtClean="0">
                          <a:solidFill>
                            <a:srgbClr val="000000"/>
                          </a:solidFill>
                        </a:rPr>
                        <a:t>$30.00</a:t>
                      </a:r>
                      <a:endParaRPr lang="en-US" sz="2800" b="0" dirty="0">
                        <a:solidFill>
                          <a:srgbClr val="000000"/>
                        </a:solidFill>
                      </a:endParaRPr>
                    </a:p>
                  </a:txBody>
                  <a:tcPr>
                    <a:solidFill>
                      <a:schemeClr val="bg2">
                        <a:lumMod val="95000"/>
                      </a:schemeClr>
                    </a:solidFill>
                  </a:tcPr>
                </a:tc>
                <a:tc>
                  <a:txBody>
                    <a:bodyPr/>
                    <a:lstStyle/>
                    <a:p>
                      <a:pPr algn="ctr"/>
                      <a:r>
                        <a:rPr lang="en-US" sz="2800" b="0" dirty="0" smtClean="0">
                          <a:solidFill>
                            <a:srgbClr val="000000"/>
                          </a:solidFill>
                          <a:latin typeface="Symbol" pitchFamily="18" charset="2"/>
                        </a:rPr>
                        <a:t>-</a:t>
                      </a:r>
                      <a:r>
                        <a:rPr lang="en-US" sz="2800" b="0" dirty="0" smtClean="0">
                          <a:solidFill>
                            <a:srgbClr val="000000"/>
                          </a:solidFill>
                        </a:rPr>
                        <a:t>$40.00</a:t>
                      </a:r>
                      <a:endParaRPr lang="en-US" sz="2800" b="0" dirty="0">
                        <a:solidFill>
                          <a:srgbClr val="000000"/>
                        </a:solidFill>
                      </a:endParaRPr>
                    </a:p>
                  </a:txBody>
                  <a:tcPr>
                    <a:solidFill>
                      <a:schemeClr val="bg2">
                        <a:lumMod val="95000"/>
                      </a:schemeClr>
                    </a:solidFill>
                  </a:tcPr>
                </a:tc>
                <a:extLst>
                  <a:ext uri="{0D108BD9-81ED-4DB2-BD59-A6C34878D82A}">
                    <a16:rowId xmlns:a16="http://schemas.microsoft.com/office/drawing/2014/main" xmlns="" val="10001"/>
                  </a:ext>
                </a:extLst>
              </a:tr>
              <a:tr h="777239">
                <a:tc>
                  <a:txBody>
                    <a:bodyPr/>
                    <a:lstStyle/>
                    <a:p>
                      <a:pPr algn="ctr"/>
                      <a:r>
                        <a:rPr lang="en-US" sz="2800" b="1" i="1" dirty="0" smtClean="0">
                          <a:solidFill>
                            <a:srgbClr val="000000"/>
                          </a:solidFill>
                        </a:rPr>
                        <a:t>P</a:t>
                      </a:r>
                      <a:r>
                        <a:rPr lang="en-US" sz="2800" b="1" dirty="0" smtClean="0">
                          <a:solidFill>
                            <a:srgbClr val="000000"/>
                          </a:solidFill>
                        </a:rPr>
                        <a:t>(</a:t>
                      </a:r>
                      <a:r>
                        <a:rPr lang="en-US" sz="2800" b="1" i="1" dirty="0" smtClean="0">
                          <a:solidFill>
                            <a:srgbClr val="000000"/>
                          </a:solidFill>
                        </a:rPr>
                        <a:t>X</a:t>
                      </a:r>
                      <a:r>
                        <a:rPr lang="en-US" sz="2800" b="1" dirty="0" smtClean="0">
                          <a:solidFill>
                            <a:srgbClr val="000000"/>
                          </a:solidFill>
                        </a:rPr>
                        <a:t> = </a:t>
                      </a:r>
                      <a:r>
                        <a:rPr lang="en-US" sz="2800" b="1" i="1" dirty="0" smtClean="0">
                          <a:solidFill>
                            <a:srgbClr val="000000"/>
                          </a:solidFill>
                        </a:rPr>
                        <a:t>x</a:t>
                      </a:r>
                      <a:r>
                        <a:rPr lang="en-US" sz="2800" b="1" dirty="0" smtClean="0">
                          <a:solidFill>
                            <a:srgbClr val="000000"/>
                          </a:solidFill>
                        </a:rPr>
                        <a:t>)</a:t>
                      </a:r>
                    </a:p>
                  </a:txBody>
                  <a:tcPr anchor="ctr" anchorCtr="1">
                    <a:solidFill>
                      <a:schemeClr val="bg1">
                        <a:lumMod val="85000"/>
                      </a:schemeClr>
                    </a:solidFill>
                  </a:tcPr>
                </a:tc>
                <a:tc>
                  <a:txBody>
                    <a:bodyPr/>
                    <a:lstStyle/>
                    <a:p>
                      <a:pPr algn="ctr"/>
                      <a:endParaRPr lang="en-US" sz="2800" dirty="0">
                        <a:solidFill>
                          <a:srgbClr val="000000"/>
                        </a:solidFill>
                      </a:endParaRPr>
                    </a:p>
                  </a:txBody>
                  <a:tcPr/>
                </a:tc>
                <a:tc>
                  <a:txBody>
                    <a:bodyPr/>
                    <a:lstStyle/>
                    <a:p>
                      <a:pPr algn="ctr"/>
                      <a:endParaRPr lang="en-US" sz="2800" dirty="0">
                        <a:solidFill>
                          <a:srgbClr val="000000"/>
                        </a:solidFill>
                      </a:endParaRPr>
                    </a:p>
                  </a:txBody>
                  <a:tcPr/>
                </a:tc>
                <a:extLst>
                  <a:ext uri="{0D108BD9-81ED-4DB2-BD59-A6C34878D82A}">
                    <a16:rowId xmlns:a16="http://schemas.microsoft.com/office/drawing/2014/main" xmlns="" val="10002"/>
                  </a:ext>
                </a:extLst>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26916955"/>
              </p:ext>
            </p:extLst>
          </p:nvPr>
        </p:nvGraphicFramePr>
        <p:xfrm>
          <a:off x="4267200" y="3962400"/>
          <a:ext cx="393700" cy="771652"/>
        </p:xfrm>
        <a:graphic>
          <a:graphicData uri="http://schemas.openxmlformats.org/presentationml/2006/ole">
            <mc:AlternateContent xmlns:mc="http://schemas.openxmlformats.org/markup-compatibility/2006">
              <mc:Choice xmlns:v="urn:schemas-microsoft-com:vml" Requires="v">
                <p:oleObj spid="_x0000_s42059" name="Equation" r:id="rId5" imgW="317160" imgH="622080" progId="Equation.DSMT4">
                  <p:embed/>
                </p:oleObj>
              </mc:Choice>
              <mc:Fallback>
                <p:oleObj name="Equation" r:id="rId5" imgW="317160" imgH="622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962400"/>
                        <a:ext cx="393700" cy="771652"/>
                      </a:xfrm>
                      <a:prstGeom prst="rect">
                        <a:avLst/>
                      </a:prstGeom>
                      <a:noFill/>
                      <a:extLst/>
                    </p:spPr>
                  </p:pic>
                </p:oleObj>
              </mc:Fallback>
            </mc:AlternateContent>
          </a:graphicData>
        </a:graphic>
      </p:graphicFrame>
      <p:graphicFrame>
        <p:nvGraphicFramePr>
          <p:cNvPr id="286723" name="Object 3"/>
          <p:cNvGraphicFramePr>
            <a:graphicFrameLocks noChangeAspect="1"/>
          </p:cNvGraphicFramePr>
          <p:nvPr>
            <p:extLst>
              <p:ext uri="{D42A27DB-BD31-4B8C-83A1-F6EECF244321}">
                <p14:modId xmlns:p14="http://schemas.microsoft.com/office/powerpoint/2010/main" val="621623703"/>
              </p:ext>
            </p:extLst>
          </p:nvPr>
        </p:nvGraphicFramePr>
        <p:xfrm>
          <a:off x="6248400" y="3962400"/>
          <a:ext cx="393700" cy="771652"/>
        </p:xfrm>
        <a:graphic>
          <a:graphicData uri="http://schemas.openxmlformats.org/presentationml/2006/ole">
            <mc:AlternateContent xmlns:mc="http://schemas.openxmlformats.org/markup-compatibility/2006">
              <mc:Choice xmlns:v="urn:schemas-microsoft-com:vml" Requires="v">
                <p:oleObj spid="_x0000_s42060" name="Equation" r:id="rId7" imgW="317160" imgH="622080" progId="Equation.DSMT4">
                  <p:embed/>
                </p:oleObj>
              </mc:Choice>
              <mc:Fallback>
                <p:oleObj name="Equation" r:id="rId7" imgW="317160" imgH="6220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3962400"/>
                        <a:ext cx="393700" cy="771652"/>
                      </a:xfrm>
                      <a:prstGeom prst="rect">
                        <a:avLst/>
                      </a:prstGeom>
                      <a:noFill/>
                      <a:extLst/>
                    </p:spPr>
                  </p:pic>
                </p:oleObj>
              </mc:Fallback>
            </mc:AlternateContent>
          </a:graphicData>
        </a:graphic>
      </p:graphicFrame>
    </p:spTree>
    <p:extLst>
      <p:ext uri="{BB962C8B-B14F-4D97-AF65-F5344CB8AC3E}">
        <p14:creationId xmlns:p14="http://schemas.microsoft.com/office/powerpoint/2010/main" val="2750712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5.2: Calculating Expected Values (cont.)</a:t>
            </a:r>
            <a:endParaRPr lang="en-US" dirty="0"/>
          </a:p>
        </p:txBody>
      </p:sp>
      <p:sp>
        <p:nvSpPr>
          <p:cNvPr id="4" name="Content Placeholder 3"/>
          <p:cNvSpPr>
            <a:spLocks noGrp="1"/>
          </p:cNvSpPr>
          <p:nvPr>
            <p:ph idx="1"/>
          </p:nvPr>
        </p:nvSpPr>
        <p:spPr/>
        <p:txBody>
          <a:bodyPr/>
          <a:lstStyle/>
          <a:p>
            <a:r>
              <a:rPr lang="en-US" dirty="0" smtClean="0"/>
              <a:t>Then we calculate the expected value as follows. </a:t>
            </a:r>
            <a:endParaRPr lang="en-US" b="1" dirty="0"/>
          </a:p>
        </p:txBody>
      </p:sp>
      <p:graphicFrame>
        <p:nvGraphicFramePr>
          <p:cNvPr id="269317" name="Object 5"/>
          <p:cNvGraphicFramePr>
            <a:graphicFrameLocks noChangeAspect="1"/>
          </p:cNvGraphicFramePr>
          <p:nvPr>
            <p:extLst/>
          </p:nvPr>
        </p:nvGraphicFramePr>
        <p:xfrm>
          <a:off x="1905000" y="1905000"/>
          <a:ext cx="3530600" cy="533400"/>
        </p:xfrm>
        <a:graphic>
          <a:graphicData uri="http://schemas.openxmlformats.org/presentationml/2006/ole">
            <mc:AlternateContent xmlns:mc="http://schemas.openxmlformats.org/markup-compatibility/2006">
              <mc:Choice xmlns:v="urn:schemas-microsoft-com:vml" Requires="v">
                <p:oleObj spid="_x0000_s43125" name="Equation" r:id="rId3" imgW="3530520" imgH="533160" progId="Equation.DSMT4">
                  <p:embed/>
                </p:oleObj>
              </mc:Choice>
              <mc:Fallback>
                <p:oleObj name="Equation" r:id="rId3" imgW="3530520" imgH="533160" progId="Equation.DSMT4">
                  <p:embed/>
                  <p:pic>
                    <p:nvPicPr>
                      <p:cNvPr id="0" name=""/>
                      <p:cNvPicPr>
                        <a:picLocks noChangeAspect="1" noChangeArrowheads="1"/>
                      </p:cNvPicPr>
                      <p:nvPr/>
                    </p:nvPicPr>
                    <p:blipFill>
                      <a:blip r:embed="rId4"/>
                      <a:srcRect/>
                      <a:stretch>
                        <a:fillRect/>
                      </a:stretch>
                    </p:blipFill>
                    <p:spPr bwMode="auto">
                      <a:xfrm>
                        <a:off x="1905000" y="1905000"/>
                        <a:ext cx="353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nvPr>
        </p:nvGraphicFramePr>
        <p:xfrm>
          <a:off x="2679700" y="2514600"/>
          <a:ext cx="4483100" cy="927100"/>
        </p:xfrm>
        <a:graphic>
          <a:graphicData uri="http://schemas.openxmlformats.org/presentationml/2006/ole">
            <mc:AlternateContent xmlns:mc="http://schemas.openxmlformats.org/markup-compatibility/2006">
              <mc:Choice xmlns:v="urn:schemas-microsoft-com:vml" Requires="v">
                <p:oleObj spid="_x0000_s43126" name="Equation" r:id="rId5" imgW="4483080" imgH="927000" progId="Equation.DSMT4">
                  <p:embed/>
                </p:oleObj>
              </mc:Choice>
              <mc:Fallback>
                <p:oleObj name="Equation" r:id="rId5" imgW="4483080" imgH="927000" progId="Equation.DSMT4">
                  <p:embed/>
                  <p:pic>
                    <p:nvPicPr>
                      <p:cNvPr id="0" name=""/>
                      <p:cNvPicPr>
                        <a:picLocks noChangeAspect="1" noChangeArrowheads="1"/>
                      </p:cNvPicPr>
                      <p:nvPr/>
                    </p:nvPicPr>
                    <p:blipFill>
                      <a:blip r:embed="rId6"/>
                      <a:srcRect/>
                      <a:stretch>
                        <a:fillRect/>
                      </a:stretch>
                    </p:blipFill>
                    <p:spPr bwMode="auto">
                      <a:xfrm>
                        <a:off x="2679700" y="2514600"/>
                        <a:ext cx="44831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nvPr>
        </p:nvGraphicFramePr>
        <p:xfrm>
          <a:off x="2667000" y="3505200"/>
          <a:ext cx="1790700" cy="838200"/>
        </p:xfrm>
        <a:graphic>
          <a:graphicData uri="http://schemas.openxmlformats.org/presentationml/2006/ole">
            <mc:AlternateContent xmlns:mc="http://schemas.openxmlformats.org/markup-compatibility/2006">
              <mc:Choice xmlns:v="urn:schemas-microsoft-com:vml" Requires="v">
                <p:oleObj spid="_x0000_s43127" name="Equation" r:id="rId7" imgW="1790640" imgH="838080" progId="Equation.DSMT4">
                  <p:embed/>
                </p:oleObj>
              </mc:Choice>
              <mc:Fallback>
                <p:oleObj name="Equation" r:id="rId7" imgW="1790640" imgH="838080" progId="Equation.DSMT4">
                  <p:embed/>
                  <p:pic>
                    <p:nvPicPr>
                      <p:cNvPr id="0" name=""/>
                      <p:cNvPicPr>
                        <a:picLocks noChangeAspect="1" noChangeArrowheads="1"/>
                      </p:cNvPicPr>
                      <p:nvPr/>
                    </p:nvPicPr>
                    <p:blipFill>
                      <a:blip r:embed="rId8"/>
                      <a:srcRect/>
                      <a:stretch>
                        <a:fillRect/>
                      </a:stretch>
                    </p:blipFill>
                    <p:spPr bwMode="auto">
                      <a:xfrm>
                        <a:off x="2667000" y="3505200"/>
                        <a:ext cx="17907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nvPr>
        </p:nvGraphicFramePr>
        <p:xfrm>
          <a:off x="2667000" y="4495800"/>
          <a:ext cx="889000" cy="838200"/>
        </p:xfrm>
        <a:graphic>
          <a:graphicData uri="http://schemas.openxmlformats.org/presentationml/2006/ole">
            <mc:AlternateContent xmlns:mc="http://schemas.openxmlformats.org/markup-compatibility/2006">
              <mc:Choice xmlns:v="urn:schemas-microsoft-com:vml" Requires="v">
                <p:oleObj spid="_x0000_s43128" name="Equation" r:id="rId9" imgW="888840" imgH="838080" progId="Equation.DSMT4">
                  <p:embed/>
                </p:oleObj>
              </mc:Choice>
              <mc:Fallback>
                <p:oleObj name="Equation" r:id="rId9" imgW="888840" imgH="838080" progId="Equation.DSMT4">
                  <p:embed/>
                  <p:pic>
                    <p:nvPicPr>
                      <p:cNvPr id="0" name=""/>
                      <p:cNvPicPr>
                        <a:picLocks noChangeAspect="1" noChangeArrowheads="1"/>
                      </p:cNvPicPr>
                      <p:nvPr/>
                    </p:nvPicPr>
                    <p:blipFill>
                      <a:blip r:embed="rId10"/>
                      <a:srcRect/>
                      <a:stretch>
                        <a:fillRect/>
                      </a:stretch>
                    </p:blipFill>
                    <p:spPr bwMode="auto">
                      <a:xfrm>
                        <a:off x="2667000" y="4495800"/>
                        <a:ext cx="889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5"/>
          <p:cNvGraphicFramePr>
            <a:graphicFrameLocks noChangeAspect="1"/>
          </p:cNvGraphicFramePr>
          <p:nvPr>
            <p:extLst/>
          </p:nvPr>
        </p:nvGraphicFramePr>
        <p:xfrm>
          <a:off x="2692400" y="5486400"/>
          <a:ext cx="1270000" cy="368300"/>
        </p:xfrm>
        <a:graphic>
          <a:graphicData uri="http://schemas.openxmlformats.org/presentationml/2006/ole">
            <mc:AlternateContent xmlns:mc="http://schemas.openxmlformats.org/markup-compatibility/2006">
              <mc:Choice xmlns:v="urn:schemas-microsoft-com:vml" Requires="v">
                <p:oleObj spid="_x0000_s43129" name="Equation" r:id="rId11" imgW="1269720" imgH="368280" progId="Equation.DSMT4">
                  <p:embed/>
                </p:oleObj>
              </mc:Choice>
              <mc:Fallback>
                <p:oleObj name="Equation" r:id="rId11" imgW="1269720" imgH="368280" progId="Equation.DSMT4">
                  <p:embed/>
                  <p:pic>
                    <p:nvPicPr>
                      <p:cNvPr id="0" name=""/>
                      <p:cNvPicPr>
                        <a:picLocks noChangeAspect="1" noChangeArrowheads="1"/>
                      </p:cNvPicPr>
                      <p:nvPr/>
                    </p:nvPicPr>
                    <p:blipFill>
                      <a:blip r:embed="rId12"/>
                      <a:srcRect/>
                      <a:stretch>
                        <a:fillRect/>
                      </a:stretch>
                    </p:blipFill>
                    <p:spPr bwMode="auto">
                      <a:xfrm>
                        <a:off x="2692400" y="5486400"/>
                        <a:ext cx="1270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2716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3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5.2: Calculating Expected Values (cont.)</a:t>
            </a:r>
            <a:endParaRPr lang="en-US" dirty="0"/>
          </a:p>
        </p:txBody>
      </p:sp>
      <p:sp>
        <p:nvSpPr>
          <p:cNvPr id="3" name="Content Placeholder 2"/>
          <p:cNvSpPr>
            <a:spLocks noGrp="1"/>
          </p:cNvSpPr>
          <p:nvPr>
            <p:ph idx="1"/>
          </p:nvPr>
        </p:nvSpPr>
        <p:spPr/>
        <p:txBody>
          <a:bodyPr/>
          <a:lstStyle/>
          <a:p>
            <a:pPr>
              <a:tabLst>
                <a:tab pos="463550" algn="l"/>
              </a:tabLst>
            </a:pPr>
            <a:r>
              <a:rPr lang="en-US" dirty="0" smtClean="0"/>
              <a:t>We see that the expected value of the wager is </a:t>
            </a:r>
            <a:r>
              <a:rPr lang="en-US" dirty="0" smtClean="0">
                <a:solidFill>
                  <a:srgbClr val="FF0000"/>
                </a:solidFill>
              </a:rPr>
              <a:t>$14.78</a:t>
            </a:r>
            <a:r>
              <a:rPr lang="en-US" dirty="0" smtClean="0"/>
              <a:t>. Randall should expect that if the same bet were made many times, he would win an average of </a:t>
            </a:r>
            <a:r>
              <a:rPr lang="en-US" dirty="0" smtClean="0">
                <a:solidFill>
                  <a:srgbClr val="FF0000"/>
                </a:solidFill>
              </a:rPr>
              <a:t>$14.78</a:t>
            </a:r>
            <a:r>
              <a:rPr lang="en-US" dirty="0" smtClean="0"/>
              <a:t> per bet. </a:t>
            </a:r>
          </a:p>
          <a:p>
            <a:pPr>
              <a:tabLst>
                <a:tab pos="463550" algn="l"/>
              </a:tabLst>
            </a:pPr>
            <a:endParaRPr lang="en-US" dirty="0" smtClean="0"/>
          </a:p>
        </p:txBody>
      </p:sp>
    </p:spTree>
    <p:extLst>
      <p:ext uri="{BB962C8B-B14F-4D97-AF65-F5344CB8AC3E}">
        <p14:creationId xmlns:p14="http://schemas.microsoft.com/office/powerpoint/2010/main" val="4117093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5.2: Calculating Expected Values (cont.)</a:t>
            </a:r>
            <a:endParaRPr lang="en-US" dirty="0"/>
          </a:p>
        </p:txBody>
      </p:sp>
      <p:sp>
        <p:nvSpPr>
          <p:cNvPr id="3" name="Content Placeholder 2"/>
          <p:cNvSpPr>
            <a:spLocks noGrp="1"/>
          </p:cNvSpPr>
          <p:nvPr>
            <p:ph idx="1"/>
          </p:nvPr>
        </p:nvSpPr>
        <p:spPr/>
        <p:txBody>
          <a:bodyPr/>
          <a:lstStyle/>
          <a:p>
            <a:pPr>
              <a:tabLst>
                <a:tab pos="463550" algn="l"/>
              </a:tabLst>
            </a:pPr>
            <a:r>
              <a:rPr lang="en-US" b="1" dirty="0" smtClean="0"/>
              <a:t>b.</a:t>
            </a:r>
            <a:r>
              <a:rPr lang="en-US" dirty="0" smtClean="0"/>
              <a:t>	We know that over the long term Randall would win 	an average of </a:t>
            </a:r>
            <a:r>
              <a:rPr lang="en-US" dirty="0" smtClean="0">
                <a:solidFill>
                  <a:srgbClr val="FF00FF"/>
                </a:solidFill>
              </a:rPr>
              <a:t>$14.78</a:t>
            </a:r>
            <a:r>
              <a:rPr lang="en-US" dirty="0" smtClean="0"/>
              <a:t> per bet. So for four attempted 	kicks, we multiply the expected value for one bet by 	four: 			 If he and Blake place four 	bets, then Randall can expect to win approximately 	</a:t>
            </a:r>
            <a:r>
              <a:rPr lang="en-US" dirty="0" smtClean="0">
                <a:solidFill>
                  <a:srgbClr val="FF0000"/>
                </a:solidFill>
              </a:rPr>
              <a:t>$59.12</a:t>
            </a:r>
            <a:r>
              <a:rPr lang="en-US" dirty="0" smtClean="0"/>
              <a:t>. </a:t>
            </a:r>
            <a:endParaRPr lang="en-US" dirty="0"/>
          </a:p>
        </p:txBody>
      </p:sp>
      <p:graphicFrame>
        <p:nvGraphicFramePr>
          <p:cNvPr id="293889" name="Object 1"/>
          <p:cNvGraphicFramePr>
            <a:graphicFrameLocks noChangeAspect="1"/>
          </p:cNvGraphicFramePr>
          <p:nvPr/>
        </p:nvGraphicFramePr>
        <p:xfrm>
          <a:off x="1777537" y="2675466"/>
          <a:ext cx="2374900" cy="292100"/>
        </p:xfrm>
        <a:graphic>
          <a:graphicData uri="http://schemas.openxmlformats.org/presentationml/2006/ole">
            <mc:AlternateContent xmlns:mc="http://schemas.openxmlformats.org/markup-compatibility/2006">
              <mc:Choice xmlns:v="urn:schemas-microsoft-com:vml" Requires="v">
                <p:oleObj spid="_x0000_s44057" name="Equation" r:id="rId3" imgW="2374560" imgH="291960" progId="Equation.DSMT4">
                  <p:embed/>
                </p:oleObj>
              </mc:Choice>
              <mc:Fallback>
                <p:oleObj name="Equation" r:id="rId3" imgW="2374560" imgH="291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537" y="2675466"/>
                        <a:ext cx="23749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86353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5.3: Calculating Expected Values </a:t>
            </a:r>
          </a:p>
        </p:txBody>
      </p:sp>
      <p:sp>
        <p:nvSpPr>
          <p:cNvPr id="5" name="Content Placeholder 4"/>
          <p:cNvSpPr>
            <a:spLocks noGrp="1"/>
          </p:cNvSpPr>
          <p:nvPr>
            <p:ph idx="1"/>
          </p:nvPr>
        </p:nvSpPr>
        <p:spPr/>
        <p:txBody>
          <a:bodyPr/>
          <a:lstStyle/>
          <a:p>
            <a:r>
              <a:rPr lang="en-US" dirty="0" smtClean="0"/>
              <a:t>Peyton is trying to decide between two different investment opportunities. The two plans are summarized in the table below. The left column for each plan gives the potential earnings, and the right columns give their respective probabilities. Which plan should he choose? </a:t>
            </a:r>
            <a:endParaRPr lang="en-US" dirty="0"/>
          </a:p>
        </p:txBody>
      </p:sp>
    </p:spTree>
    <p:extLst>
      <p:ext uri="{BB962C8B-B14F-4D97-AF65-F5344CB8AC3E}">
        <p14:creationId xmlns:p14="http://schemas.microsoft.com/office/powerpoint/2010/main" val="98824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5.3: Calculating Expected Values (cont.)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27891327"/>
              </p:ext>
            </p:extLst>
          </p:nvPr>
        </p:nvGraphicFramePr>
        <p:xfrm>
          <a:off x="1246496" y="1981200"/>
          <a:ext cx="6705600" cy="36576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tblGrid>
              <a:tr h="370840">
                <a:tc gridSpan="4">
                  <a:txBody>
                    <a:bodyPr/>
                    <a:lstStyle/>
                    <a:p>
                      <a:pPr algn="ctr"/>
                      <a:r>
                        <a:rPr lang="en-US" sz="2400" b="1" kern="1200" baseline="0" dirty="0" smtClean="0">
                          <a:solidFill>
                            <a:schemeClr val="lt1"/>
                          </a:solidFill>
                          <a:latin typeface="+mn-lt"/>
                          <a:ea typeface="+mn-ea"/>
                          <a:cs typeface="+mn-cs"/>
                        </a:rPr>
                        <a:t>Investment Plans </a:t>
                      </a:r>
                    </a:p>
                  </a:txBody>
                  <a:tcPr/>
                </a:tc>
                <a:tc hMerge="1">
                  <a:txBody>
                    <a:bodyPr/>
                    <a:lstStyle/>
                    <a:p>
                      <a:endParaRPr lang="en-US" dirty="0"/>
                    </a:p>
                  </a:txBody>
                  <a:tcPr/>
                </a:tc>
                <a:tc hMerge="1">
                  <a:txBody>
                    <a:bodyPr/>
                    <a:lstStyle/>
                    <a:p>
                      <a:pPr algn="ctr"/>
                      <a:endParaRPr lang="en-US" sz="2000" dirty="0"/>
                    </a:p>
                  </a:txBody>
                  <a:tcPr/>
                </a:tc>
                <a:tc hMerge="1">
                  <a:txBody>
                    <a:bodyPr/>
                    <a:lstStyle/>
                    <a:p>
                      <a:pPr algn="ctr"/>
                      <a:endParaRPr lang="en-US" sz="2000" b="1" kern="1200" baseline="0" dirty="0" smtClean="0">
                        <a:solidFill>
                          <a:schemeClr val="lt1"/>
                        </a:solidFill>
                        <a:latin typeface="+mn-lt"/>
                        <a:ea typeface="+mn-ea"/>
                        <a:cs typeface="+mn-cs"/>
                      </a:endParaRPr>
                    </a:p>
                  </a:txBody>
                  <a:tcPr/>
                </a:tc>
                <a:extLst>
                  <a:ext uri="{0D108BD9-81ED-4DB2-BD59-A6C34878D82A}">
                    <a16:rowId xmlns:a16="http://schemas.microsoft.com/office/drawing/2014/main" xmlns="" val="10000"/>
                  </a:ext>
                </a:extLst>
              </a:tr>
              <a:tr h="370840">
                <a:tc gridSpan="2">
                  <a:txBody>
                    <a:bodyPr/>
                    <a:lstStyle/>
                    <a:p>
                      <a:pPr algn="ctr"/>
                      <a:r>
                        <a:rPr lang="en-US" sz="2400" b="1" dirty="0" smtClean="0">
                          <a:solidFill>
                            <a:srgbClr val="000000"/>
                          </a:solidFill>
                        </a:rPr>
                        <a:t>Plan A</a:t>
                      </a:r>
                      <a:endParaRPr lang="en-US" sz="2400" b="1" dirty="0">
                        <a:solidFill>
                          <a:srgbClr val="000000"/>
                        </a:solidFill>
                      </a:endParaRPr>
                    </a:p>
                  </a:txBody>
                  <a:tcPr/>
                </a:tc>
                <a:tc hMerge="1">
                  <a:txBody>
                    <a:bodyPr/>
                    <a:lstStyle/>
                    <a:p>
                      <a:pPr algn="ctr"/>
                      <a:endParaRPr lang="en-US" sz="2000" b="1" dirty="0">
                        <a:solidFill>
                          <a:srgbClr val="000000"/>
                        </a:solidFill>
                      </a:endParaRPr>
                    </a:p>
                  </a:txBody>
                  <a:tcPr/>
                </a:tc>
                <a:tc gridSpan="2">
                  <a:txBody>
                    <a:bodyPr/>
                    <a:lstStyle/>
                    <a:p>
                      <a:pPr algn="ctr"/>
                      <a:r>
                        <a:rPr lang="en-US" sz="2400" b="1" dirty="0" smtClean="0">
                          <a:solidFill>
                            <a:srgbClr val="000000"/>
                          </a:solidFill>
                        </a:rPr>
                        <a:t>Plan B</a:t>
                      </a:r>
                      <a:endParaRPr lang="en-US" sz="2400" b="1" dirty="0">
                        <a:solidFill>
                          <a:srgbClr val="000000"/>
                        </a:solidFill>
                      </a:endParaRPr>
                    </a:p>
                  </a:txBody>
                  <a:tcPr/>
                </a:tc>
                <a:tc hMerge="1">
                  <a:txBody>
                    <a:bodyPr/>
                    <a:lstStyle/>
                    <a:p>
                      <a:pPr algn="ctr"/>
                      <a:endParaRPr lang="en-US" sz="2000" b="1" dirty="0">
                        <a:solidFill>
                          <a:srgbClr val="000000"/>
                        </a:solidFill>
                      </a:endParaRPr>
                    </a:p>
                  </a:txBody>
                  <a:tcPr/>
                </a:tc>
                <a:extLst>
                  <a:ext uri="{0D108BD9-81ED-4DB2-BD59-A6C34878D82A}">
                    <a16:rowId xmlns:a16="http://schemas.microsoft.com/office/drawing/2014/main" xmlns="" val="10001"/>
                  </a:ext>
                </a:extLst>
              </a:tr>
              <a:tr h="370840">
                <a:tc>
                  <a:txBody>
                    <a:bodyPr/>
                    <a:lstStyle/>
                    <a:p>
                      <a:pPr algn="ctr"/>
                      <a:r>
                        <a:rPr lang="en-US" sz="2400" b="1" dirty="0" smtClean="0">
                          <a:solidFill>
                            <a:srgbClr val="000000"/>
                          </a:solidFill>
                        </a:rPr>
                        <a:t>Earnings</a:t>
                      </a:r>
                    </a:p>
                  </a:txBody>
                  <a:tcPr/>
                </a:tc>
                <a:tc>
                  <a:txBody>
                    <a:bodyPr/>
                    <a:lstStyle/>
                    <a:p>
                      <a:pPr algn="ctr"/>
                      <a:r>
                        <a:rPr lang="en-US" sz="2400" b="1" dirty="0" smtClean="0">
                          <a:solidFill>
                            <a:srgbClr val="000000"/>
                          </a:solidFill>
                        </a:rPr>
                        <a:t>Probability</a:t>
                      </a:r>
                      <a:endParaRPr lang="en-US" sz="2400" b="1" dirty="0">
                        <a:solidFill>
                          <a:srgbClr val="000000"/>
                        </a:solidFill>
                      </a:endParaRPr>
                    </a:p>
                  </a:txBody>
                  <a:tcPr/>
                </a:tc>
                <a:tc>
                  <a:txBody>
                    <a:bodyPr/>
                    <a:lstStyle/>
                    <a:p>
                      <a:pPr algn="ctr"/>
                      <a:r>
                        <a:rPr lang="en-US" sz="2400" b="1" dirty="0" smtClean="0">
                          <a:solidFill>
                            <a:srgbClr val="000000"/>
                          </a:solidFill>
                        </a:rPr>
                        <a:t>Earnings</a:t>
                      </a:r>
                      <a:endParaRPr lang="en-US" sz="2400" b="1" dirty="0">
                        <a:solidFill>
                          <a:srgbClr val="000000"/>
                        </a:solidFill>
                      </a:endParaRPr>
                    </a:p>
                  </a:txBody>
                  <a:tcPr/>
                </a:tc>
                <a:tc>
                  <a:txBody>
                    <a:bodyPr/>
                    <a:lstStyle/>
                    <a:p>
                      <a:pPr algn="ctr"/>
                      <a:r>
                        <a:rPr lang="en-US" sz="2400" b="1" dirty="0" smtClean="0">
                          <a:solidFill>
                            <a:srgbClr val="000000"/>
                          </a:solidFill>
                        </a:rPr>
                        <a:t>Probability</a:t>
                      </a:r>
                      <a:endParaRPr lang="en-US" sz="2400" b="1" dirty="0">
                        <a:solidFill>
                          <a:srgbClr val="000000"/>
                        </a:solidFill>
                      </a:endParaRPr>
                    </a:p>
                  </a:txBody>
                  <a:tcPr/>
                </a:tc>
                <a:extLst>
                  <a:ext uri="{0D108BD9-81ED-4DB2-BD59-A6C34878D82A}">
                    <a16:rowId xmlns:a16="http://schemas.microsoft.com/office/drawing/2014/main" xmlns="" val="10002"/>
                  </a:ext>
                </a:extLst>
              </a:tr>
              <a:tr h="370840">
                <a:tc>
                  <a:txBody>
                    <a:bodyPr/>
                    <a:lstStyle/>
                    <a:p>
                      <a:pPr algn="ctr"/>
                      <a:r>
                        <a:rPr lang="en-US" sz="2400" b="0" dirty="0" smtClean="0">
                          <a:solidFill>
                            <a:srgbClr val="000000"/>
                          </a:solidFill>
                        </a:rPr>
                        <a:t>$1200</a:t>
                      </a:r>
                    </a:p>
                  </a:txBody>
                  <a:tcPr/>
                </a:tc>
                <a:tc>
                  <a:txBody>
                    <a:bodyPr/>
                    <a:lstStyle/>
                    <a:p>
                      <a:pPr algn="ctr"/>
                      <a:r>
                        <a:rPr lang="en-US" sz="2400" b="0" dirty="0" smtClean="0">
                          <a:solidFill>
                            <a:srgbClr val="000000"/>
                          </a:solidFill>
                        </a:rPr>
                        <a:t>0.1</a:t>
                      </a:r>
                      <a:endParaRPr lang="en-US" sz="2400" b="0" dirty="0">
                        <a:solidFill>
                          <a:srgbClr val="000000"/>
                        </a:solidFill>
                      </a:endParaRPr>
                    </a:p>
                  </a:txBody>
                  <a:tcPr/>
                </a:tc>
                <a:tc>
                  <a:txBody>
                    <a:bodyPr/>
                    <a:lstStyle/>
                    <a:p>
                      <a:pPr algn="ctr"/>
                      <a:r>
                        <a:rPr lang="en-US" sz="2400" b="0" dirty="0" smtClean="0">
                          <a:solidFill>
                            <a:srgbClr val="000000"/>
                          </a:solidFill>
                        </a:rPr>
                        <a:t>$1500</a:t>
                      </a:r>
                      <a:endParaRPr lang="en-US" sz="2400" b="0" dirty="0">
                        <a:solidFill>
                          <a:srgbClr val="000000"/>
                        </a:solidFill>
                      </a:endParaRPr>
                    </a:p>
                  </a:txBody>
                  <a:tcPr/>
                </a:tc>
                <a:tc>
                  <a:txBody>
                    <a:bodyPr/>
                    <a:lstStyle/>
                    <a:p>
                      <a:pPr algn="ctr"/>
                      <a:r>
                        <a:rPr lang="en-US" sz="2400" b="0" dirty="0" smtClean="0">
                          <a:solidFill>
                            <a:srgbClr val="000000"/>
                          </a:solidFill>
                        </a:rPr>
                        <a:t>0.3</a:t>
                      </a:r>
                      <a:endParaRPr lang="en-US" sz="2400" b="0" dirty="0">
                        <a:solidFill>
                          <a:srgbClr val="000000"/>
                        </a:solidFill>
                      </a:endParaRPr>
                    </a:p>
                  </a:txBody>
                  <a:tcPr/>
                </a:tc>
                <a:extLst>
                  <a:ext uri="{0D108BD9-81ED-4DB2-BD59-A6C34878D82A}">
                    <a16:rowId xmlns:a16="http://schemas.microsoft.com/office/drawing/2014/main" xmlns="" val="10003"/>
                  </a:ext>
                </a:extLst>
              </a:tr>
              <a:tr h="370840">
                <a:tc>
                  <a:txBody>
                    <a:bodyPr/>
                    <a:lstStyle/>
                    <a:p>
                      <a:pPr algn="ctr"/>
                      <a:r>
                        <a:rPr lang="en-US" sz="2400" b="0" dirty="0" smtClean="0">
                          <a:solidFill>
                            <a:srgbClr val="000000"/>
                          </a:solidFill>
                        </a:rPr>
                        <a:t>$950</a:t>
                      </a:r>
                    </a:p>
                  </a:txBody>
                  <a:tcPr/>
                </a:tc>
                <a:tc>
                  <a:txBody>
                    <a:bodyPr/>
                    <a:lstStyle/>
                    <a:p>
                      <a:pPr algn="ctr"/>
                      <a:r>
                        <a:rPr lang="en-US" sz="2400" b="0" dirty="0" smtClean="0">
                          <a:solidFill>
                            <a:srgbClr val="000000"/>
                          </a:solidFill>
                        </a:rPr>
                        <a:t>0.2</a:t>
                      </a:r>
                      <a:endParaRPr lang="en-US" sz="2400" b="0" dirty="0">
                        <a:solidFill>
                          <a:srgbClr val="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rgbClr val="000000"/>
                          </a:solidFill>
                        </a:rPr>
                        <a:t>$800</a:t>
                      </a:r>
                    </a:p>
                  </a:txBody>
                  <a:tcPr/>
                </a:tc>
                <a:tc>
                  <a:txBody>
                    <a:bodyPr/>
                    <a:lstStyle/>
                    <a:p>
                      <a:pPr algn="ctr"/>
                      <a:r>
                        <a:rPr lang="en-US" sz="2400" b="0" dirty="0" smtClean="0">
                          <a:solidFill>
                            <a:srgbClr val="000000"/>
                          </a:solidFill>
                        </a:rPr>
                        <a:t>0.1</a:t>
                      </a:r>
                      <a:endParaRPr lang="en-US" sz="2400" b="0" dirty="0">
                        <a:solidFill>
                          <a:srgbClr val="000000"/>
                        </a:solidFill>
                      </a:endParaRPr>
                    </a:p>
                  </a:txBody>
                  <a:tcPr/>
                </a:tc>
                <a:extLst>
                  <a:ext uri="{0D108BD9-81ED-4DB2-BD59-A6C34878D82A}">
                    <a16:rowId xmlns:a16="http://schemas.microsoft.com/office/drawing/2014/main" xmlns="" val="10004"/>
                  </a:ext>
                </a:extLst>
              </a:tr>
              <a:tr h="370840">
                <a:tc>
                  <a:txBody>
                    <a:bodyPr/>
                    <a:lstStyle/>
                    <a:p>
                      <a:pPr algn="ctr"/>
                      <a:r>
                        <a:rPr lang="en-US" sz="2400" b="0" dirty="0" smtClean="0">
                          <a:solidFill>
                            <a:srgbClr val="000000"/>
                          </a:solidFill>
                        </a:rPr>
                        <a:t>$130</a:t>
                      </a:r>
                    </a:p>
                  </a:txBody>
                  <a:tcPr/>
                </a:tc>
                <a:tc>
                  <a:txBody>
                    <a:bodyPr/>
                    <a:lstStyle/>
                    <a:p>
                      <a:pPr algn="ctr"/>
                      <a:r>
                        <a:rPr lang="en-US" sz="2400" b="0" dirty="0" smtClean="0">
                          <a:solidFill>
                            <a:srgbClr val="000000"/>
                          </a:solidFill>
                        </a:rPr>
                        <a:t>0.4</a:t>
                      </a:r>
                      <a:endParaRPr lang="en-US" sz="2400" b="0" dirty="0">
                        <a:solidFill>
                          <a:srgbClr val="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rgbClr val="000000"/>
                          </a:solidFill>
                          <a:latin typeface="Symbol" pitchFamily="18" charset="2"/>
                        </a:rPr>
                        <a:t>-</a:t>
                      </a:r>
                      <a:r>
                        <a:rPr lang="en-US" sz="2400" b="0" dirty="0" smtClean="0">
                          <a:solidFill>
                            <a:srgbClr val="000000"/>
                          </a:solidFill>
                        </a:rPr>
                        <a:t>$100</a:t>
                      </a:r>
                    </a:p>
                  </a:txBody>
                  <a:tcPr/>
                </a:tc>
                <a:tc>
                  <a:txBody>
                    <a:bodyPr/>
                    <a:lstStyle/>
                    <a:p>
                      <a:pPr algn="ctr"/>
                      <a:r>
                        <a:rPr lang="en-US" sz="2400" b="0" dirty="0" smtClean="0">
                          <a:solidFill>
                            <a:srgbClr val="000000"/>
                          </a:solidFill>
                        </a:rPr>
                        <a:t>0.2</a:t>
                      </a:r>
                      <a:endParaRPr lang="en-US" sz="2400" b="0" dirty="0">
                        <a:solidFill>
                          <a:srgbClr val="000000"/>
                        </a:solidFill>
                      </a:endParaRPr>
                    </a:p>
                  </a:txBody>
                  <a:tcPr/>
                </a:tc>
                <a:extLst>
                  <a:ext uri="{0D108BD9-81ED-4DB2-BD59-A6C34878D82A}">
                    <a16:rowId xmlns:a16="http://schemas.microsoft.com/office/drawing/2014/main" xmlns="" val="10005"/>
                  </a:ext>
                </a:extLst>
              </a:tr>
              <a:tr h="370840">
                <a:tc>
                  <a:txBody>
                    <a:bodyPr/>
                    <a:lstStyle/>
                    <a:p>
                      <a:pPr algn="ctr"/>
                      <a:r>
                        <a:rPr lang="en-US" sz="2400" b="0" dirty="0" smtClean="0">
                          <a:solidFill>
                            <a:srgbClr val="000000"/>
                          </a:solidFill>
                          <a:latin typeface="Symbol" pitchFamily="18" charset="2"/>
                        </a:rPr>
                        <a:t>-</a:t>
                      </a:r>
                      <a:r>
                        <a:rPr lang="en-US" sz="2400" b="0" dirty="0" smtClean="0">
                          <a:solidFill>
                            <a:srgbClr val="000000"/>
                          </a:solidFill>
                        </a:rPr>
                        <a:t>$575</a:t>
                      </a:r>
                    </a:p>
                  </a:txBody>
                  <a:tcPr/>
                </a:tc>
                <a:tc>
                  <a:txBody>
                    <a:bodyPr/>
                    <a:lstStyle/>
                    <a:p>
                      <a:pPr algn="ctr"/>
                      <a:r>
                        <a:rPr lang="en-US" sz="2400" b="0" dirty="0" smtClean="0">
                          <a:solidFill>
                            <a:srgbClr val="000000"/>
                          </a:solidFill>
                        </a:rPr>
                        <a:t>0.1</a:t>
                      </a:r>
                      <a:endParaRPr lang="en-US" sz="2400" b="0" dirty="0">
                        <a:solidFill>
                          <a:srgbClr val="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rgbClr val="000000"/>
                          </a:solidFill>
                          <a:latin typeface="Symbol" pitchFamily="18" charset="2"/>
                        </a:rPr>
                        <a:t>-</a:t>
                      </a:r>
                      <a:r>
                        <a:rPr lang="en-US" sz="2400" b="0" dirty="0" smtClean="0">
                          <a:solidFill>
                            <a:srgbClr val="000000"/>
                          </a:solidFill>
                        </a:rPr>
                        <a:t>$250</a:t>
                      </a:r>
                    </a:p>
                  </a:txBody>
                  <a:tcPr/>
                </a:tc>
                <a:tc>
                  <a:txBody>
                    <a:bodyPr/>
                    <a:lstStyle/>
                    <a:p>
                      <a:pPr algn="ctr"/>
                      <a:r>
                        <a:rPr lang="en-US" sz="2400" b="0" dirty="0" smtClean="0">
                          <a:solidFill>
                            <a:srgbClr val="000000"/>
                          </a:solidFill>
                        </a:rPr>
                        <a:t>0.2</a:t>
                      </a:r>
                      <a:endParaRPr lang="en-US" sz="2400" b="0" dirty="0">
                        <a:solidFill>
                          <a:srgbClr val="000000"/>
                        </a:solidFill>
                      </a:endParaRPr>
                    </a:p>
                  </a:txBody>
                  <a:tcPr/>
                </a:tc>
                <a:extLst>
                  <a:ext uri="{0D108BD9-81ED-4DB2-BD59-A6C34878D82A}">
                    <a16:rowId xmlns:a16="http://schemas.microsoft.com/office/drawing/2014/main" xmlns="" val="10006"/>
                  </a:ext>
                </a:extLst>
              </a:tr>
              <a:tr h="370840">
                <a:tc>
                  <a:txBody>
                    <a:bodyPr/>
                    <a:lstStyle/>
                    <a:p>
                      <a:pPr algn="ctr"/>
                      <a:r>
                        <a:rPr lang="en-US" sz="2400" b="0" dirty="0" smtClean="0">
                          <a:solidFill>
                            <a:srgbClr val="000000"/>
                          </a:solidFill>
                          <a:latin typeface="Symbol" pitchFamily="18" charset="2"/>
                        </a:rPr>
                        <a:t>-</a:t>
                      </a:r>
                      <a:r>
                        <a:rPr lang="en-US" sz="2400" b="0" dirty="0" smtClean="0">
                          <a:solidFill>
                            <a:srgbClr val="000000"/>
                          </a:solidFill>
                        </a:rPr>
                        <a:t>$1400</a:t>
                      </a:r>
                    </a:p>
                  </a:txBody>
                  <a:tcPr/>
                </a:tc>
                <a:tc>
                  <a:txBody>
                    <a:bodyPr/>
                    <a:lstStyle/>
                    <a:p>
                      <a:pPr algn="ctr"/>
                      <a:r>
                        <a:rPr lang="en-US" sz="2400" b="0" dirty="0" smtClean="0">
                          <a:solidFill>
                            <a:srgbClr val="000000"/>
                          </a:solidFill>
                        </a:rPr>
                        <a:t>0.2</a:t>
                      </a:r>
                      <a:endParaRPr lang="en-US" sz="2400" b="0" dirty="0">
                        <a:solidFill>
                          <a:srgbClr val="000000"/>
                        </a:solidFill>
                      </a:endParaRPr>
                    </a:p>
                  </a:txBody>
                  <a:tcPr/>
                </a:tc>
                <a:tc>
                  <a:txBody>
                    <a:bodyPr/>
                    <a:lstStyle/>
                    <a:p>
                      <a:pPr algn="ctr"/>
                      <a:r>
                        <a:rPr lang="en-US" sz="2400" b="0" dirty="0" smtClean="0">
                          <a:solidFill>
                            <a:srgbClr val="000000"/>
                          </a:solidFill>
                          <a:latin typeface="Symbol" pitchFamily="18" charset="2"/>
                        </a:rPr>
                        <a:t>-</a:t>
                      </a:r>
                      <a:r>
                        <a:rPr lang="en-US" sz="2400" b="0" dirty="0" smtClean="0">
                          <a:solidFill>
                            <a:srgbClr val="000000"/>
                          </a:solidFill>
                        </a:rPr>
                        <a:t>$690</a:t>
                      </a:r>
                      <a:endParaRPr lang="en-US" sz="2400" b="0" dirty="0">
                        <a:solidFill>
                          <a:srgbClr val="000000"/>
                        </a:solidFill>
                      </a:endParaRPr>
                    </a:p>
                  </a:txBody>
                  <a:tcPr/>
                </a:tc>
                <a:tc>
                  <a:txBody>
                    <a:bodyPr/>
                    <a:lstStyle/>
                    <a:p>
                      <a:pPr algn="ctr"/>
                      <a:r>
                        <a:rPr lang="en-US" sz="2400" b="0" dirty="0" smtClean="0">
                          <a:solidFill>
                            <a:srgbClr val="000000"/>
                          </a:solidFill>
                        </a:rPr>
                        <a:t>0.2</a:t>
                      </a:r>
                      <a:endParaRPr lang="en-US" sz="2400" b="0" dirty="0">
                        <a:solidFill>
                          <a:srgbClr val="000000"/>
                        </a:solidFill>
                      </a:endParaRP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051453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342900" indent="-342900">
              <a:buFont typeface="Courier New" pitchFamily="49" charset="0"/>
              <a:buChar char="o"/>
            </a:pPr>
            <a:r>
              <a:rPr lang="en-US" dirty="0"/>
              <a:t>Calculate the expected value of a probability distribution. </a:t>
            </a:r>
          </a:p>
          <a:p>
            <a:pPr marL="342900" indent="-342900">
              <a:buFont typeface="Courier New" pitchFamily="49" charset="0"/>
              <a:buChar char="o"/>
            </a:pPr>
            <a:r>
              <a:rPr lang="en-US" dirty="0"/>
              <a:t>Calculate the variance and the standard deviation of a probability distribution.</a:t>
            </a:r>
          </a:p>
        </p:txBody>
      </p:sp>
    </p:spTree>
    <p:extLst>
      <p:ext uri="{BB962C8B-B14F-4D97-AF65-F5344CB8AC3E}">
        <p14:creationId xmlns:p14="http://schemas.microsoft.com/office/powerpoint/2010/main" val="3327751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5.3: Calculating Expected Values (cont.)</a:t>
            </a:r>
            <a:endParaRPr lang="en-US" dirty="0"/>
          </a:p>
        </p:txBody>
      </p:sp>
      <p:sp>
        <p:nvSpPr>
          <p:cNvPr id="5" name="Content Placeholder 4"/>
          <p:cNvSpPr>
            <a:spLocks noGrp="1"/>
          </p:cNvSpPr>
          <p:nvPr>
            <p:ph idx="1"/>
          </p:nvPr>
        </p:nvSpPr>
        <p:spPr/>
        <p:txBody>
          <a:bodyPr/>
          <a:lstStyle/>
          <a:p>
            <a:r>
              <a:rPr lang="en-US" b="1" dirty="0" smtClean="0"/>
              <a:t>Solution</a:t>
            </a:r>
          </a:p>
          <a:p>
            <a:r>
              <a:rPr lang="en-US" dirty="0" smtClean="0"/>
              <a:t>It is difficult to determine which plan will yield the higher return simply by looking at the probability distributions. Let’s use the expected values to compare the plans. Let the random variable      be the earnings for Plan </a:t>
            </a:r>
            <a:r>
              <a:rPr lang="en-US" i="1" dirty="0" smtClean="0"/>
              <a:t>A</a:t>
            </a:r>
            <a:r>
              <a:rPr lang="en-US" dirty="0" smtClean="0"/>
              <a:t>, and let the random variable      be the earnings for Plan </a:t>
            </a:r>
            <a:r>
              <a:rPr lang="en-US" i="1" dirty="0" smtClean="0"/>
              <a:t>B</a:t>
            </a:r>
            <a:r>
              <a:rPr lang="en-US" dirty="0" smtClean="0"/>
              <a:t>. </a:t>
            </a:r>
          </a:p>
        </p:txBody>
      </p:sp>
      <p:graphicFrame>
        <p:nvGraphicFramePr>
          <p:cNvPr id="6" name="Object 5"/>
          <p:cNvGraphicFramePr>
            <a:graphicFrameLocks noChangeAspect="1"/>
          </p:cNvGraphicFramePr>
          <p:nvPr/>
        </p:nvGraphicFramePr>
        <p:xfrm>
          <a:off x="5547563" y="3135489"/>
          <a:ext cx="381000" cy="431800"/>
        </p:xfrm>
        <a:graphic>
          <a:graphicData uri="http://schemas.openxmlformats.org/presentationml/2006/ole">
            <mc:AlternateContent xmlns:mc="http://schemas.openxmlformats.org/markup-compatibility/2006">
              <mc:Choice xmlns:v="urn:schemas-microsoft-com:vml" Requires="v">
                <p:oleObj spid="_x0000_s45104" name="Equation" r:id="rId3" imgW="380880" imgH="431640" progId="Equation.DSMT4">
                  <p:embed/>
                </p:oleObj>
              </mc:Choice>
              <mc:Fallback>
                <p:oleObj name="Equation" r:id="rId3" imgW="38088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7563" y="3135489"/>
                        <a:ext cx="381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62" name="Object 2"/>
          <p:cNvGraphicFramePr>
            <a:graphicFrameLocks noChangeAspect="1"/>
          </p:cNvGraphicFramePr>
          <p:nvPr/>
        </p:nvGraphicFramePr>
        <p:xfrm>
          <a:off x="6192419" y="3565393"/>
          <a:ext cx="368300" cy="431800"/>
        </p:xfrm>
        <a:graphic>
          <a:graphicData uri="http://schemas.openxmlformats.org/presentationml/2006/ole">
            <mc:AlternateContent xmlns:mc="http://schemas.openxmlformats.org/markup-compatibility/2006">
              <mc:Choice xmlns:v="urn:schemas-microsoft-com:vml" Requires="v">
                <p:oleObj spid="_x0000_s45105" name="Equation" r:id="rId5" imgW="368280" imgH="431640" progId="Equation.DSMT4">
                  <p:embed/>
                </p:oleObj>
              </mc:Choice>
              <mc:Fallback>
                <p:oleObj name="Equation" r:id="rId5" imgW="36828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2419" y="3565393"/>
                        <a:ext cx="368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4572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5.3: Calculating Expected Values (cont.)</a:t>
            </a:r>
            <a:endParaRPr lang="en-US" dirty="0"/>
          </a:p>
        </p:txBody>
      </p:sp>
      <p:sp>
        <p:nvSpPr>
          <p:cNvPr id="9" name="Content Placeholder 8"/>
          <p:cNvSpPr>
            <a:spLocks noGrp="1"/>
          </p:cNvSpPr>
          <p:nvPr>
            <p:ph idx="1"/>
          </p:nvPr>
        </p:nvSpPr>
        <p:spPr/>
        <p:txBody>
          <a:bodyPr/>
          <a:lstStyle/>
          <a:p>
            <a:r>
              <a:rPr lang="en-US" dirty="0" smtClean="0"/>
              <a:t>For Investment Plan A: </a:t>
            </a:r>
            <a:endParaRPr lang="en-US" b="1" dirty="0" smtClean="0"/>
          </a:p>
          <a:p>
            <a:endParaRPr lang="en-US" dirty="0" smtClean="0"/>
          </a:p>
          <a:p>
            <a:endParaRPr lang="en-US" dirty="0"/>
          </a:p>
        </p:txBody>
      </p:sp>
      <p:graphicFrame>
        <p:nvGraphicFramePr>
          <p:cNvPr id="10" name="Object 9"/>
          <p:cNvGraphicFramePr>
            <a:graphicFrameLocks noChangeAspect="1"/>
          </p:cNvGraphicFramePr>
          <p:nvPr>
            <p:extLst/>
          </p:nvPr>
        </p:nvGraphicFramePr>
        <p:xfrm>
          <a:off x="1803400" y="4660900"/>
          <a:ext cx="1282700" cy="368300"/>
        </p:xfrm>
        <a:graphic>
          <a:graphicData uri="http://schemas.openxmlformats.org/presentationml/2006/ole">
            <mc:AlternateContent xmlns:mc="http://schemas.openxmlformats.org/markup-compatibility/2006">
              <mc:Choice xmlns:v="urn:schemas-microsoft-com:vml" Requires="v">
                <p:oleObj spid="_x0000_s46174" name="Equation" r:id="rId3" imgW="1282680" imgH="368280" progId="Equation.DSMT4">
                  <p:embed/>
                </p:oleObj>
              </mc:Choice>
              <mc:Fallback>
                <p:oleObj name="Equation" r:id="rId3" imgW="1282680" imgH="368280" progId="Equation.DSMT4">
                  <p:embed/>
                  <p:pic>
                    <p:nvPicPr>
                      <p:cNvPr id="0" name=""/>
                      <p:cNvPicPr>
                        <a:picLocks noChangeAspect="1" noChangeArrowheads="1"/>
                      </p:cNvPicPr>
                      <p:nvPr/>
                    </p:nvPicPr>
                    <p:blipFill>
                      <a:blip r:embed="rId4"/>
                      <a:srcRect/>
                      <a:stretch>
                        <a:fillRect/>
                      </a:stretch>
                    </p:blipFill>
                    <p:spPr bwMode="auto">
                      <a:xfrm>
                        <a:off x="1803400" y="4660900"/>
                        <a:ext cx="12827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nvPr>
        </p:nvGraphicFramePr>
        <p:xfrm>
          <a:off x="1828800" y="4127500"/>
          <a:ext cx="4102100" cy="292100"/>
        </p:xfrm>
        <a:graphic>
          <a:graphicData uri="http://schemas.openxmlformats.org/presentationml/2006/ole">
            <mc:AlternateContent xmlns:mc="http://schemas.openxmlformats.org/markup-compatibility/2006">
              <mc:Choice xmlns:v="urn:schemas-microsoft-com:vml" Requires="v">
                <p:oleObj spid="_x0000_s46175" name="Equation" r:id="rId5" imgW="4101840" imgH="291960" progId="Equation.DSMT4">
                  <p:embed/>
                </p:oleObj>
              </mc:Choice>
              <mc:Fallback>
                <p:oleObj name="Equation" r:id="rId5" imgW="4101840" imgH="291960" progId="Equation.DSMT4">
                  <p:embed/>
                  <p:pic>
                    <p:nvPicPr>
                      <p:cNvPr id="0" name=""/>
                      <p:cNvPicPr>
                        <a:picLocks noChangeAspect="1" noChangeArrowheads="1"/>
                      </p:cNvPicPr>
                      <p:nvPr/>
                    </p:nvPicPr>
                    <p:blipFill>
                      <a:blip r:embed="rId6"/>
                      <a:srcRect/>
                      <a:stretch>
                        <a:fillRect/>
                      </a:stretch>
                    </p:blipFill>
                    <p:spPr bwMode="auto">
                      <a:xfrm>
                        <a:off x="1828800" y="4127500"/>
                        <a:ext cx="41021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nvPr>
        </p:nvGraphicFramePr>
        <p:xfrm>
          <a:off x="914400" y="2057400"/>
          <a:ext cx="3822700" cy="533400"/>
        </p:xfrm>
        <a:graphic>
          <a:graphicData uri="http://schemas.openxmlformats.org/presentationml/2006/ole">
            <mc:AlternateContent xmlns:mc="http://schemas.openxmlformats.org/markup-compatibility/2006">
              <mc:Choice xmlns:v="urn:schemas-microsoft-com:vml" Requires="v">
                <p:oleObj spid="_x0000_s46176" name="Equation" r:id="rId7" imgW="3822480" imgH="533160" progId="Equation.DSMT4">
                  <p:embed/>
                </p:oleObj>
              </mc:Choice>
              <mc:Fallback>
                <p:oleObj name="Equation" r:id="rId7" imgW="3822480" imgH="533160" progId="Equation.DSMT4">
                  <p:embed/>
                  <p:pic>
                    <p:nvPicPr>
                      <p:cNvPr id="0" name=""/>
                      <p:cNvPicPr>
                        <a:picLocks noChangeAspect="1" noChangeArrowheads="1"/>
                      </p:cNvPicPr>
                      <p:nvPr/>
                    </p:nvPicPr>
                    <p:blipFill>
                      <a:blip r:embed="rId8"/>
                      <a:srcRect/>
                      <a:stretch>
                        <a:fillRect/>
                      </a:stretch>
                    </p:blipFill>
                    <p:spPr bwMode="auto">
                      <a:xfrm>
                        <a:off x="914400" y="2057400"/>
                        <a:ext cx="38227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nvPr>
        </p:nvGraphicFramePr>
        <p:xfrm>
          <a:off x="1803400" y="2832100"/>
          <a:ext cx="5537200" cy="1054100"/>
        </p:xfrm>
        <a:graphic>
          <a:graphicData uri="http://schemas.openxmlformats.org/presentationml/2006/ole">
            <mc:AlternateContent xmlns:mc="http://schemas.openxmlformats.org/markup-compatibility/2006">
              <mc:Choice xmlns:v="urn:schemas-microsoft-com:vml" Requires="v">
                <p:oleObj spid="_x0000_s46177" name="Equation" r:id="rId9" imgW="5537160" imgH="1054080" progId="Equation.DSMT4">
                  <p:embed/>
                </p:oleObj>
              </mc:Choice>
              <mc:Fallback>
                <p:oleObj name="Equation" r:id="rId9" imgW="5537160" imgH="1054080" progId="Equation.DSMT4">
                  <p:embed/>
                  <p:pic>
                    <p:nvPicPr>
                      <p:cNvPr id="0" name=""/>
                      <p:cNvPicPr>
                        <a:picLocks noChangeAspect="1" noChangeArrowheads="1"/>
                      </p:cNvPicPr>
                      <p:nvPr/>
                    </p:nvPicPr>
                    <p:blipFill>
                      <a:blip r:embed="rId10"/>
                      <a:srcRect/>
                      <a:stretch>
                        <a:fillRect/>
                      </a:stretch>
                    </p:blipFill>
                    <p:spPr bwMode="auto">
                      <a:xfrm>
                        <a:off x="1803400" y="2832100"/>
                        <a:ext cx="553720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644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5.3: Calculating Expected Values (cont.)</a:t>
            </a:r>
            <a:endParaRPr lang="en-US" dirty="0"/>
          </a:p>
        </p:txBody>
      </p:sp>
      <p:sp>
        <p:nvSpPr>
          <p:cNvPr id="5" name="Content Placeholder 4"/>
          <p:cNvSpPr>
            <a:spLocks noGrp="1"/>
          </p:cNvSpPr>
          <p:nvPr>
            <p:ph idx="1"/>
          </p:nvPr>
        </p:nvSpPr>
        <p:spPr/>
        <p:txBody>
          <a:bodyPr/>
          <a:lstStyle/>
          <a:p>
            <a:pPr>
              <a:tabLst>
                <a:tab pos="463550" algn="l"/>
              </a:tabLst>
            </a:pPr>
            <a:r>
              <a:rPr lang="en-US" dirty="0" smtClean="0"/>
              <a:t>For Investment Plan B: </a:t>
            </a:r>
          </a:p>
          <a:p>
            <a:pPr>
              <a:tabLst>
                <a:tab pos="463550" algn="l"/>
              </a:tabLst>
            </a:pPr>
            <a:endParaRPr lang="en-US" b="1" dirty="0" smtClean="0"/>
          </a:p>
          <a:p>
            <a:pPr>
              <a:tabLst>
                <a:tab pos="463550" algn="l"/>
              </a:tabLst>
            </a:pPr>
            <a:endParaRPr lang="en-US" b="1" dirty="0" smtClean="0"/>
          </a:p>
          <a:p>
            <a:pPr>
              <a:tabLst>
                <a:tab pos="463550" algn="l"/>
              </a:tabLst>
            </a:pPr>
            <a:endParaRPr lang="en-US" b="1" dirty="0" smtClean="0"/>
          </a:p>
          <a:p>
            <a:pPr>
              <a:tabLst>
                <a:tab pos="463550" algn="l"/>
              </a:tabLst>
            </a:pPr>
            <a:endParaRPr lang="en-US" b="1" dirty="0" smtClean="0"/>
          </a:p>
          <a:p>
            <a:pPr>
              <a:tabLst>
                <a:tab pos="463550" algn="l"/>
              </a:tabLst>
            </a:pPr>
            <a:endParaRPr lang="en-US" b="1" dirty="0" smtClean="0"/>
          </a:p>
          <a:p>
            <a:pPr>
              <a:tabLst>
                <a:tab pos="463550" algn="l"/>
              </a:tabLst>
            </a:pPr>
            <a:endParaRPr lang="en-US" b="1" dirty="0" smtClean="0"/>
          </a:p>
          <a:p>
            <a:pPr>
              <a:tabLst>
                <a:tab pos="463550" algn="l"/>
              </a:tabLst>
            </a:pPr>
            <a:endParaRPr lang="en-US" b="1" dirty="0" smtClean="0"/>
          </a:p>
        </p:txBody>
      </p:sp>
      <p:graphicFrame>
        <p:nvGraphicFramePr>
          <p:cNvPr id="6" name="Object 5"/>
          <p:cNvGraphicFramePr>
            <a:graphicFrameLocks noChangeAspect="1"/>
          </p:cNvGraphicFramePr>
          <p:nvPr>
            <p:extLst/>
          </p:nvPr>
        </p:nvGraphicFramePr>
        <p:xfrm>
          <a:off x="1788746" y="4443730"/>
          <a:ext cx="1460500" cy="368300"/>
        </p:xfrm>
        <a:graphic>
          <a:graphicData uri="http://schemas.openxmlformats.org/presentationml/2006/ole">
            <mc:AlternateContent xmlns:mc="http://schemas.openxmlformats.org/markup-compatibility/2006">
              <mc:Choice xmlns:v="urn:schemas-microsoft-com:vml" Requires="v">
                <p:oleObj spid="_x0000_s47198" name="Equation" r:id="rId3" imgW="1460160" imgH="368280" progId="Equation.DSMT4">
                  <p:embed/>
                </p:oleObj>
              </mc:Choice>
              <mc:Fallback>
                <p:oleObj name="Equation" r:id="rId3" imgW="1460160" imgH="368280" progId="Equation.DSMT4">
                  <p:embed/>
                  <p:pic>
                    <p:nvPicPr>
                      <p:cNvPr id="0" name=""/>
                      <p:cNvPicPr>
                        <a:picLocks noChangeAspect="1" noChangeArrowheads="1"/>
                      </p:cNvPicPr>
                      <p:nvPr/>
                    </p:nvPicPr>
                    <p:blipFill>
                      <a:blip r:embed="rId4"/>
                      <a:srcRect/>
                      <a:stretch>
                        <a:fillRect/>
                      </a:stretch>
                    </p:blipFill>
                    <p:spPr bwMode="auto">
                      <a:xfrm>
                        <a:off x="1788746" y="4443730"/>
                        <a:ext cx="14605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nvPr>
        </p:nvGraphicFramePr>
        <p:xfrm>
          <a:off x="1788746" y="3962253"/>
          <a:ext cx="3683000" cy="292100"/>
        </p:xfrm>
        <a:graphic>
          <a:graphicData uri="http://schemas.openxmlformats.org/presentationml/2006/ole">
            <mc:AlternateContent xmlns:mc="http://schemas.openxmlformats.org/markup-compatibility/2006">
              <mc:Choice xmlns:v="urn:schemas-microsoft-com:vml" Requires="v">
                <p:oleObj spid="_x0000_s47199" name="Equation" r:id="rId5" imgW="3682800" imgH="291960" progId="Equation.DSMT4">
                  <p:embed/>
                </p:oleObj>
              </mc:Choice>
              <mc:Fallback>
                <p:oleObj name="Equation" r:id="rId5" imgW="3682800" imgH="291960" progId="Equation.DSMT4">
                  <p:embed/>
                  <p:pic>
                    <p:nvPicPr>
                      <p:cNvPr id="0" name=""/>
                      <p:cNvPicPr>
                        <a:picLocks noChangeAspect="1" noChangeArrowheads="1"/>
                      </p:cNvPicPr>
                      <p:nvPr/>
                    </p:nvPicPr>
                    <p:blipFill>
                      <a:blip r:embed="rId6"/>
                      <a:srcRect/>
                      <a:stretch>
                        <a:fillRect/>
                      </a:stretch>
                    </p:blipFill>
                    <p:spPr bwMode="auto">
                      <a:xfrm>
                        <a:off x="1788746" y="3962253"/>
                        <a:ext cx="36830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nvPr>
        </p:nvGraphicFramePr>
        <p:xfrm>
          <a:off x="1788746" y="2717800"/>
          <a:ext cx="6070600" cy="1054100"/>
        </p:xfrm>
        <a:graphic>
          <a:graphicData uri="http://schemas.openxmlformats.org/presentationml/2006/ole">
            <mc:AlternateContent xmlns:mc="http://schemas.openxmlformats.org/markup-compatibility/2006">
              <mc:Choice xmlns:v="urn:schemas-microsoft-com:vml" Requires="v">
                <p:oleObj spid="_x0000_s47200" name="Equation" r:id="rId7" imgW="6070320" imgH="1054080" progId="Equation.DSMT4">
                  <p:embed/>
                </p:oleObj>
              </mc:Choice>
              <mc:Fallback>
                <p:oleObj name="Equation" r:id="rId7" imgW="6070320" imgH="1054080" progId="Equation.DSMT4">
                  <p:embed/>
                  <p:pic>
                    <p:nvPicPr>
                      <p:cNvPr id="0" name=""/>
                      <p:cNvPicPr>
                        <a:picLocks noChangeAspect="1" noChangeArrowheads="1"/>
                      </p:cNvPicPr>
                      <p:nvPr/>
                    </p:nvPicPr>
                    <p:blipFill>
                      <a:blip r:embed="rId8"/>
                      <a:srcRect/>
                      <a:stretch>
                        <a:fillRect/>
                      </a:stretch>
                    </p:blipFill>
                    <p:spPr bwMode="auto">
                      <a:xfrm>
                        <a:off x="1788746" y="2717800"/>
                        <a:ext cx="607060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nvPr>
        </p:nvGraphicFramePr>
        <p:xfrm>
          <a:off x="914400" y="1981200"/>
          <a:ext cx="3771900" cy="533400"/>
        </p:xfrm>
        <a:graphic>
          <a:graphicData uri="http://schemas.openxmlformats.org/presentationml/2006/ole">
            <mc:AlternateContent xmlns:mc="http://schemas.openxmlformats.org/markup-compatibility/2006">
              <mc:Choice xmlns:v="urn:schemas-microsoft-com:vml" Requires="v">
                <p:oleObj spid="_x0000_s47201" name="Equation" r:id="rId9" imgW="3771720" imgH="533160" progId="Equation.DSMT4">
                  <p:embed/>
                </p:oleObj>
              </mc:Choice>
              <mc:Fallback>
                <p:oleObj name="Equation" r:id="rId9" imgW="3771720" imgH="533160" progId="Equation.DSMT4">
                  <p:embed/>
                  <p:pic>
                    <p:nvPicPr>
                      <p:cNvPr id="0" name=""/>
                      <p:cNvPicPr>
                        <a:picLocks noChangeAspect="1" noChangeArrowheads="1"/>
                      </p:cNvPicPr>
                      <p:nvPr/>
                    </p:nvPicPr>
                    <p:blipFill>
                      <a:blip r:embed="rId10"/>
                      <a:srcRect/>
                      <a:stretch>
                        <a:fillRect/>
                      </a:stretch>
                    </p:blipFill>
                    <p:spPr bwMode="auto">
                      <a:xfrm>
                        <a:off x="914400" y="1981200"/>
                        <a:ext cx="37719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7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5.3: Calculating Expected Values (cont.)</a:t>
            </a:r>
            <a:endParaRPr lang="en-US" dirty="0"/>
          </a:p>
        </p:txBody>
      </p:sp>
      <p:sp>
        <p:nvSpPr>
          <p:cNvPr id="5" name="Content Placeholder 4"/>
          <p:cNvSpPr>
            <a:spLocks noGrp="1"/>
          </p:cNvSpPr>
          <p:nvPr>
            <p:ph idx="1"/>
          </p:nvPr>
        </p:nvSpPr>
        <p:spPr/>
        <p:txBody>
          <a:bodyPr/>
          <a:lstStyle/>
          <a:p>
            <a:r>
              <a:rPr lang="en-US" dirty="0" smtClean="0"/>
              <a:t>From these calculations, we see that the expected value of Plan A is </a:t>
            </a:r>
            <a:r>
              <a:rPr lang="en-US" dirty="0" smtClean="0">
                <a:solidFill>
                  <a:srgbClr val="FF0000"/>
                </a:solidFill>
              </a:rPr>
              <a:t>$24.50</a:t>
            </a:r>
            <a:r>
              <a:rPr lang="en-US" dirty="0" smtClean="0"/>
              <a:t>, and the expected value of Plan B is </a:t>
            </a:r>
            <a:r>
              <a:rPr lang="en-US" dirty="0" smtClean="0">
                <a:solidFill>
                  <a:srgbClr val="FF0000"/>
                </a:solidFill>
              </a:rPr>
              <a:t>$322.00</a:t>
            </a:r>
            <a:r>
              <a:rPr lang="en-US" dirty="0" smtClean="0"/>
              <a:t>. Therefore, Plan B appears to be the wiser investment option for Peyton. </a:t>
            </a:r>
            <a:endParaRPr lang="en-US" b="1"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184480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and Standard Deviation for a Discrete Probability Distribution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solidFill>
                <a:srgbClr val="FFFFCC"/>
              </a:solidFill>
              <a:ln w="28575">
                <a:solidFill>
                  <a:srgbClr val="000000"/>
                </a:solidFill>
              </a:ln>
            </p:spPr>
            <p:txBody>
              <a:bodyPr>
                <a:normAutofit/>
              </a:bodyPr>
              <a:lstStyle/>
              <a:p>
                <a:pPr algn="ctr" eaLnBrk="0" hangingPunct="0"/>
                <a:r>
                  <a:rPr lang="en-US" b="1" dirty="0" smtClean="0">
                    <a:solidFill>
                      <a:srgbClr val="000000"/>
                    </a:solidFill>
                  </a:rPr>
                  <a:t>Variance and Standard Deviation for a Discrete Probability Distribution  </a:t>
                </a:r>
              </a:p>
              <a:p>
                <a:pPr lvl="0" eaLnBrk="0" hangingPunct="0"/>
                <a:r>
                  <a:rPr lang="en-US" dirty="0" smtClean="0">
                    <a:solidFill>
                      <a:srgbClr val="000000"/>
                    </a:solidFill>
                  </a:rPr>
                  <a:t>The variance for a discrete probability distribution of a random variable </a:t>
                </a:r>
                <a:r>
                  <a:rPr lang="en-US" i="1" dirty="0" smtClean="0">
                    <a:solidFill>
                      <a:srgbClr val="000000"/>
                    </a:solidFill>
                  </a:rPr>
                  <a:t>X</a:t>
                </a:r>
                <a:r>
                  <a:rPr lang="en-US" dirty="0" smtClean="0">
                    <a:solidFill>
                      <a:srgbClr val="000000"/>
                    </a:solidFill>
                  </a:rPr>
                  <a:t> is given by </a:t>
                </a:r>
              </a:p>
              <a:p>
                <a:pPr lvl="0" algn="ctr" eaLnBrk="0" hangingPunct="0"/>
                <a14:m>
                  <m:oMathPara xmlns:m="http://schemas.openxmlformats.org/officeDocument/2006/math">
                    <m:oMathParaPr>
                      <m:jc m:val="centerGroup"/>
                    </m:oMathParaPr>
                    <m:oMath xmlns:m="http://schemas.openxmlformats.org/officeDocument/2006/math">
                      <m:sSup>
                        <m:sSupPr>
                          <m:ctrlPr>
                            <a:rPr lang="en-US" i="1" smtClean="0">
                              <a:solidFill>
                                <a:srgbClr val="002060"/>
                              </a:solidFill>
                              <a:latin typeface="Cambria Math" panose="02040503050406030204" pitchFamily="18" charset="0"/>
                            </a:rPr>
                          </m:ctrlPr>
                        </m:sSupPr>
                        <m:e>
                          <m:r>
                            <a:rPr lang="en-US" i="1" smtClean="0">
                              <a:solidFill>
                                <a:srgbClr val="002060"/>
                              </a:solidFill>
                              <a:latin typeface="Cambria Math" panose="02040503050406030204" pitchFamily="18" charset="0"/>
                              <a:ea typeface="Cambria Math" panose="02040503050406030204" pitchFamily="18" charset="0"/>
                            </a:rPr>
                            <m:t>𝜎</m:t>
                          </m:r>
                        </m:e>
                        <m:sup>
                          <m:r>
                            <a:rPr lang="en-US" b="0" i="1" smtClean="0">
                              <a:solidFill>
                                <a:srgbClr val="002060"/>
                              </a:solidFill>
                              <a:latin typeface="Cambria Math" panose="02040503050406030204" pitchFamily="18" charset="0"/>
                            </a:rPr>
                            <m:t>2</m:t>
                          </m:r>
                        </m:sup>
                      </m:sSup>
                      <m:r>
                        <a:rPr lang="en-US" b="0" i="1" smtClean="0">
                          <a:solidFill>
                            <a:srgbClr val="002060"/>
                          </a:solidFill>
                          <a:latin typeface="Cambria Math" panose="02040503050406030204" pitchFamily="18" charset="0"/>
                        </a:rPr>
                        <m:t>=</m:t>
                      </m:r>
                      <m:nary>
                        <m:naryPr>
                          <m:chr m:val="∑"/>
                          <m:subHide m:val="on"/>
                          <m:supHide m:val="on"/>
                          <m:ctrlPr>
                            <a:rPr lang="en-US" b="0" i="1" smtClean="0">
                              <a:solidFill>
                                <a:srgbClr val="002060"/>
                              </a:solidFill>
                              <a:latin typeface="Cambria Math" panose="02040503050406030204" pitchFamily="18" charset="0"/>
                            </a:rPr>
                          </m:ctrlPr>
                        </m:naryPr>
                        <m:sub/>
                        <m:sup/>
                        <m:e>
                          <m:d>
                            <m:dPr>
                              <m:begChr m:val="["/>
                              <m:endChr m:val="]"/>
                              <m:ctrlPr>
                                <a:rPr lang="en-US" b="0" i="1" smtClean="0">
                                  <a:solidFill>
                                    <a:srgbClr val="002060"/>
                                  </a:solidFill>
                                  <a:latin typeface="Cambria Math" panose="02040503050406030204" pitchFamily="18" charset="0"/>
                                </a:rPr>
                              </m:ctrlPr>
                            </m:dPr>
                            <m:e>
                              <m:sSup>
                                <m:sSupPr>
                                  <m:ctrlPr>
                                    <a:rPr lang="en-US" b="0" i="1" smtClean="0">
                                      <a:solidFill>
                                        <a:srgbClr val="002060"/>
                                      </a:solidFill>
                                      <a:latin typeface="Cambria Math" panose="02040503050406030204" pitchFamily="18" charset="0"/>
                                    </a:rPr>
                                  </m:ctrlPr>
                                </m:sSupPr>
                                <m:e>
                                  <m:d>
                                    <m:dPr>
                                      <m:ctrlPr>
                                        <a:rPr lang="en-US" b="0" i="1" smtClean="0">
                                          <a:solidFill>
                                            <a:srgbClr val="002060"/>
                                          </a:solidFill>
                                          <a:latin typeface="Cambria Math" panose="02040503050406030204" pitchFamily="18" charset="0"/>
                                        </a:rPr>
                                      </m:ctrlPr>
                                    </m:dPr>
                                    <m:e>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𝑥</m:t>
                                          </m:r>
                                        </m:e>
                                        <m:sub>
                                          <m:r>
                                            <a:rPr lang="en-US" b="0" i="1" smtClean="0">
                                              <a:solidFill>
                                                <a:srgbClr val="002060"/>
                                              </a:solidFill>
                                              <a:latin typeface="Cambria Math" panose="02040503050406030204" pitchFamily="18" charset="0"/>
                                            </a:rPr>
                                            <m:t>𝑖</m:t>
                                          </m:r>
                                        </m:sub>
                                      </m:sSub>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ea typeface="Cambria Math" panose="02040503050406030204" pitchFamily="18" charset="0"/>
                                        </a:rPr>
                                        <m:t>𝜇</m:t>
                                      </m:r>
                                    </m:e>
                                  </m:d>
                                </m:e>
                                <m:sup>
                                  <m:r>
                                    <a:rPr lang="en-US" b="0" i="1" smtClean="0">
                                      <a:solidFill>
                                        <a:srgbClr val="002060"/>
                                      </a:solidFill>
                                      <a:latin typeface="Cambria Math" panose="02040503050406030204" pitchFamily="18" charset="0"/>
                                    </a:rPr>
                                    <m:t>2</m:t>
                                  </m:r>
                                </m:sup>
                              </m:sSup>
                              <m:r>
                                <a:rPr lang="en-US" b="0" i="1" smtClean="0">
                                  <a:solidFill>
                                    <a:srgbClr val="002060"/>
                                  </a:solidFill>
                                  <a:latin typeface="Cambria Math" panose="02040503050406030204" pitchFamily="18" charset="0"/>
                                  <a:ea typeface="Cambria Math" panose="02040503050406030204" pitchFamily="18" charset="0"/>
                                </a:rPr>
                                <m:t>∙</m:t>
                              </m:r>
                              <m:r>
                                <a:rPr lang="en-US" b="0" i="1" smtClean="0">
                                  <a:solidFill>
                                    <a:srgbClr val="002060"/>
                                  </a:solidFill>
                                  <a:latin typeface="Cambria Math" panose="02040503050406030204" pitchFamily="18" charset="0"/>
                                  <a:ea typeface="Cambria Math" panose="02040503050406030204" pitchFamily="18" charset="0"/>
                                </a:rPr>
                                <m:t>𝑃</m:t>
                              </m:r>
                              <m:d>
                                <m:dPr>
                                  <m:ctrlPr>
                                    <a:rPr lang="en-US" b="0" i="1" smtClean="0">
                                      <a:solidFill>
                                        <a:srgbClr val="002060"/>
                                      </a:solidFill>
                                      <a:latin typeface="Cambria Math" panose="02040503050406030204" pitchFamily="18" charset="0"/>
                                      <a:ea typeface="Cambria Math" panose="02040503050406030204" pitchFamily="18" charset="0"/>
                                    </a:rPr>
                                  </m:ctrlPr>
                                </m:dPr>
                                <m:e>
                                  <m:r>
                                    <a:rPr lang="en-US" b="0" i="1" smtClean="0">
                                      <a:solidFill>
                                        <a:srgbClr val="002060"/>
                                      </a:solidFill>
                                      <a:latin typeface="Cambria Math" panose="02040503050406030204" pitchFamily="18" charset="0"/>
                                      <a:ea typeface="Cambria Math" panose="02040503050406030204" pitchFamily="18" charset="0"/>
                                    </a:rPr>
                                    <m:t>𝑋</m:t>
                                  </m:r>
                                  <m:r>
                                    <a:rPr lang="en-US" b="0" i="1" smtClean="0">
                                      <a:solidFill>
                                        <a:srgbClr val="002060"/>
                                      </a:solidFill>
                                      <a:latin typeface="Cambria Math" panose="02040503050406030204" pitchFamily="18" charset="0"/>
                                      <a:ea typeface="Cambria Math" panose="02040503050406030204" pitchFamily="18" charset="0"/>
                                    </a:rPr>
                                    <m:t>=</m:t>
                                  </m:r>
                                  <m:sSub>
                                    <m:sSubPr>
                                      <m:ctrlPr>
                                        <a:rPr lang="en-US" b="0" i="1" smtClean="0">
                                          <a:solidFill>
                                            <a:srgbClr val="002060"/>
                                          </a:solidFill>
                                          <a:latin typeface="Cambria Math" panose="02040503050406030204" pitchFamily="18" charset="0"/>
                                          <a:ea typeface="Cambria Math" panose="02040503050406030204" pitchFamily="18" charset="0"/>
                                        </a:rPr>
                                      </m:ctrlPr>
                                    </m:sSubPr>
                                    <m:e>
                                      <m:r>
                                        <a:rPr lang="en-US" b="0" i="1" smtClean="0">
                                          <a:solidFill>
                                            <a:srgbClr val="002060"/>
                                          </a:solidFill>
                                          <a:latin typeface="Cambria Math" panose="02040503050406030204" pitchFamily="18" charset="0"/>
                                          <a:ea typeface="Cambria Math" panose="02040503050406030204" pitchFamily="18" charset="0"/>
                                        </a:rPr>
                                        <m:t>𝑥</m:t>
                                      </m:r>
                                    </m:e>
                                    <m:sub>
                                      <m:r>
                                        <a:rPr lang="en-US" b="0" i="1" smtClean="0">
                                          <a:solidFill>
                                            <a:srgbClr val="002060"/>
                                          </a:solidFill>
                                          <a:latin typeface="Cambria Math" panose="02040503050406030204" pitchFamily="18" charset="0"/>
                                          <a:ea typeface="Cambria Math" panose="02040503050406030204" pitchFamily="18" charset="0"/>
                                        </a:rPr>
                                        <m:t>𝑖</m:t>
                                      </m:r>
                                    </m:sub>
                                  </m:sSub>
                                </m:e>
                              </m:d>
                            </m:e>
                          </m:d>
                        </m:e>
                      </m:nary>
                    </m:oMath>
                  </m:oMathPara>
                </a14:m>
                <a:endParaRPr lang="en-US" dirty="0" smtClean="0">
                  <a:solidFill>
                    <a:srgbClr val="000000"/>
                  </a:solidFill>
                </a:endParaRPr>
              </a:p>
              <a:p>
                <a:pPr lvl="0" algn="ctr" eaLnBrk="0" hangingPunct="0"/>
                <a14:m>
                  <m:oMathPara xmlns:m="http://schemas.openxmlformats.org/officeDocument/2006/math">
                    <m:oMathParaPr>
                      <m:jc m:val="centerGroup"/>
                    </m:oMathParaPr>
                    <m:oMath xmlns:m="http://schemas.openxmlformats.org/officeDocument/2006/math">
                      <m:r>
                        <a:rPr lang="en-US" i="1">
                          <a:solidFill>
                            <a:srgbClr val="002060"/>
                          </a:solidFill>
                          <a:latin typeface="Cambria Math" panose="02040503050406030204" pitchFamily="18" charset="0"/>
                        </a:rPr>
                        <m:t>=</m:t>
                      </m:r>
                      <m:nary>
                        <m:naryPr>
                          <m:chr m:val="∑"/>
                          <m:subHide m:val="on"/>
                          <m:supHide m:val="on"/>
                          <m:ctrlPr>
                            <a:rPr lang="en-US" i="1">
                              <a:solidFill>
                                <a:srgbClr val="002060"/>
                              </a:solidFill>
                              <a:latin typeface="Cambria Math" panose="02040503050406030204" pitchFamily="18" charset="0"/>
                            </a:rPr>
                          </m:ctrlPr>
                        </m:naryPr>
                        <m:sub/>
                        <m:sup/>
                        <m:e>
                          <m:d>
                            <m:dPr>
                              <m:begChr m:val="["/>
                              <m:endChr m:val="]"/>
                              <m:ctrlPr>
                                <a:rPr lang="en-US" i="1">
                                  <a:solidFill>
                                    <a:srgbClr val="002060"/>
                                  </a:solidFill>
                                  <a:latin typeface="Cambria Math" panose="02040503050406030204" pitchFamily="18" charset="0"/>
                                </a:rPr>
                              </m:ctrlPr>
                            </m:dPr>
                            <m:e>
                              <m:sSubSup>
                                <m:sSubSupPr>
                                  <m:ctrlPr>
                                    <a:rPr lang="en-US" i="1" smtClean="0">
                                      <a:solidFill>
                                        <a:srgbClr val="002060"/>
                                      </a:solidFill>
                                      <a:latin typeface="Cambria Math" panose="02040503050406030204" pitchFamily="18" charset="0"/>
                                    </a:rPr>
                                  </m:ctrlPr>
                                </m:sSubSupPr>
                                <m:e>
                                  <m:r>
                                    <a:rPr lang="en-US" b="0" i="1" smtClean="0">
                                      <a:solidFill>
                                        <a:srgbClr val="002060"/>
                                      </a:solidFill>
                                      <a:latin typeface="Cambria Math" panose="02040503050406030204" pitchFamily="18" charset="0"/>
                                    </a:rPr>
                                    <m:t>𝑥</m:t>
                                  </m:r>
                                </m:e>
                                <m:sub>
                                  <m:r>
                                    <a:rPr lang="en-US" b="0" i="1" smtClean="0">
                                      <a:solidFill>
                                        <a:srgbClr val="002060"/>
                                      </a:solidFill>
                                      <a:latin typeface="Cambria Math" panose="02040503050406030204" pitchFamily="18" charset="0"/>
                                    </a:rPr>
                                    <m:t>𝑖</m:t>
                                  </m:r>
                                </m:sub>
                                <m:sup>
                                  <m:r>
                                    <a:rPr lang="en-US" b="0" i="1" smtClean="0">
                                      <a:solidFill>
                                        <a:srgbClr val="002060"/>
                                      </a:solidFill>
                                      <a:latin typeface="Cambria Math" panose="02040503050406030204" pitchFamily="18" charset="0"/>
                                    </a:rPr>
                                    <m:t>2</m:t>
                                  </m:r>
                                </m:sup>
                              </m:sSubSup>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𝑃</m:t>
                              </m:r>
                              <m:d>
                                <m:dPr>
                                  <m:ctrlPr>
                                    <a:rPr lang="en-US" i="1">
                                      <a:solidFill>
                                        <a:srgbClr val="002060"/>
                                      </a:solidFill>
                                      <a:latin typeface="Cambria Math" panose="02040503050406030204" pitchFamily="18" charset="0"/>
                                      <a:ea typeface="Cambria Math" panose="02040503050406030204" pitchFamily="18" charset="0"/>
                                    </a:rPr>
                                  </m:ctrlPr>
                                </m:dPr>
                                <m:e>
                                  <m:r>
                                    <a:rPr lang="en-US" i="1">
                                      <a:solidFill>
                                        <a:srgbClr val="002060"/>
                                      </a:solidFill>
                                      <a:latin typeface="Cambria Math" panose="02040503050406030204" pitchFamily="18" charset="0"/>
                                      <a:ea typeface="Cambria Math" panose="02040503050406030204" pitchFamily="18" charset="0"/>
                                    </a:rPr>
                                    <m:t>𝑋</m:t>
                                  </m:r>
                                  <m:r>
                                    <a:rPr lang="en-US" i="1">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𝑥</m:t>
                                      </m:r>
                                    </m:e>
                                    <m:sub>
                                      <m:r>
                                        <a:rPr lang="en-US" i="1">
                                          <a:solidFill>
                                            <a:srgbClr val="002060"/>
                                          </a:solidFill>
                                          <a:latin typeface="Cambria Math" panose="02040503050406030204" pitchFamily="18" charset="0"/>
                                          <a:ea typeface="Cambria Math" panose="02040503050406030204" pitchFamily="18" charset="0"/>
                                        </a:rPr>
                                        <m:t>𝑖</m:t>
                                      </m:r>
                                    </m:sub>
                                  </m:sSub>
                                </m:e>
                              </m:d>
                            </m:e>
                          </m:d>
                        </m:e>
                      </m:nary>
                      <m:r>
                        <a:rPr lang="en-US" b="0" i="1" smtClean="0">
                          <a:solidFill>
                            <a:srgbClr val="002060"/>
                          </a:solidFill>
                          <a:latin typeface="Cambria Math" panose="02040503050406030204" pitchFamily="18" charset="0"/>
                          <a:ea typeface="Cambria Math" panose="02040503050406030204" pitchFamily="18" charset="0"/>
                        </a:rPr>
                        <m:t>−</m:t>
                      </m:r>
                      <m:sSup>
                        <m:sSupPr>
                          <m:ctrlPr>
                            <a:rPr lang="en-US" b="0" i="1" smtClean="0">
                              <a:solidFill>
                                <a:srgbClr val="002060"/>
                              </a:solidFill>
                              <a:latin typeface="Cambria Math" panose="02040503050406030204" pitchFamily="18" charset="0"/>
                              <a:ea typeface="Cambria Math" panose="02040503050406030204" pitchFamily="18" charset="0"/>
                            </a:rPr>
                          </m:ctrlPr>
                        </m:sSupPr>
                        <m:e>
                          <m:r>
                            <a:rPr lang="en-US" b="0" i="1" smtClean="0">
                              <a:solidFill>
                                <a:srgbClr val="002060"/>
                              </a:solidFill>
                              <a:latin typeface="Cambria Math" panose="02040503050406030204" pitchFamily="18" charset="0"/>
                              <a:ea typeface="Cambria Math" panose="02040503050406030204" pitchFamily="18" charset="0"/>
                            </a:rPr>
                            <m:t>𝜇</m:t>
                          </m:r>
                        </m:e>
                        <m:sup>
                          <m:r>
                            <a:rPr lang="en-US" b="0" i="1" smtClean="0">
                              <a:solidFill>
                                <a:srgbClr val="002060"/>
                              </a:solidFill>
                              <a:latin typeface="Cambria Math" panose="02040503050406030204" pitchFamily="18" charset="0"/>
                              <a:ea typeface="Cambria Math" panose="02040503050406030204" pitchFamily="18" charset="0"/>
                            </a:rPr>
                            <m:t>2</m:t>
                          </m:r>
                        </m:sup>
                      </m:sSup>
                    </m:oMath>
                  </m:oMathPara>
                </a14:m>
                <a:endParaRPr lang="en-US" dirty="0" smtClean="0">
                  <a:solidFill>
                    <a:srgbClr val="000000"/>
                  </a:solidFill>
                </a:endParaRPr>
              </a:p>
              <a:p>
                <a:pPr lvl="0" eaLnBrk="0" hangingPunct="0"/>
                <a:r>
                  <a:rPr lang="en-US" dirty="0" smtClean="0">
                    <a:solidFill>
                      <a:srgbClr val="000000"/>
                    </a:solidFill>
                  </a:rPr>
                  <a:t>Where </a:t>
                </a:r>
                <a:r>
                  <a:rPr lang="en-US" i="1" dirty="0" smtClean="0">
                    <a:solidFill>
                      <a:srgbClr val="000000"/>
                    </a:solidFill>
                  </a:rPr>
                  <a:t>x</a:t>
                </a:r>
                <a:r>
                  <a:rPr lang="en-US" baseline="-25000" dirty="0" smtClean="0">
                    <a:solidFill>
                      <a:srgbClr val="000000"/>
                    </a:solidFill>
                  </a:rPr>
                  <a:t>i</a:t>
                </a:r>
                <a:r>
                  <a:rPr lang="en-US" dirty="0" smtClean="0">
                    <a:solidFill>
                      <a:srgbClr val="000000"/>
                    </a:solidFill>
                  </a:rPr>
                  <a:t> is the </a:t>
                </a:r>
                <a:r>
                  <a:rPr lang="en-US" i="1" dirty="0" err="1" smtClean="0">
                    <a:solidFill>
                      <a:srgbClr val="000000"/>
                    </a:solidFill>
                  </a:rPr>
                  <a:t>i</a:t>
                </a:r>
                <a:r>
                  <a:rPr lang="en-US" baseline="30000" dirty="0" err="1" smtClean="0">
                    <a:solidFill>
                      <a:srgbClr val="000000"/>
                    </a:solidFill>
                  </a:rPr>
                  <a:t>th</a:t>
                </a:r>
                <a:r>
                  <a:rPr lang="en-US" dirty="0" smtClean="0">
                    <a:solidFill>
                      <a:srgbClr val="000000"/>
                    </a:solidFill>
                  </a:rPr>
                  <a:t> value of the random variable </a:t>
                </a:r>
                <a:r>
                  <a:rPr lang="en-US" i="1" dirty="0" smtClean="0">
                    <a:solidFill>
                      <a:srgbClr val="000000"/>
                    </a:solidFill>
                  </a:rPr>
                  <a:t>X</a:t>
                </a:r>
                <a:r>
                  <a:rPr lang="en-US" dirty="0" smtClean="0">
                    <a:solidFill>
                      <a:srgbClr val="000000"/>
                    </a:solidFill>
                  </a:rPr>
                  <a:t> and </a:t>
                </a:r>
              </a:p>
              <a:p>
                <a:pPr lvl="0" eaLnBrk="0" hangingPunct="0"/>
                <a:r>
                  <a:rPr lang="en-US" dirty="0" smtClean="0">
                    <a:solidFill>
                      <a:srgbClr val="000000"/>
                    </a:solidFill>
                  </a:rPr>
                  <a:t>μ is the mean of the probability distribution. </a:t>
                </a: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0">
                <a:blip r:embed="rId2"/>
                <a:stretch>
                  <a:fillRect l="-1328" t="-805"/>
                </a:stretch>
              </a:blipFill>
              <a:ln w="28575">
                <a:solidFill>
                  <a:srgbClr val="000000"/>
                </a:solidFill>
              </a:ln>
            </p:spPr>
            <p:txBody>
              <a:bodyPr/>
              <a:lstStyle/>
              <a:p>
                <a:r>
                  <a:rPr lang="en-US">
                    <a:noFill/>
                  </a:rPr>
                  <a:t> </a:t>
                </a:r>
              </a:p>
            </p:txBody>
          </p:sp>
        </mc:Fallback>
      </mc:AlternateContent>
    </p:spTree>
    <p:extLst>
      <p:ext uri="{BB962C8B-B14F-4D97-AF65-F5344CB8AC3E}">
        <p14:creationId xmlns:p14="http://schemas.microsoft.com/office/powerpoint/2010/main" val="2940824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Formula</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0" y="1143000"/>
                <a:ext cx="8229600" cy="3657600"/>
              </a:xfrm>
              <a:solidFill>
                <a:srgbClr val="FFFFCC"/>
              </a:solidFill>
              <a:ln w="28575">
                <a:solidFill>
                  <a:srgbClr val="000000"/>
                </a:solidFill>
              </a:ln>
            </p:spPr>
            <p:txBody>
              <a:bodyPr>
                <a:normAutofit/>
              </a:bodyPr>
              <a:lstStyle/>
              <a:p>
                <a:pPr algn="ctr" eaLnBrk="0" hangingPunct="0"/>
                <a:r>
                  <a:rPr lang="en-US" b="1" dirty="0" smtClean="0">
                    <a:solidFill>
                      <a:srgbClr val="000000"/>
                    </a:solidFill>
                  </a:rPr>
                  <a:t>Variance and Standard Deviation for a Discrete Probability Distribution (cont.)  </a:t>
                </a:r>
              </a:p>
              <a:p>
                <a:pPr lvl="0" eaLnBrk="0" hangingPunct="0"/>
                <a:r>
                  <a:rPr lang="en-US" dirty="0" smtClean="0">
                    <a:solidFill>
                      <a:srgbClr val="000000"/>
                    </a:solidFill>
                  </a:rPr>
                  <a:t>The </a:t>
                </a:r>
                <a:r>
                  <a:rPr lang="en-US" b="1" dirty="0" smtClean="0">
                    <a:solidFill>
                      <a:srgbClr val="C00000"/>
                    </a:solidFill>
                  </a:rPr>
                  <a:t>standard deviation for a discrete probability distribution</a:t>
                </a:r>
                <a:r>
                  <a:rPr lang="en-US" dirty="0" smtClean="0">
                    <a:solidFill>
                      <a:srgbClr val="C00000"/>
                    </a:solidFill>
                  </a:rPr>
                  <a:t> </a:t>
                </a:r>
                <a:r>
                  <a:rPr lang="en-US" dirty="0" smtClean="0">
                    <a:solidFill>
                      <a:srgbClr val="000000"/>
                    </a:solidFill>
                  </a:rPr>
                  <a:t>of a random variable </a:t>
                </a:r>
                <a:r>
                  <a:rPr lang="en-US" i="1" dirty="0" smtClean="0">
                    <a:solidFill>
                      <a:srgbClr val="000000"/>
                    </a:solidFill>
                  </a:rPr>
                  <a:t>X </a:t>
                </a:r>
                <a:r>
                  <a:rPr lang="en-US" dirty="0" smtClean="0">
                    <a:solidFill>
                      <a:srgbClr val="000000"/>
                    </a:solidFill>
                  </a:rPr>
                  <a:t>is the square root of the variance, given by the following formulas: </a:t>
                </a:r>
              </a:p>
              <a:p>
                <a:pPr lvl="0" algn="ctr" eaLnBrk="0" hangingPunct="0"/>
                <a14:m>
                  <m:oMathPara xmlns:m="http://schemas.openxmlformats.org/officeDocument/2006/math">
                    <m:oMathParaPr>
                      <m:jc m:val="centerGroup"/>
                    </m:oMathParaPr>
                    <m:oMath xmlns:m="http://schemas.openxmlformats.org/officeDocument/2006/math">
                      <m:r>
                        <a:rPr lang="en-US" i="1" smtClean="0">
                          <a:solidFill>
                            <a:srgbClr val="002060"/>
                          </a:solidFill>
                          <a:latin typeface="Cambria Math" panose="02040503050406030204" pitchFamily="18" charset="0"/>
                          <a:ea typeface="Cambria Math" panose="02040503050406030204" pitchFamily="18" charset="0"/>
                        </a:rPr>
                        <m:t>𝜎</m:t>
                      </m:r>
                      <m:r>
                        <a:rPr lang="en-US" b="0" i="1" smtClean="0">
                          <a:solidFill>
                            <a:srgbClr val="002060"/>
                          </a:solidFill>
                          <a:latin typeface="Cambria Math" panose="02040503050406030204" pitchFamily="18" charset="0"/>
                          <a:ea typeface="Cambria Math" panose="02040503050406030204" pitchFamily="18" charset="0"/>
                        </a:rPr>
                        <m:t>=</m:t>
                      </m:r>
                      <m:rad>
                        <m:radPr>
                          <m:degHide m:val="on"/>
                          <m:ctrlPr>
                            <a:rPr lang="en-US" b="0" i="1" smtClean="0">
                              <a:solidFill>
                                <a:srgbClr val="002060"/>
                              </a:solidFill>
                              <a:latin typeface="Cambria Math" panose="02040503050406030204" pitchFamily="18" charset="0"/>
                              <a:ea typeface="Cambria Math" panose="02040503050406030204" pitchFamily="18" charset="0"/>
                            </a:rPr>
                          </m:ctrlPr>
                        </m:radPr>
                        <m:deg/>
                        <m:e>
                          <m:sSup>
                            <m:sSupPr>
                              <m:ctrlPr>
                                <a:rPr lang="en-US" b="0" i="1" smtClean="0">
                                  <a:solidFill>
                                    <a:srgbClr val="002060"/>
                                  </a:solidFill>
                                  <a:latin typeface="Cambria Math" panose="02040503050406030204" pitchFamily="18" charset="0"/>
                                  <a:ea typeface="Cambria Math" panose="02040503050406030204" pitchFamily="18" charset="0"/>
                                </a:rPr>
                              </m:ctrlPr>
                            </m:sSupPr>
                            <m:e>
                              <m:r>
                                <a:rPr lang="en-US" b="0" i="1" smtClean="0">
                                  <a:solidFill>
                                    <a:srgbClr val="002060"/>
                                  </a:solidFill>
                                  <a:latin typeface="Cambria Math" panose="02040503050406030204" pitchFamily="18" charset="0"/>
                                  <a:ea typeface="Cambria Math" panose="02040503050406030204" pitchFamily="18" charset="0"/>
                                </a:rPr>
                                <m:t>𝜎</m:t>
                              </m:r>
                            </m:e>
                            <m:sup>
                              <m:r>
                                <a:rPr lang="en-US" b="0" i="1" smtClean="0">
                                  <a:solidFill>
                                    <a:srgbClr val="002060"/>
                                  </a:solidFill>
                                  <a:latin typeface="Cambria Math" panose="02040503050406030204" pitchFamily="18" charset="0"/>
                                  <a:ea typeface="Cambria Math" panose="02040503050406030204" pitchFamily="18" charset="0"/>
                                </a:rPr>
                                <m:t>2</m:t>
                              </m:r>
                            </m:sup>
                          </m:sSup>
                        </m:e>
                      </m:rad>
                      <m:r>
                        <a:rPr lang="en-US" i="1">
                          <a:solidFill>
                            <a:srgbClr val="002060"/>
                          </a:solidFill>
                          <a:latin typeface="Cambria Math" panose="02040503050406030204" pitchFamily="18" charset="0"/>
                        </a:rPr>
                        <m:t>=</m:t>
                      </m:r>
                      <m:nary>
                        <m:naryPr>
                          <m:chr m:val="∑"/>
                          <m:subHide m:val="on"/>
                          <m:supHide m:val="on"/>
                          <m:ctrlPr>
                            <a:rPr lang="en-US" i="1">
                              <a:solidFill>
                                <a:srgbClr val="002060"/>
                              </a:solidFill>
                              <a:latin typeface="Cambria Math" panose="02040503050406030204" pitchFamily="18" charset="0"/>
                            </a:rPr>
                          </m:ctrlPr>
                        </m:naryPr>
                        <m:sub/>
                        <m:sup/>
                        <m:e>
                          <m:d>
                            <m:dPr>
                              <m:begChr m:val="["/>
                              <m:endChr m:val="]"/>
                              <m:ctrlPr>
                                <a:rPr lang="en-US" i="1">
                                  <a:solidFill>
                                    <a:srgbClr val="002060"/>
                                  </a:solidFill>
                                  <a:latin typeface="Cambria Math" panose="02040503050406030204" pitchFamily="18" charset="0"/>
                                </a:rPr>
                              </m:ctrlPr>
                            </m:dPr>
                            <m:e>
                              <m:sSup>
                                <m:sSupPr>
                                  <m:ctrlPr>
                                    <a:rPr lang="en-US" i="1">
                                      <a:solidFill>
                                        <a:srgbClr val="002060"/>
                                      </a:solidFill>
                                      <a:latin typeface="Cambria Math" panose="02040503050406030204" pitchFamily="18" charset="0"/>
                                    </a:rPr>
                                  </m:ctrlPr>
                                </m:sSupPr>
                                <m:e>
                                  <m:d>
                                    <m:dPr>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𝑥</m:t>
                                          </m:r>
                                        </m:e>
                                        <m:sub>
                                          <m:r>
                                            <a:rPr lang="en-US" i="1">
                                              <a:solidFill>
                                                <a:srgbClr val="002060"/>
                                              </a:solidFill>
                                              <a:latin typeface="Cambria Math" panose="02040503050406030204" pitchFamily="18" charset="0"/>
                                            </a:rPr>
                                            <m:t>𝑖</m:t>
                                          </m:r>
                                        </m:sub>
                                      </m:sSub>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𝜇</m:t>
                                      </m:r>
                                    </m:e>
                                  </m:d>
                                </m:e>
                                <m:sup>
                                  <m:r>
                                    <a:rPr lang="en-US" i="1">
                                      <a:solidFill>
                                        <a:srgbClr val="002060"/>
                                      </a:solidFill>
                                      <a:latin typeface="Cambria Math" panose="02040503050406030204" pitchFamily="18" charset="0"/>
                                    </a:rPr>
                                    <m:t>2</m:t>
                                  </m:r>
                                </m:sup>
                              </m:sSup>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𝑃</m:t>
                              </m:r>
                              <m:d>
                                <m:dPr>
                                  <m:ctrlPr>
                                    <a:rPr lang="en-US" i="1">
                                      <a:solidFill>
                                        <a:srgbClr val="002060"/>
                                      </a:solidFill>
                                      <a:latin typeface="Cambria Math" panose="02040503050406030204" pitchFamily="18" charset="0"/>
                                      <a:ea typeface="Cambria Math" panose="02040503050406030204" pitchFamily="18" charset="0"/>
                                    </a:rPr>
                                  </m:ctrlPr>
                                </m:dPr>
                                <m:e>
                                  <m:r>
                                    <a:rPr lang="en-US" i="1">
                                      <a:solidFill>
                                        <a:srgbClr val="002060"/>
                                      </a:solidFill>
                                      <a:latin typeface="Cambria Math" panose="02040503050406030204" pitchFamily="18" charset="0"/>
                                      <a:ea typeface="Cambria Math" panose="02040503050406030204" pitchFamily="18" charset="0"/>
                                    </a:rPr>
                                    <m:t>𝑋</m:t>
                                  </m:r>
                                  <m:r>
                                    <a:rPr lang="en-US" i="1">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𝑥</m:t>
                                      </m:r>
                                    </m:e>
                                    <m:sub>
                                      <m:r>
                                        <a:rPr lang="en-US" i="1">
                                          <a:solidFill>
                                            <a:srgbClr val="002060"/>
                                          </a:solidFill>
                                          <a:latin typeface="Cambria Math" panose="02040503050406030204" pitchFamily="18" charset="0"/>
                                          <a:ea typeface="Cambria Math" panose="02040503050406030204" pitchFamily="18" charset="0"/>
                                        </a:rPr>
                                        <m:t>𝑖</m:t>
                                      </m:r>
                                    </m:sub>
                                  </m:sSub>
                                </m:e>
                              </m:d>
                            </m:e>
                          </m:d>
                        </m:e>
                      </m:nary>
                    </m:oMath>
                  </m:oMathPara>
                </a14:m>
                <a:endParaRPr lang="en-US" sz="4000" dirty="0" smtClean="0">
                  <a:solidFill>
                    <a:srgbClr val="000000"/>
                  </a:solidFill>
                </a:endParaRPr>
              </a:p>
              <a:p>
                <a:endParaRPr lang="en-US" b="1" dirty="0">
                  <a:solidFill>
                    <a:srgbClr val="000000"/>
                  </a:solidFill>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0" y="1143000"/>
                <a:ext cx="8229600" cy="3657600"/>
              </a:xfrm>
              <a:blipFill rotWithShape="0">
                <a:blip r:embed="rId2"/>
                <a:stretch>
                  <a:fillRect l="-1328" t="-1322"/>
                </a:stretch>
              </a:blipFill>
              <a:ln w="28575">
                <a:solidFill>
                  <a:srgbClr val="000000"/>
                </a:solidFill>
              </a:ln>
            </p:spPr>
            <p:txBody>
              <a:bodyPr/>
              <a:lstStyle/>
              <a:p>
                <a:r>
                  <a:rPr lang="en-US">
                    <a:noFill/>
                  </a:rPr>
                  <a:t> </a:t>
                </a:r>
              </a:p>
            </p:txBody>
          </p:sp>
        </mc:Fallback>
      </mc:AlternateContent>
    </p:spTree>
    <p:extLst>
      <p:ext uri="{BB962C8B-B14F-4D97-AF65-F5344CB8AC3E}">
        <p14:creationId xmlns:p14="http://schemas.microsoft.com/office/powerpoint/2010/main" val="1814416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dirty="0" smtClean="0"/>
              <a:t>Example 5.4: Calculating the Variances and Standard Deviations for Discrete Probability Distributions </a:t>
            </a:r>
            <a:endParaRPr lang="en-US" sz="3000" dirty="0"/>
          </a:p>
        </p:txBody>
      </p:sp>
      <p:sp>
        <p:nvSpPr>
          <p:cNvPr id="3" name="Content Placeholder 2"/>
          <p:cNvSpPr>
            <a:spLocks noGrp="1"/>
          </p:cNvSpPr>
          <p:nvPr>
            <p:ph idx="1"/>
          </p:nvPr>
        </p:nvSpPr>
        <p:spPr/>
        <p:txBody>
          <a:bodyPr>
            <a:normAutofit/>
          </a:bodyPr>
          <a:lstStyle/>
          <a:p>
            <a:r>
              <a:rPr lang="en-US" dirty="0" smtClean="0"/>
              <a:t>Which of the investment plans in the previous example carries more risk, Plan A or Plan B? </a:t>
            </a:r>
          </a:p>
          <a:p>
            <a:r>
              <a:rPr lang="en-US" b="1" dirty="0" smtClean="0"/>
              <a:t>Solution</a:t>
            </a:r>
          </a:p>
          <a:p>
            <a:r>
              <a:rPr lang="en-US" dirty="0" smtClean="0"/>
              <a:t>To decide which plan carries more risk, we need to look at their standard deviations, which requires that we first calculate their variances. Let’s calculate the variance separately for each investment plan. To do this, we will use a table to organize our calculations as we compute the variance. We will use the expected values that we calculated in the previous example as the means. </a:t>
            </a:r>
            <a:endParaRPr lang="en-US" b="1" dirty="0"/>
          </a:p>
        </p:txBody>
      </p:sp>
    </p:spTree>
    <p:extLst>
      <p:ext uri="{BB962C8B-B14F-4D97-AF65-F5344CB8AC3E}">
        <p14:creationId xmlns:p14="http://schemas.microsoft.com/office/powerpoint/2010/main" val="159207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Example 5.4: Calculating the Variances and Standard Deviations for Discrete Probability Distributions (cont.)</a:t>
            </a:r>
            <a:endParaRPr lang="en-US" sz="2800" dirty="0"/>
          </a:p>
        </p:txBody>
      </p:sp>
      <p:sp>
        <p:nvSpPr>
          <p:cNvPr id="5" name="Content Placeholder 2"/>
          <p:cNvSpPr>
            <a:spLocks noGrp="1"/>
          </p:cNvSpPr>
          <p:nvPr>
            <p:ph idx="1"/>
          </p:nvPr>
        </p:nvSpPr>
        <p:spPr/>
        <p:txBody>
          <a:bodyPr/>
          <a:lstStyle/>
          <a:p>
            <a:r>
              <a:rPr lang="en-US" dirty="0" smtClean="0"/>
              <a:t>For Investment Plan A, </a:t>
            </a:r>
            <a:r>
              <a:rPr lang="el-GR" i="1" dirty="0" smtClean="0"/>
              <a:t>μ</a:t>
            </a:r>
            <a:r>
              <a:rPr lang="en-US" dirty="0" smtClean="0"/>
              <a:t> = E(</a:t>
            </a:r>
            <a:r>
              <a:rPr lang="en-US" i="1" dirty="0" smtClean="0"/>
              <a:t>X</a:t>
            </a:r>
            <a:r>
              <a:rPr lang="en-US" baseline="-25000" dirty="0" smtClean="0"/>
              <a:t>A</a:t>
            </a:r>
            <a:r>
              <a:rPr lang="en-US" dirty="0" smtClean="0"/>
              <a:t>) = $24.50 </a:t>
            </a:r>
            <a:endParaRPr lang="en-US" b="1" dirty="0"/>
          </a:p>
        </p:txBody>
      </p:sp>
      <p:graphicFrame>
        <p:nvGraphicFramePr>
          <p:cNvPr id="7" name="Table 6"/>
          <p:cNvGraphicFramePr>
            <a:graphicFrameLocks noGrp="1"/>
          </p:cNvGraphicFramePr>
          <p:nvPr/>
        </p:nvGraphicFramePr>
        <p:xfrm>
          <a:off x="609600" y="2133600"/>
          <a:ext cx="7772400" cy="2895600"/>
        </p:xfrm>
        <a:graphic>
          <a:graphicData uri="http://schemas.openxmlformats.org/drawingml/2006/table">
            <a:tbl>
              <a:tblPr firstRow="1" bandRow="1">
                <a:tableStyleId>{5C22544A-7EE6-4342-B048-85BDC9FD1C3A}</a:tableStyleId>
              </a:tblPr>
              <a:tblGrid>
                <a:gridCol w="1341120">
                  <a:extLst>
                    <a:ext uri="{9D8B030D-6E8A-4147-A177-3AD203B41FA5}">
                      <a16:colId xmlns:a16="http://schemas.microsoft.com/office/drawing/2014/main" xmlns="" val="20000"/>
                    </a:ext>
                  </a:extLst>
                </a:gridCol>
                <a:gridCol w="1341120">
                  <a:extLst>
                    <a:ext uri="{9D8B030D-6E8A-4147-A177-3AD203B41FA5}">
                      <a16:colId xmlns:a16="http://schemas.microsoft.com/office/drawing/2014/main" xmlns="" val="20001"/>
                    </a:ext>
                  </a:extLst>
                </a:gridCol>
                <a:gridCol w="1341120">
                  <a:extLst>
                    <a:ext uri="{9D8B030D-6E8A-4147-A177-3AD203B41FA5}">
                      <a16:colId xmlns:a16="http://schemas.microsoft.com/office/drawing/2014/main" xmlns="" val="20002"/>
                    </a:ext>
                  </a:extLst>
                </a:gridCol>
                <a:gridCol w="1539240">
                  <a:extLst>
                    <a:ext uri="{9D8B030D-6E8A-4147-A177-3AD203B41FA5}">
                      <a16:colId xmlns:a16="http://schemas.microsoft.com/office/drawing/2014/main" xmlns="" val="20003"/>
                    </a:ext>
                  </a:extLst>
                </a:gridCol>
                <a:gridCol w="2209800">
                  <a:extLst>
                    <a:ext uri="{9D8B030D-6E8A-4147-A177-3AD203B41FA5}">
                      <a16:colId xmlns:a16="http://schemas.microsoft.com/office/drawing/2014/main" xmlns="" val="20004"/>
                    </a:ext>
                  </a:extLst>
                </a:gridCol>
              </a:tblGrid>
              <a:tr h="370840">
                <a:tc gridSpan="5">
                  <a:txBody>
                    <a:bodyPr/>
                    <a:lstStyle/>
                    <a:p>
                      <a:pPr algn="ctr"/>
                      <a:r>
                        <a:rPr lang="en-US" sz="2000" b="1" kern="1200" baseline="0" dirty="0" smtClean="0">
                          <a:solidFill>
                            <a:schemeClr val="lt1"/>
                          </a:solidFill>
                          <a:latin typeface="+mn-lt"/>
                          <a:ea typeface="+mn-ea"/>
                          <a:cs typeface="+mn-cs"/>
                        </a:rPr>
                        <a:t>Investment Plan A</a:t>
                      </a:r>
                    </a:p>
                  </a:txBody>
                  <a:tcPr/>
                </a:tc>
                <a:tc hMerge="1">
                  <a:txBody>
                    <a:bodyPr/>
                    <a:lstStyle/>
                    <a:p>
                      <a:endParaRPr lang="en-US" dirty="0"/>
                    </a:p>
                  </a:txBody>
                  <a:tcPr/>
                </a:tc>
                <a:tc hMerge="1">
                  <a:txBody>
                    <a:bodyPr/>
                    <a:lstStyle/>
                    <a:p>
                      <a:pPr algn="ctr"/>
                      <a:endParaRPr lang="en-US" sz="2000" dirty="0"/>
                    </a:p>
                  </a:txBody>
                  <a:tcPr/>
                </a:tc>
                <a:tc hMerge="1">
                  <a:txBody>
                    <a:bodyPr/>
                    <a:lstStyle/>
                    <a:p>
                      <a:pPr algn="ctr"/>
                      <a:endParaRPr lang="en-US" sz="2000" b="1" kern="1200" baseline="0" dirty="0" smtClean="0">
                        <a:solidFill>
                          <a:schemeClr val="lt1"/>
                        </a:solidFill>
                        <a:latin typeface="+mn-lt"/>
                        <a:ea typeface="+mn-ea"/>
                        <a:cs typeface="+mn-cs"/>
                      </a:endParaRPr>
                    </a:p>
                  </a:txBody>
                  <a:tcPr/>
                </a:tc>
                <a:tc hMerge="1">
                  <a:txBody>
                    <a:bodyPr/>
                    <a:lstStyle/>
                    <a:p>
                      <a:pPr algn="ctr"/>
                      <a:endParaRPr lang="en-US" sz="2000" b="1" kern="1200" baseline="0" dirty="0" smtClean="0">
                        <a:solidFill>
                          <a:schemeClr val="lt1"/>
                        </a:solidFill>
                        <a:latin typeface="+mn-lt"/>
                        <a:ea typeface="+mn-ea"/>
                        <a:cs typeface="+mn-cs"/>
                      </a:endParaRPr>
                    </a:p>
                  </a:txBody>
                  <a:tcPr/>
                </a:tc>
                <a:extLst>
                  <a:ext uri="{0D108BD9-81ED-4DB2-BD59-A6C34878D82A}">
                    <a16:rowId xmlns:a16="http://schemas.microsoft.com/office/drawing/2014/main" xmlns="" val="10000"/>
                  </a:ext>
                </a:extLst>
              </a:tr>
              <a:tr h="518160">
                <a:tc>
                  <a:txBody>
                    <a:bodyPr/>
                    <a:lstStyle/>
                    <a:p>
                      <a:pPr algn="ctr"/>
                      <a:r>
                        <a:rPr lang="en-US" sz="2000" b="1" i="1" dirty="0" smtClean="0">
                          <a:solidFill>
                            <a:srgbClr val="000000"/>
                          </a:solidFill>
                        </a:rPr>
                        <a:t>x</a:t>
                      </a:r>
                    </a:p>
                  </a:txBody>
                  <a:tcPr anchor="ctr" anchorCtr="1"/>
                </a:tc>
                <a:tc>
                  <a:txBody>
                    <a:bodyPr/>
                    <a:lstStyle/>
                    <a:p>
                      <a:pPr algn="ctr"/>
                      <a:r>
                        <a:rPr lang="en-US" sz="2000" b="1" i="1" dirty="0" smtClean="0">
                          <a:solidFill>
                            <a:srgbClr val="000000"/>
                          </a:solidFill>
                        </a:rPr>
                        <a:t>P</a:t>
                      </a:r>
                      <a:r>
                        <a:rPr lang="en-US" sz="2000" b="1" dirty="0" smtClean="0">
                          <a:solidFill>
                            <a:srgbClr val="000000"/>
                          </a:solidFill>
                        </a:rPr>
                        <a:t>(</a:t>
                      </a:r>
                      <a:r>
                        <a:rPr lang="en-US" sz="2000" b="1" i="1" dirty="0" smtClean="0">
                          <a:solidFill>
                            <a:srgbClr val="000000"/>
                          </a:solidFill>
                        </a:rPr>
                        <a:t>X</a:t>
                      </a:r>
                      <a:r>
                        <a:rPr lang="en-US" sz="2000" b="1" dirty="0" smtClean="0">
                          <a:solidFill>
                            <a:srgbClr val="000000"/>
                          </a:solidFill>
                        </a:rPr>
                        <a:t> = </a:t>
                      </a:r>
                      <a:r>
                        <a:rPr lang="en-US" sz="2000" b="1" i="1" dirty="0" smtClean="0">
                          <a:solidFill>
                            <a:srgbClr val="000000"/>
                          </a:solidFill>
                        </a:rPr>
                        <a:t>x</a:t>
                      </a:r>
                      <a:r>
                        <a:rPr lang="en-US" sz="2000" b="1" dirty="0" smtClean="0">
                          <a:solidFill>
                            <a:srgbClr val="000000"/>
                          </a:solidFill>
                        </a:rPr>
                        <a:t>)</a:t>
                      </a:r>
                      <a:endParaRPr lang="en-US" sz="2000" b="1" dirty="0">
                        <a:solidFill>
                          <a:srgbClr val="000000"/>
                        </a:solidFill>
                      </a:endParaRPr>
                    </a:p>
                  </a:txBody>
                  <a:tcPr anchor="ctr" anchorCtr="1"/>
                </a:tc>
                <a:tc>
                  <a:txBody>
                    <a:bodyPr/>
                    <a:lstStyle/>
                    <a:p>
                      <a:pPr algn="ctr"/>
                      <a:endParaRPr lang="en-US" sz="2000" b="1" dirty="0">
                        <a:solidFill>
                          <a:srgbClr val="000000"/>
                        </a:solidFill>
                      </a:endParaRPr>
                    </a:p>
                  </a:txBody>
                  <a:tcPr/>
                </a:tc>
                <a:tc>
                  <a:txBody>
                    <a:bodyPr/>
                    <a:lstStyle/>
                    <a:p>
                      <a:pPr algn="ctr"/>
                      <a:endParaRPr lang="en-US" sz="2000" b="1" dirty="0">
                        <a:solidFill>
                          <a:srgbClr val="000000"/>
                        </a:solidFill>
                      </a:endParaRPr>
                    </a:p>
                  </a:txBody>
                  <a:tcPr/>
                </a:tc>
                <a:tc>
                  <a:txBody>
                    <a:bodyPr/>
                    <a:lstStyle/>
                    <a:p>
                      <a:pPr algn="ctr"/>
                      <a:endParaRPr lang="en-US" sz="2000" b="1" dirty="0">
                        <a:solidFill>
                          <a:srgbClr val="000000"/>
                        </a:solidFill>
                      </a:endParaRPr>
                    </a:p>
                  </a:txBody>
                  <a:tcPr/>
                </a:tc>
                <a:extLst>
                  <a:ext uri="{0D108BD9-81ED-4DB2-BD59-A6C34878D82A}">
                    <a16:rowId xmlns:a16="http://schemas.microsoft.com/office/drawing/2014/main" xmlns="" val="10001"/>
                  </a:ext>
                </a:extLst>
              </a:tr>
              <a:tr h="370840">
                <a:tc>
                  <a:txBody>
                    <a:bodyPr/>
                    <a:lstStyle/>
                    <a:p>
                      <a:pPr algn="ctr"/>
                      <a:r>
                        <a:rPr lang="en-US" sz="2000" b="0" dirty="0" smtClean="0">
                          <a:solidFill>
                            <a:srgbClr val="000000"/>
                          </a:solidFill>
                        </a:rPr>
                        <a:t>$1200</a:t>
                      </a:r>
                    </a:p>
                  </a:txBody>
                  <a:tcPr/>
                </a:tc>
                <a:tc>
                  <a:txBody>
                    <a:bodyPr/>
                    <a:lstStyle/>
                    <a:p>
                      <a:pPr algn="ctr"/>
                      <a:r>
                        <a:rPr lang="en-US" sz="2000" b="0" dirty="0" smtClean="0">
                          <a:solidFill>
                            <a:srgbClr val="000000"/>
                          </a:solidFill>
                        </a:rPr>
                        <a:t>0.1</a:t>
                      </a:r>
                      <a:endParaRPr lang="en-US" sz="2000" b="0" dirty="0">
                        <a:solidFill>
                          <a:srgbClr val="000000"/>
                        </a:solidFill>
                      </a:endParaRPr>
                    </a:p>
                  </a:txBody>
                  <a:tcPr/>
                </a:tc>
                <a:tc>
                  <a:txBody>
                    <a:bodyPr/>
                    <a:lstStyle/>
                    <a:p>
                      <a:pPr algn="ctr"/>
                      <a:r>
                        <a:rPr lang="en-US" sz="2000" b="0" dirty="0" smtClean="0">
                          <a:solidFill>
                            <a:srgbClr val="000000"/>
                          </a:solidFill>
                        </a:rPr>
                        <a:t>1175.50</a:t>
                      </a:r>
                      <a:endParaRPr lang="en-US" sz="2000" b="0" dirty="0">
                        <a:solidFill>
                          <a:srgbClr val="000000"/>
                        </a:solidFill>
                      </a:endParaRPr>
                    </a:p>
                  </a:txBody>
                  <a:tcPr/>
                </a:tc>
                <a:tc>
                  <a:txBody>
                    <a:bodyPr/>
                    <a:lstStyle/>
                    <a:p>
                      <a:pPr algn="ctr"/>
                      <a:r>
                        <a:rPr lang="en-US" sz="2000" b="0" dirty="0" smtClean="0">
                          <a:solidFill>
                            <a:srgbClr val="000000"/>
                          </a:solidFill>
                        </a:rPr>
                        <a:t>1,381,800.25</a:t>
                      </a:r>
                      <a:endParaRPr lang="en-US" sz="2000" b="0" dirty="0">
                        <a:solidFill>
                          <a:srgbClr val="000000"/>
                        </a:solidFill>
                      </a:endParaRPr>
                    </a:p>
                  </a:txBody>
                  <a:tcPr/>
                </a:tc>
                <a:tc>
                  <a:txBody>
                    <a:bodyPr/>
                    <a:lstStyle/>
                    <a:p>
                      <a:pPr algn="ctr"/>
                      <a:r>
                        <a:rPr lang="en-US" sz="2000" b="0" dirty="0" smtClean="0">
                          <a:solidFill>
                            <a:srgbClr val="000000"/>
                          </a:solidFill>
                        </a:rPr>
                        <a:t>138,180.025</a:t>
                      </a:r>
                      <a:endParaRPr lang="en-US" sz="2000" b="0" dirty="0">
                        <a:solidFill>
                          <a:srgbClr val="000000"/>
                        </a:solidFill>
                      </a:endParaRPr>
                    </a:p>
                  </a:txBody>
                  <a:tcPr/>
                </a:tc>
                <a:extLst>
                  <a:ext uri="{0D108BD9-81ED-4DB2-BD59-A6C34878D82A}">
                    <a16:rowId xmlns:a16="http://schemas.microsoft.com/office/drawing/2014/main" xmlns="" val="10002"/>
                  </a:ext>
                </a:extLst>
              </a:tr>
              <a:tr h="370840">
                <a:tc>
                  <a:txBody>
                    <a:bodyPr/>
                    <a:lstStyle/>
                    <a:p>
                      <a:pPr algn="ctr"/>
                      <a:r>
                        <a:rPr lang="en-US" sz="2000" b="0" dirty="0" smtClean="0">
                          <a:solidFill>
                            <a:srgbClr val="000000"/>
                          </a:solidFill>
                        </a:rPr>
                        <a:t>$950</a:t>
                      </a:r>
                    </a:p>
                  </a:txBody>
                  <a:tcPr/>
                </a:tc>
                <a:tc>
                  <a:txBody>
                    <a:bodyPr/>
                    <a:lstStyle/>
                    <a:p>
                      <a:pPr algn="ctr"/>
                      <a:r>
                        <a:rPr lang="en-US" sz="2000" b="0" dirty="0" smtClean="0">
                          <a:solidFill>
                            <a:srgbClr val="000000"/>
                          </a:solidFill>
                        </a:rPr>
                        <a:t>0.2</a:t>
                      </a:r>
                      <a:endParaRPr lang="en-US" sz="2000" b="0" dirty="0">
                        <a:solidFill>
                          <a:srgbClr val="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rgbClr val="000000"/>
                          </a:solidFill>
                        </a:rPr>
                        <a:t>925.50</a:t>
                      </a:r>
                    </a:p>
                  </a:txBody>
                  <a:tcPr/>
                </a:tc>
                <a:tc>
                  <a:txBody>
                    <a:bodyPr/>
                    <a:lstStyle/>
                    <a:p>
                      <a:pPr algn="ctr"/>
                      <a:r>
                        <a:rPr lang="en-US" sz="2000" b="0" dirty="0" smtClean="0">
                          <a:solidFill>
                            <a:srgbClr val="000000"/>
                          </a:solidFill>
                        </a:rPr>
                        <a:t>856,550.25</a:t>
                      </a:r>
                      <a:endParaRPr lang="en-US" sz="2000" b="0" dirty="0">
                        <a:solidFill>
                          <a:srgbClr val="000000"/>
                        </a:solidFill>
                      </a:endParaRPr>
                    </a:p>
                  </a:txBody>
                  <a:tcPr/>
                </a:tc>
                <a:tc>
                  <a:txBody>
                    <a:bodyPr/>
                    <a:lstStyle/>
                    <a:p>
                      <a:pPr algn="ctr"/>
                      <a:r>
                        <a:rPr lang="en-US" sz="2000" b="0" dirty="0" smtClean="0">
                          <a:solidFill>
                            <a:srgbClr val="000000"/>
                          </a:solidFill>
                        </a:rPr>
                        <a:t>171,310.05</a:t>
                      </a:r>
                      <a:endParaRPr lang="en-US" sz="2000" b="0" dirty="0">
                        <a:solidFill>
                          <a:srgbClr val="000000"/>
                        </a:solidFill>
                      </a:endParaRPr>
                    </a:p>
                  </a:txBody>
                  <a:tcPr/>
                </a:tc>
                <a:extLst>
                  <a:ext uri="{0D108BD9-81ED-4DB2-BD59-A6C34878D82A}">
                    <a16:rowId xmlns:a16="http://schemas.microsoft.com/office/drawing/2014/main" xmlns="" val="10003"/>
                  </a:ext>
                </a:extLst>
              </a:tr>
              <a:tr h="370840">
                <a:tc>
                  <a:txBody>
                    <a:bodyPr/>
                    <a:lstStyle/>
                    <a:p>
                      <a:pPr algn="ctr"/>
                      <a:r>
                        <a:rPr lang="en-US" sz="2000" b="0" dirty="0" smtClean="0">
                          <a:solidFill>
                            <a:srgbClr val="000000"/>
                          </a:solidFill>
                        </a:rPr>
                        <a:t>$130</a:t>
                      </a:r>
                    </a:p>
                  </a:txBody>
                  <a:tcPr/>
                </a:tc>
                <a:tc>
                  <a:txBody>
                    <a:bodyPr/>
                    <a:lstStyle/>
                    <a:p>
                      <a:pPr algn="ctr"/>
                      <a:r>
                        <a:rPr lang="en-US" sz="2000" b="0" dirty="0" smtClean="0">
                          <a:solidFill>
                            <a:srgbClr val="000000"/>
                          </a:solidFill>
                        </a:rPr>
                        <a:t>0.4</a:t>
                      </a:r>
                      <a:endParaRPr lang="en-US" sz="2000" b="0" dirty="0">
                        <a:solidFill>
                          <a:srgbClr val="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rgbClr val="000000"/>
                          </a:solidFill>
                        </a:rPr>
                        <a:t>105.60</a:t>
                      </a:r>
                    </a:p>
                  </a:txBody>
                  <a:tcPr/>
                </a:tc>
                <a:tc>
                  <a:txBody>
                    <a:bodyPr/>
                    <a:lstStyle/>
                    <a:p>
                      <a:pPr algn="ctr"/>
                      <a:r>
                        <a:rPr lang="en-US" sz="2000" b="0" dirty="0" smtClean="0">
                          <a:solidFill>
                            <a:srgbClr val="000000"/>
                          </a:solidFill>
                        </a:rPr>
                        <a:t>11,130.25</a:t>
                      </a:r>
                      <a:endParaRPr lang="en-US" sz="2000" b="0" dirty="0">
                        <a:solidFill>
                          <a:srgbClr val="000000"/>
                        </a:solidFill>
                      </a:endParaRPr>
                    </a:p>
                  </a:txBody>
                  <a:tcPr/>
                </a:tc>
                <a:tc>
                  <a:txBody>
                    <a:bodyPr/>
                    <a:lstStyle/>
                    <a:p>
                      <a:pPr algn="ctr"/>
                      <a:r>
                        <a:rPr lang="en-US" sz="2000" b="0" dirty="0" smtClean="0">
                          <a:solidFill>
                            <a:srgbClr val="000000"/>
                          </a:solidFill>
                        </a:rPr>
                        <a:t>4452.1</a:t>
                      </a:r>
                      <a:endParaRPr lang="en-US" sz="2000" b="0" dirty="0">
                        <a:solidFill>
                          <a:srgbClr val="000000"/>
                        </a:solidFill>
                      </a:endParaRPr>
                    </a:p>
                  </a:txBody>
                  <a:tcPr/>
                </a:tc>
                <a:extLst>
                  <a:ext uri="{0D108BD9-81ED-4DB2-BD59-A6C34878D82A}">
                    <a16:rowId xmlns:a16="http://schemas.microsoft.com/office/drawing/2014/main" xmlns="" val="10004"/>
                  </a:ext>
                </a:extLst>
              </a:tr>
              <a:tr h="370840">
                <a:tc>
                  <a:txBody>
                    <a:bodyPr/>
                    <a:lstStyle/>
                    <a:p>
                      <a:pPr algn="ctr"/>
                      <a:r>
                        <a:rPr lang="en-US" sz="2000" b="0" dirty="0" smtClean="0">
                          <a:solidFill>
                            <a:srgbClr val="000000"/>
                          </a:solidFill>
                          <a:latin typeface="Symbol" pitchFamily="18" charset="2"/>
                        </a:rPr>
                        <a:t>-</a:t>
                      </a:r>
                      <a:r>
                        <a:rPr lang="en-US" sz="2000" b="0" dirty="0" smtClean="0">
                          <a:solidFill>
                            <a:srgbClr val="000000"/>
                          </a:solidFill>
                        </a:rPr>
                        <a:t>$575</a:t>
                      </a:r>
                    </a:p>
                  </a:txBody>
                  <a:tcPr/>
                </a:tc>
                <a:tc>
                  <a:txBody>
                    <a:bodyPr/>
                    <a:lstStyle/>
                    <a:p>
                      <a:pPr algn="ctr"/>
                      <a:r>
                        <a:rPr lang="en-US" sz="2000" b="0" dirty="0" smtClean="0">
                          <a:solidFill>
                            <a:srgbClr val="000000"/>
                          </a:solidFill>
                        </a:rPr>
                        <a:t>0.1</a:t>
                      </a:r>
                      <a:endParaRPr lang="en-US" sz="2000" b="0" dirty="0">
                        <a:solidFill>
                          <a:srgbClr val="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rgbClr val="000000"/>
                          </a:solidFill>
                          <a:latin typeface="Symbol" pitchFamily="18" charset="2"/>
                        </a:rPr>
                        <a:t>-</a:t>
                      </a:r>
                      <a:r>
                        <a:rPr lang="en-US" sz="2000" b="0" dirty="0" smtClean="0">
                          <a:solidFill>
                            <a:srgbClr val="000000"/>
                          </a:solidFill>
                        </a:rPr>
                        <a:t>599.50</a:t>
                      </a:r>
                    </a:p>
                  </a:txBody>
                  <a:tcPr/>
                </a:tc>
                <a:tc>
                  <a:txBody>
                    <a:bodyPr/>
                    <a:lstStyle/>
                    <a:p>
                      <a:pPr algn="ctr"/>
                      <a:r>
                        <a:rPr lang="en-US" sz="2000" b="0" dirty="0" smtClean="0">
                          <a:solidFill>
                            <a:srgbClr val="000000"/>
                          </a:solidFill>
                        </a:rPr>
                        <a:t>359,400.25</a:t>
                      </a:r>
                      <a:endParaRPr lang="en-US" sz="2000" b="0" dirty="0">
                        <a:solidFill>
                          <a:srgbClr val="000000"/>
                        </a:solidFill>
                      </a:endParaRPr>
                    </a:p>
                  </a:txBody>
                  <a:tcPr/>
                </a:tc>
                <a:tc>
                  <a:txBody>
                    <a:bodyPr/>
                    <a:lstStyle/>
                    <a:p>
                      <a:pPr algn="ctr"/>
                      <a:r>
                        <a:rPr lang="en-US" sz="2000" b="0" dirty="0" smtClean="0">
                          <a:solidFill>
                            <a:srgbClr val="000000"/>
                          </a:solidFill>
                        </a:rPr>
                        <a:t>35,940.025</a:t>
                      </a:r>
                      <a:endParaRPr lang="en-US" sz="2000" b="0" dirty="0">
                        <a:solidFill>
                          <a:srgbClr val="000000"/>
                        </a:solidFill>
                      </a:endParaRPr>
                    </a:p>
                  </a:txBody>
                  <a:tcPr/>
                </a:tc>
                <a:extLst>
                  <a:ext uri="{0D108BD9-81ED-4DB2-BD59-A6C34878D82A}">
                    <a16:rowId xmlns:a16="http://schemas.microsoft.com/office/drawing/2014/main" xmlns="" val="10005"/>
                  </a:ext>
                </a:extLst>
              </a:tr>
              <a:tr h="370840">
                <a:tc>
                  <a:txBody>
                    <a:bodyPr/>
                    <a:lstStyle/>
                    <a:p>
                      <a:pPr algn="ctr"/>
                      <a:r>
                        <a:rPr lang="en-US" sz="2000" b="0" dirty="0" smtClean="0">
                          <a:solidFill>
                            <a:srgbClr val="000000"/>
                          </a:solidFill>
                          <a:latin typeface="Symbol" pitchFamily="18" charset="2"/>
                        </a:rPr>
                        <a:t>-</a:t>
                      </a:r>
                      <a:r>
                        <a:rPr lang="en-US" sz="2000" b="0" dirty="0" smtClean="0">
                          <a:solidFill>
                            <a:srgbClr val="000000"/>
                          </a:solidFill>
                        </a:rPr>
                        <a:t>$1400</a:t>
                      </a:r>
                    </a:p>
                  </a:txBody>
                  <a:tcPr/>
                </a:tc>
                <a:tc>
                  <a:txBody>
                    <a:bodyPr/>
                    <a:lstStyle/>
                    <a:p>
                      <a:pPr algn="ctr"/>
                      <a:r>
                        <a:rPr lang="en-US" sz="2000" b="0" dirty="0" smtClean="0">
                          <a:solidFill>
                            <a:srgbClr val="000000"/>
                          </a:solidFill>
                        </a:rPr>
                        <a:t>0.2</a:t>
                      </a:r>
                      <a:endParaRPr lang="en-US" sz="2000" b="0" dirty="0">
                        <a:solidFill>
                          <a:srgbClr val="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rgbClr val="000000"/>
                          </a:solidFill>
                          <a:latin typeface="Symbol" pitchFamily="18" charset="2"/>
                        </a:rPr>
                        <a:t>-</a:t>
                      </a:r>
                      <a:r>
                        <a:rPr lang="en-US" sz="2000" b="0" dirty="0" smtClean="0">
                          <a:solidFill>
                            <a:srgbClr val="000000"/>
                          </a:solidFill>
                          <a:latin typeface="+mj-lt"/>
                        </a:rPr>
                        <a:t>1424</a:t>
                      </a:r>
                      <a:r>
                        <a:rPr lang="en-US" sz="2000" b="0" dirty="0" smtClean="0">
                          <a:solidFill>
                            <a:srgbClr val="000000"/>
                          </a:solidFill>
                        </a:rPr>
                        <a:t>.50</a:t>
                      </a:r>
                    </a:p>
                  </a:txBody>
                  <a:tcPr/>
                </a:tc>
                <a:tc>
                  <a:txBody>
                    <a:bodyPr/>
                    <a:lstStyle/>
                    <a:p>
                      <a:pPr algn="ctr"/>
                      <a:r>
                        <a:rPr lang="en-US" sz="2000" b="0" dirty="0" smtClean="0">
                          <a:solidFill>
                            <a:srgbClr val="000000"/>
                          </a:solidFill>
                        </a:rPr>
                        <a:t>2,029,200.25</a:t>
                      </a:r>
                      <a:endParaRPr lang="en-US" sz="2000" b="0" dirty="0">
                        <a:solidFill>
                          <a:srgbClr val="000000"/>
                        </a:solidFill>
                      </a:endParaRPr>
                    </a:p>
                  </a:txBody>
                  <a:tcPr/>
                </a:tc>
                <a:tc>
                  <a:txBody>
                    <a:bodyPr/>
                    <a:lstStyle/>
                    <a:p>
                      <a:pPr algn="ctr"/>
                      <a:r>
                        <a:rPr lang="en-US" sz="2000" b="0" dirty="0" smtClean="0">
                          <a:solidFill>
                            <a:srgbClr val="000000"/>
                          </a:solidFill>
                        </a:rPr>
                        <a:t>405,840.05</a:t>
                      </a:r>
                      <a:endParaRPr lang="en-US" sz="2000" b="0" dirty="0">
                        <a:solidFill>
                          <a:srgbClr val="000000"/>
                        </a:solidFill>
                      </a:endParaRPr>
                    </a:p>
                  </a:txBody>
                  <a:tcPr/>
                </a:tc>
                <a:extLst>
                  <a:ext uri="{0D108BD9-81ED-4DB2-BD59-A6C34878D82A}">
                    <a16:rowId xmlns:a16="http://schemas.microsoft.com/office/drawing/2014/main" xmlns="" val="10006"/>
                  </a:ext>
                </a:extLst>
              </a:tr>
            </a:tbl>
          </a:graphicData>
        </a:graphic>
      </p:graphicFrame>
      <p:graphicFrame>
        <p:nvGraphicFramePr>
          <p:cNvPr id="299013" name="Object 5"/>
          <p:cNvGraphicFramePr>
            <a:graphicFrameLocks noChangeAspect="1"/>
          </p:cNvGraphicFramePr>
          <p:nvPr/>
        </p:nvGraphicFramePr>
        <p:xfrm>
          <a:off x="3674664" y="2741590"/>
          <a:ext cx="571500" cy="241300"/>
        </p:xfrm>
        <a:graphic>
          <a:graphicData uri="http://schemas.openxmlformats.org/presentationml/2006/ole">
            <mc:AlternateContent xmlns:mc="http://schemas.openxmlformats.org/markup-compatibility/2006">
              <mc:Choice xmlns:v="urn:schemas-microsoft-com:vml" Requires="v">
                <p:oleObj spid="_x0000_s50257" name="Equation" r:id="rId3" imgW="571320" imgH="241200" progId="Equation.DSMT4">
                  <p:embed/>
                </p:oleObj>
              </mc:Choice>
              <mc:Fallback>
                <p:oleObj name="Equation" r:id="rId3" imgW="57132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4664" y="2741590"/>
                        <a:ext cx="5715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9014" name="Object 6"/>
          <p:cNvGraphicFramePr>
            <a:graphicFrameLocks noChangeAspect="1"/>
          </p:cNvGraphicFramePr>
          <p:nvPr/>
        </p:nvGraphicFramePr>
        <p:xfrm>
          <a:off x="4951104" y="2604448"/>
          <a:ext cx="825500" cy="406400"/>
        </p:xfrm>
        <a:graphic>
          <a:graphicData uri="http://schemas.openxmlformats.org/presentationml/2006/ole">
            <mc:AlternateContent xmlns:mc="http://schemas.openxmlformats.org/markup-compatibility/2006">
              <mc:Choice xmlns:v="urn:schemas-microsoft-com:vml" Requires="v">
                <p:oleObj spid="_x0000_s50258" name="Equation" r:id="rId5" imgW="825480" imgH="406080" progId="Equation.DSMT4">
                  <p:embed/>
                </p:oleObj>
              </mc:Choice>
              <mc:Fallback>
                <p:oleObj name="Equation" r:id="rId5" imgW="825480" imgH="406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1104" y="2604448"/>
                        <a:ext cx="8255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9016" name="Object 8"/>
          <p:cNvGraphicFramePr>
            <a:graphicFrameLocks noChangeAspect="1"/>
          </p:cNvGraphicFramePr>
          <p:nvPr/>
        </p:nvGraphicFramePr>
        <p:xfrm>
          <a:off x="6310952" y="2590800"/>
          <a:ext cx="1981200" cy="406400"/>
        </p:xfrm>
        <a:graphic>
          <a:graphicData uri="http://schemas.openxmlformats.org/presentationml/2006/ole">
            <mc:AlternateContent xmlns:mc="http://schemas.openxmlformats.org/markup-compatibility/2006">
              <mc:Choice xmlns:v="urn:schemas-microsoft-com:vml" Requires="v">
                <p:oleObj spid="_x0000_s50259" name="Equation" r:id="rId7" imgW="1981080" imgH="406080" progId="Equation.DSMT4">
                  <p:embed/>
                </p:oleObj>
              </mc:Choice>
              <mc:Fallback>
                <p:oleObj name="Equation" r:id="rId7" imgW="1981080" imgH="4060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0952" y="2590800"/>
                        <a:ext cx="19812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0811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dirty="0" smtClean="0"/>
              <a:t>Example 5.4: Calculating the Variances and Standard Deviations for Discrete Probability Distributions (cont.)</a:t>
            </a:r>
            <a:endParaRPr lang="en-US" sz="3000" dirty="0"/>
          </a:p>
        </p:txBody>
      </p:sp>
      <p:graphicFrame>
        <p:nvGraphicFramePr>
          <p:cNvPr id="5" name="Object 4"/>
          <p:cNvGraphicFramePr>
            <a:graphicFrameLocks noChangeAspect="1"/>
          </p:cNvGraphicFramePr>
          <p:nvPr>
            <p:extLst>
              <p:ext uri="{D42A27DB-BD31-4B8C-83A1-F6EECF244321}">
                <p14:modId xmlns:p14="http://schemas.microsoft.com/office/powerpoint/2010/main" val="1916282885"/>
              </p:ext>
            </p:extLst>
          </p:nvPr>
        </p:nvGraphicFramePr>
        <p:xfrm>
          <a:off x="2482362" y="5335730"/>
          <a:ext cx="1447800" cy="368300"/>
        </p:xfrm>
        <a:graphic>
          <a:graphicData uri="http://schemas.openxmlformats.org/presentationml/2006/ole">
            <mc:AlternateContent xmlns:mc="http://schemas.openxmlformats.org/markup-compatibility/2006">
              <mc:Choice xmlns:v="urn:schemas-microsoft-com:vml" Requires="v">
                <p:oleObj spid="_x0000_s51331" name="Equation" r:id="rId3" imgW="1447560" imgH="368280" progId="Equation.DSMT4">
                  <p:embed/>
                </p:oleObj>
              </mc:Choice>
              <mc:Fallback>
                <p:oleObj name="Equation" r:id="rId3" imgW="1447560" imgH="368280" progId="Equation.DSMT4">
                  <p:embed/>
                  <p:pic>
                    <p:nvPicPr>
                      <p:cNvPr id="0" name=""/>
                      <p:cNvPicPr>
                        <a:picLocks noChangeAspect="1" noChangeArrowheads="1"/>
                      </p:cNvPicPr>
                      <p:nvPr/>
                    </p:nvPicPr>
                    <p:blipFill>
                      <a:blip r:embed="rId4"/>
                      <a:srcRect/>
                      <a:stretch>
                        <a:fillRect/>
                      </a:stretch>
                    </p:blipFill>
                    <p:spPr bwMode="auto">
                      <a:xfrm>
                        <a:off x="2482362" y="5335730"/>
                        <a:ext cx="1447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35209956"/>
              </p:ext>
            </p:extLst>
          </p:nvPr>
        </p:nvGraphicFramePr>
        <p:xfrm>
          <a:off x="2476500" y="4744065"/>
          <a:ext cx="2184400" cy="495300"/>
        </p:xfrm>
        <a:graphic>
          <a:graphicData uri="http://schemas.openxmlformats.org/presentationml/2006/ole">
            <mc:AlternateContent xmlns:mc="http://schemas.openxmlformats.org/markup-compatibility/2006">
              <mc:Choice xmlns:v="urn:schemas-microsoft-com:vml" Requires="v">
                <p:oleObj spid="_x0000_s51332" name="Equation" r:id="rId5" imgW="2184120" imgH="495000" progId="Equation.DSMT4">
                  <p:embed/>
                </p:oleObj>
              </mc:Choice>
              <mc:Fallback>
                <p:oleObj name="Equation" r:id="rId5" imgW="2184120" imgH="495000" progId="Equation.DSMT4">
                  <p:embed/>
                  <p:pic>
                    <p:nvPicPr>
                      <p:cNvPr id="0" name=""/>
                      <p:cNvPicPr>
                        <a:picLocks noChangeAspect="1" noChangeArrowheads="1"/>
                      </p:cNvPicPr>
                      <p:nvPr/>
                    </p:nvPicPr>
                    <p:blipFill>
                      <a:blip r:embed="rId6"/>
                      <a:srcRect/>
                      <a:stretch>
                        <a:fillRect/>
                      </a:stretch>
                    </p:blipFill>
                    <p:spPr bwMode="auto">
                      <a:xfrm>
                        <a:off x="2476500" y="4744065"/>
                        <a:ext cx="21844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31214354"/>
              </p:ext>
            </p:extLst>
          </p:nvPr>
        </p:nvGraphicFramePr>
        <p:xfrm>
          <a:off x="2190750" y="4139700"/>
          <a:ext cx="1219200" cy="508000"/>
        </p:xfrm>
        <a:graphic>
          <a:graphicData uri="http://schemas.openxmlformats.org/presentationml/2006/ole">
            <mc:AlternateContent xmlns:mc="http://schemas.openxmlformats.org/markup-compatibility/2006">
              <mc:Choice xmlns:v="urn:schemas-microsoft-com:vml" Requires="v">
                <p:oleObj spid="_x0000_s51333" name="Equation" r:id="rId7" imgW="1218960" imgH="507960" progId="Equation.DSMT4">
                  <p:embed/>
                </p:oleObj>
              </mc:Choice>
              <mc:Fallback>
                <p:oleObj name="Equation" r:id="rId7" imgW="1218960" imgH="507960" progId="Equation.DSMT4">
                  <p:embed/>
                  <p:pic>
                    <p:nvPicPr>
                      <p:cNvPr id="0" name=""/>
                      <p:cNvPicPr>
                        <a:picLocks noChangeAspect="1" noChangeArrowheads="1"/>
                      </p:cNvPicPr>
                      <p:nvPr/>
                    </p:nvPicPr>
                    <p:blipFill>
                      <a:blip r:embed="rId8"/>
                      <a:srcRect/>
                      <a:stretch>
                        <a:fillRect/>
                      </a:stretch>
                    </p:blipFill>
                    <p:spPr bwMode="auto">
                      <a:xfrm>
                        <a:off x="2190750" y="4139700"/>
                        <a:ext cx="12192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46580149"/>
              </p:ext>
            </p:extLst>
          </p:nvPr>
        </p:nvGraphicFramePr>
        <p:xfrm>
          <a:off x="2476500" y="3503108"/>
          <a:ext cx="1917700" cy="330200"/>
        </p:xfrm>
        <a:graphic>
          <a:graphicData uri="http://schemas.openxmlformats.org/presentationml/2006/ole">
            <mc:AlternateContent xmlns:mc="http://schemas.openxmlformats.org/markup-compatibility/2006">
              <mc:Choice xmlns:v="urn:schemas-microsoft-com:vml" Requires="v">
                <p:oleObj spid="_x0000_s51334" name="Equation" r:id="rId9" imgW="1917360" imgH="330120" progId="Equation.DSMT4">
                  <p:embed/>
                </p:oleObj>
              </mc:Choice>
              <mc:Fallback>
                <p:oleObj name="Equation" r:id="rId9" imgW="1917360" imgH="330120" progId="Equation.DSMT4">
                  <p:embed/>
                  <p:pic>
                    <p:nvPicPr>
                      <p:cNvPr id="0" name=""/>
                      <p:cNvPicPr>
                        <a:picLocks noChangeAspect="1" noChangeArrowheads="1"/>
                      </p:cNvPicPr>
                      <p:nvPr/>
                    </p:nvPicPr>
                    <p:blipFill>
                      <a:blip r:embed="rId10"/>
                      <a:srcRect/>
                      <a:stretch>
                        <a:fillRect/>
                      </a:stretch>
                    </p:blipFill>
                    <p:spPr bwMode="auto">
                      <a:xfrm>
                        <a:off x="2476500" y="3503108"/>
                        <a:ext cx="19177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31242147"/>
              </p:ext>
            </p:extLst>
          </p:nvPr>
        </p:nvGraphicFramePr>
        <p:xfrm>
          <a:off x="2476500" y="2496148"/>
          <a:ext cx="5270500" cy="927100"/>
        </p:xfrm>
        <a:graphic>
          <a:graphicData uri="http://schemas.openxmlformats.org/presentationml/2006/ole">
            <mc:AlternateContent xmlns:mc="http://schemas.openxmlformats.org/markup-compatibility/2006">
              <mc:Choice xmlns:v="urn:schemas-microsoft-com:vml" Requires="v">
                <p:oleObj spid="_x0000_s51335" name="Equation" r:id="rId11" imgW="5270400" imgH="927000" progId="Equation.DSMT4">
                  <p:embed/>
                </p:oleObj>
              </mc:Choice>
              <mc:Fallback>
                <p:oleObj name="Equation" r:id="rId11" imgW="5270400" imgH="927000" progId="Equation.DSMT4">
                  <p:embed/>
                  <p:pic>
                    <p:nvPicPr>
                      <p:cNvPr id="0" name=""/>
                      <p:cNvPicPr>
                        <a:picLocks noChangeAspect="1" noChangeArrowheads="1"/>
                      </p:cNvPicPr>
                      <p:nvPr/>
                    </p:nvPicPr>
                    <p:blipFill>
                      <a:blip r:embed="rId12"/>
                      <a:srcRect/>
                      <a:stretch>
                        <a:fillRect/>
                      </a:stretch>
                    </p:blipFill>
                    <p:spPr bwMode="auto">
                      <a:xfrm>
                        <a:off x="2476500" y="2496148"/>
                        <a:ext cx="52705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4" name="Rectangle 3"/>
              <p:cNvSpPr/>
              <p:nvPr/>
            </p:nvSpPr>
            <p:spPr>
              <a:xfrm>
                <a:off x="1828800" y="1289642"/>
                <a:ext cx="5060360" cy="11356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solidFill>
                                <a:srgbClr val="002060"/>
                              </a:solidFill>
                              <a:latin typeface="Cambria Math" panose="02040503050406030204" pitchFamily="18" charset="0"/>
                            </a:rPr>
                          </m:ctrlPr>
                        </m:sSupPr>
                        <m:e>
                          <m:r>
                            <a:rPr lang="en-US" sz="2800" i="1">
                              <a:solidFill>
                                <a:srgbClr val="002060"/>
                              </a:solidFill>
                              <a:latin typeface="Cambria Math" panose="02040503050406030204" pitchFamily="18" charset="0"/>
                              <a:ea typeface="Cambria Math" panose="02040503050406030204" pitchFamily="18" charset="0"/>
                            </a:rPr>
                            <m:t>𝜎</m:t>
                          </m:r>
                        </m:e>
                        <m:sup>
                          <m:r>
                            <a:rPr lang="en-US" sz="2800" i="1">
                              <a:solidFill>
                                <a:srgbClr val="002060"/>
                              </a:solidFill>
                              <a:latin typeface="Cambria Math" panose="02040503050406030204" pitchFamily="18" charset="0"/>
                            </a:rPr>
                            <m:t>2</m:t>
                          </m:r>
                        </m:sup>
                      </m:sSup>
                      <m:r>
                        <a:rPr lang="en-US" sz="2800" i="1">
                          <a:solidFill>
                            <a:srgbClr val="002060"/>
                          </a:solidFill>
                          <a:latin typeface="Cambria Math" panose="02040503050406030204" pitchFamily="18" charset="0"/>
                        </a:rPr>
                        <m:t>=</m:t>
                      </m:r>
                      <m:nary>
                        <m:naryPr>
                          <m:chr m:val="∑"/>
                          <m:subHide m:val="on"/>
                          <m:supHide m:val="on"/>
                          <m:ctrlPr>
                            <a:rPr lang="en-US" sz="2800" i="1">
                              <a:solidFill>
                                <a:srgbClr val="002060"/>
                              </a:solidFill>
                              <a:latin typeface="Cambria Math" panose="02040503050406030204" pitchFamily="18" charset="0"/>
                            </a:rPr>
                          </m:ctrlPr>
                        </m:naryPr>
                        <m:sub/>
                        <m:sup/>
                        <m:e>
                          <m:d>
                            <m:dPr>
                              <m:begChr m:val="["/>
                              <m:endChr m:val="]"/>
                              <m:ctrlPr>
                                <a:rPr lang="en-US" sz="2800" i="1">
                                  <a:solidFill>
                                    <a:srgbClr val="002060"/>
                                  </a:solidFill>
                                  <a:latin typeface="Cambria Math" panose="02040503050406030204" pitchFamily="18" charset="0"/>
                                </a:rPr>
                              </m:ctrlPr>
                            </m:dPr>
                            <m:e>
                              <m:sSup>
                                <m:sSupPr>
                                  <m:ctrlPr>
                                    <a:rPr lang="en-US" sz="2800" i="1">
                                      <a:solidFill>
                                        <a:srgbClr val="002060"/>
                                      </a:solidFill>
                                      <a:latin typeface="Cambria Math" panose="02040503050406030204" pitchFamily="18" charset="0"/>
                                    </a:rPr>
                                  </m:ctrlPr>
                                </m:sSupPr>
                                <m:e>
                                  <m:d>
                                    <m:dPr>
                                      <m:ctrlPr>
                                        <a:rPr lang="en-US" sz="2800" i="1">
                                          <a:solidFill>
                                            <a:srgbClr val="002060"/>
                                          </a:solidFill>
                                          <a:latin typeface="Cambria Math" panose="02040503050406030204" pitchFamily="18" charset="0"/>
                                        </a:rPr>
                                      </m:ctrlPr>
                                    </m:dPr>
                                    <m:e>
                                      <m:sSub>
                                        <m:sSubPr>
                                          <m:ctrlPr>
                                            <a:rPr lang="en-US" sz="2800" i="1">
                                              <a:solidFill>
                                                <a:srgbClr val="002060"/>
                                              </a:solidFill>
                                              <a:latin typeface="Cambria Math" panose="02040503050406030204" pitchFamily="18" charset="0"/>
                                            </a:rPr>
                                          </m:ctrlPr>
                                        </m:sSubPr>
                                        <m:e>
                                          <m:r>
                                            <a:rPr lang="en-US" sz="2800" i="1">
                                              <a:solidFill>
                                                <a:srgbClr val="002060"/>
                                              </a:solidFill>
                                              <a:latin typeface="Cambria Math" panose="02040503050406030204" pitchFamily="18" charset="0"/>
                                            </a:rPr>
                                            <m:t>𝑥</m:t>
                                          </m:r>
                                        </m:e>
                                        <m:sub>
                                          <m:r>
                                            <a:rPr lang="en-US" sz="2800" i="1">
                                              <a:solidFill>
                                                <a:srgbClr val="002060"/>
                                              </a:solidFill>
                                              <a:latin typeface="Cambria Math" panose="02040503050406030204" pitchFamily="18" charset="0"/>
                                            </a:rPr>
                                            <m:t>𝑖</m:t>
                                          </m:r>
                                        </m:sub>
                                      </m:sSub>
                                      <m:r>
                                        <a:rPr lang="en-US" sz="2800" i="1">
                                          <a:solidFill>
                                            <a:srgbClr val="002060"/>
                                          </a:solidFill>
                                          <a:latin typeface="Cambria Math" panose="02040503050406030204" pitchFamily="18" charset="0"/>
                                        </a:rPr>
                                        <m:t>−</m:t>
                                      </m:r>
                                      <m:r>
                                        <a:rPr lang="en-US" sz="2800" i="1">
                                          <a:solidFill>
                                            <a:srgbClr val="002060"/>
                                          </a:solidFill>
                                          <a:latin typeface="Cambria Math" panose="02040503050406030204" pitchFamily="18" charset="0"/>
                                          <a:ea typeface="Cambria Math" panose="02040503050406030204" pitchFamily="18" charset="0"/>
                                        </a:rPr>
                                        <m:t>𝜇</m:t>
                                      </m:r>
                                    </m:e>
                                  </m:d>
                                </m:e>
                                <m:sup>
                                  <m:r>
                                    <a:rPr lang="en-US" sz="2800" i="1">
                                      <a:solidFill>
                                        <a:srgbClr val="002060"/>
                                      </a:solidFill>
                                      <a:latin typeface="Cambria Math" panose="02040503050406030204" pitchFamily="18" charset="0"/>
                                    </a:rPr>
                                    <m:t>2</m:t>
                                  </m:r>
                                </m:sup>
                              </m:sSup>
                              <m:r>
                                <a:rPr lang="en-US" sz="2800" i="1">
                                  <a:solidFill>
                                    <a:srgbClr val="002060"/>
                                  </a:solidFill>
                                  <a:latin typeface="Cambria Math" panose="02040503050406030204" pitchFamily="18" charset="0"/>
                                  <a:ea typeface="Cambria Math" panose="02040503050406030204" pitchFamily="18" charset="0"/>
                                </a:rPr>
                                <m:t>∙</m:t>
                              </m:r>
                              <m:r>
                                <a:rPr lang="en-US" sz="2800" i="1">
                                  <a:solidFill>
                                    <a:srgbClr val="002060"/>
                                  </a:solidFill>
                                  <a:latin typeface="Cambria Math" panose="02040503050406030204" pitchFamily="18" charset="0"/>
                                  <a:ea typeface="Cambria Math" panose="02040503050406030204" pitchFamily="18" charset="0"/>
                                </a:rPr>
                                <m:t>𝑃</m:t>
                              </m:r>
                              <m:d>
                                <m:dPr>
                                  <m:ctrlPr>
                                    <a:rPr lang="en-US" sz="2800" i="1">
                                      <a:solidFill>
                                        <a:srgbClr val="002060"/>
                                      </a:solidFill>
                                      <a:latin typeface="Cambria Math" panose="02040503050406030204" pitchFamily="18" charset="0"/>
                                      <a:ea typeface="Cambria Math" panose="02040503050406030204" pitchFamily="18" charset="0"/>
                                    </a:rPr>
                                  </m:ctrlPr>
                                </m:dPr>
                                <m:e>
                                  <m:r>
                                    <a:rPr lang="en-US" sz="2800" i="1">
                                      <a:solidFill>
                                        <a:srgbClr val="002060"/>
                                      </a:solidFill>
                                      <a:latin typeface="Cambria Math" panose="02040503050406030204" pitchFamily="18" charset="0"/>
                                      <a:ea typeface="Cambria Math" panose="02040503050406030204" pitchFamily="18" charset="0"/>
                                    </a:rPr>
                                    <m:t>𝑋</m:t>
                                  </m:r>
                                  <m:r>
                                    <a:rPr lang="en-US" sz="2800" i="1">
                                      <a:solidFill>
                                        <a:srgbClr val="002060"/>
                                      </a:solidFill>
                                      <a:latin typeface="Cambria Math" panose="02040503050406030204" pitchFamily="18" charset="0"/>
                                      <a:ea typeface="Cambria Math" panose="02040503050406030204" pitchFamily="18" charset="0"/>
                                    </a:rPr>
                                    <m:t>=</m:t>
                                  </m:r>
                                  <m:sSub>
                                    <m:sSubPr>
                                      <m:ctrlPr>
                                        <a:rPr lang="en-US" sz="2800" i="1">
                                          <a:solidFill>
                                            <a:srgbClr val="002060"/>
                                          </a:solidFill>
                                          <a:latin typeface="Cambria Math" panose="02040503050406030204" pitchFamily="18" charset="0"/>
                                          <a:ea typeface="Cambria Math" panose="02040503050406030204" pitchFamily="18" charset="0"/>
                                        </a:rPr>
                                      </m:ctrlPr>
                                    </m:sSubPr>
                                    <m:e>
                                      <m:r>
                                        <a:rPr lang="en-US" sz="2800" i="1">
                                          <a:solidFill>
                                            <a:srgbClr val="002060"/>
                                          </a:solidFill>
                                          <a:latin typeface="Cambria Math" panose="02040503050406030204" pitchFamily="18" charset="0"/>
                                          <a:ea typeface="Cambria Math" panose="02040503050406030204" pitchFamily="18" charset="0"/>
                                        </a:rPr>
                                        <m:t>𝑥</m:t>
                                      </m:r>
                                    </m:e>
                                    <m:sub>
                                      <m:r>
                                        <a:rPr lang="en-US" sz="2800" i="1">
                                          <a:solidFill>
                                            <a:srgbClr val="002060"/>
                                          </a:solidFill>
                                          <a:latin typeface="Cambria Math" panose="02040503050406030204" pitchFamily="18" charset="0"/>
                                          <a:ea typeface="Cambria Math" panose="02040503050406030204" pitchFamily="18" charset="0"/>
                                        </a:rPr>
                                        <m:t>𝑖</m:t>
                                      </m:r>
                                    </m:sub>
                                  </m:sSub>
                                </m:e>
                              </m:d>
                            </m:e>
                          </m:d>
                        </m:e>
                      </m:nary>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1828800" y="1289642"/>
                <a:ext cx="5060360" cy="1135696"/>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9783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dirty="0" smtClean="0"/>
              <a:t>Example 5.4: Calculating the Variances and Standard Deviations for Discrete Probability Distributions (cont.)</a:t>
            </a:r>
            <a:endParaRPr lang="en-US" sz="3000" dirty="0"/>
          </a:p>
        </p:txBody>
      </p:sp>
      <p:sp>
        <p:nvSpPr>
          <p:cNvPr id="5" name="Content Placeholder 2"/>
          <p:cNvSpPr>
            <a:spLocks noGrp="1"/>
          </p:cNvSpPr>
          <p:nvPr>
            <p:ph idx="1"/>
          </p:nvPr>
        </p:nvSpPr>
        <p:spPr/>
        <p:txBody>
          <a:bodyPr/>
          <a:lstStyle/>
          <a:p>
            <a:r>
              <a:rPr lang="en-US" dirty="0" smtClean="0"/>
              <a:t>For Investment Plan B, </a:t>
            </a:r>
            <a:endParaRPr lang="en-US" dirty="0"/>
          </a:p>
        </p:txBody>
      </p:sp>
      <p:graphicFrame>
        <p:nvGraphicFramePr>
          <p:cNvPr id="304129" name="Object 1"/>
          <p:cNvGraphicFramePr>
            <a:graphicFrameLocks noChangeAspect="1"/>
          </p:cNvGraphicFramePr>
          <p:nvPr/>
        </p:nvGraphicFramePr>
        <p:xfrm>
          <a:off x="3886200" y="1317978"/>
          <a:ext cx="2971800" cy="495300"/>
        </p:xfrm>
        <a:graphic>
          <a:graphicData uri="http://schemas.openxmlformats.org/presentationml/2006/ole">
            <mc:AlternateContent xmlns:mc="http://schemas.openxmlformats.org/markup-compatibility/2006">
              <mc:Choice xmlns:v="urn:schemas-microsoft-com:vml" Requires="v">
                <p:oleObj spid="_x0000_s52318" name="Equation" r:id="rId3" imgW="2971800" imgH="495000" progId="Equation.DSMT4">
                  <p:embed/>
                </p:oleObj>
              </mc:Choice>
              <mc:Fallback>
                <p:oleObj name="Equation" r:id="rId3" imgW="2971800" imgH="495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317978"/>
                        <a:ext cx="2971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Table 5"/>
          <p:cNvGraphicFramePr>
            <a:graphicFrameLocks noGrp="1"/>
          </p:cNvGraphicFramePr>
          <p:nvPr/>
        </p:nvGraphicFramePr>
        <p:xfrm>
          <a:off x="677334" y="2015067"/>
          <a:ext cx="7772400" cy="2895600"/>
        </p:xfrm>
        <a:graphic>
          <a:graphicData uri="http://schemas.openxmlformats.org/drawingml/2006/table">
            <a:tbl>
              <a:tblPr firstRow="1" bandRow="1">
                <a:tableStyleId>{5C22544A-7EE6-4342-B048-85BDC9FD1C3A}</a:tableStyleId>
              </a:tblPr>
              <a:tblGrid>
                <a:gridCol w="1341120">
                  <a:extLst>
                    <a:ext uri="{9D8B030D-6E8A-4147-A177-3AD203B41FA5}">
                      <a16:colId xmlns:a16="http://schemas.microsoft.com/office/drawing/2014/main" xmlns="" val="20000"/>
                    </a:ext>
                  </a:extLst>
                </a:gridCol>
                <a:gridCol w="1341120">
                  <a:extLst>
                    <a:ext uri="{9D8B030D-6E8A-4147-A177-3AD203B41FA5}">
                      <a16:colId xmlns:a16="http://schemas.microsoft.com/office/drawing/2014/main" xmlns="" val="20001"/>
                    </a:ext>
                  </a:extLst>
                </a:gridCol>
                <a:gridCol w="1341120">
                  <a:extLst>
                    <a:ext uri="{9D8B030D-6E8A-4147-A177-3AD203B41FA5}">
                      <a16:colId xmlns:a16="http://schemas.microsoft.com/office/drawing/2014/main" xmlns="" val="20002"/>
                    </a:ext>
                  </a:extLst>
                </a:gridCol>
                <a:gridCol w="1539240">
                  <a:extLst>
                    <a:ext uri="{9D8B030D-6E8A-4147-A177-3AD203B41FA5}">
                      <a16:colId xmlns:a16="http://schemas.microsoft.com/office/drawing/2014/main" xmlns="" val="20003"/>
                    </a:ext>
                  </a:extLst>
                </a:gridCol>
                <a:gridCol w="2209800">
                  <a:extLst>
                    <a:ext uri="{9D8B030D-6E8A-4147-A177-3AD203B41FA5}">
                      <a16:colId xmlns:a16="http://schemas.microsoft.com/office/drawing/2014/main" xmlns="" val="20004"/>
                    </a:ext>
                  </a:extLst>
                </a:gridCol>
              </a:tblGrid>
              <a:tr h="370840">
                <a:tc gridSpan="5">
                  <a:txBody>
                    <a:bodyPr/>
                    <a:lstStyle/>
                    <a:p>
                      <a:pPr algn="ctr"/>
                      <a:r>
                        <a:rPr lang="en-US" sz="2000" b="1" kern="1200" baseline="0" dirty="0" smtClean="0">
                          <a:solidFill>
                            <a:schemeClr val="lt1"/>
                          </a:solidFill>
                          <a:latin typeface="+mn-lt"/>
                          <a:ea typeface="+mn-ea"/>
                          <a:cs typeface="+mn-cs"/>
                        </a:rPr>
                        <a:t>Investment Plan B</a:t>
                      </a:r>
                    </a:p>
                  </a:txBody>
                  <a:tcPr/>
                </a:tc>
                <a:tc hMerge="1">
                  <a:txBody>
                    <a:bodyPr/>
                    <a:lstStyle/>
                    <a:p>
                      <a:endParaRPr lang="en-US" dirty="0"/>
                    </a:p>
                  </a:txBody>
                  <a:tcPr/>
                </a:tc>
                <a:tc hMerge="1">
                  <a:txBody>
                    <a:bodyPr/>
                    <a:lstStyle/>
                    <a:p>
                      <a:pPr algn="ctr"/>
                      <a:endParaRPr lang="en-US" sz="2000" dirty="0"/>
                    </a:p>
                  </a:txBody>
                  <a:tcPr/>
                </a:tc>
                <a:tc hMerge="1">
                  <a:txBody>
                    <a:bodyPr/>
                    <a:lstStyle/>
                    <a:p>
                      <a:pPr algn="ctr"/>
                      <a:endParaRPr lang="en-US" sz="2000" b="1" kern="1200" baseline="0" dirty="0" smtClean="0">
                        <a:solidFill>
                          <a:schemeClr val="lt1"/>
                        </a:solidFill>
                        <a:latin typeface="+mn-lt"/>
                        <a:ea typeface="+mn-ea"/>
                        <a:cs typeface="+mn-cs"/>
                      </a:endParaRPr>
                    </a:p>
                  </a:txBody>
                  <a:tcPr/>
                </a:tc>
                <a:tc hMerge="1">
                  <a:txBody>
                    <a:bodyPr/>
                    <a:lstStyle/>
                    <a:p>
                      <a:pPr algn="ctr"/>
                      <a:endParaRPr lang="en-US" sz="2000" b="1" kern="1200" baseline="0" dirty="0" smtClean="0">
                        <a:solidFill>
                          <a:schemeClr val="lt1"/>
                        </a:solidFill>
                        <a:latin typeface="+mn-lt"/>
                        <a:ea typeface="+mn-ea"/>
                        <a:cs typeface="+mn-cs"/>
                      </a:endParaRPr>
                    </a:p>
                  </a:txBody>
                  <a:tcPr/>
                </a:tc>
                <a:extLst>
                  <a:ext uri="{0D108BD9-81ED-4DB2-BD59-A6C34878D82A}">
                    <a16:rowId xmlns:a16="http://schemas.microsoft.com/office/drawing/2014/main" xmlns="" val="10000"/>
                  </a:ext>
                </a:extLst>
              </a:tr>
              <a:tr h="518160">
                <a:tc>
                  <a:txBody>
                    <a:bodyPr/>
                    <a:lstStyle/>
                    <a:p>
                      <a:pPr algn="ctr"/>
                      <a:r>
                        <a:rPr lang="en-US" sz="2000" b="1" i="1" dirty="0" smtClean="0">
                          <a:solidFill>
                            <a:srgbClr val="000000"/>
                          </a:solidFill>
                        </a:rPr>
                        <a:t>x</a:t>
                      </a:r>
                    </a:p>
                  </a:txBody>
                  <a:tcPr anchor="ctr" anchorCtr="1"/>
                </a:tc>
                <a:tc>
                  <a:txBody>
                    <a:bodyPr/>
                    <a:lstStyle/>
                    <a:p>
                      <a:pPr algn="ctr"/>
                      <a:r>
                        <a:rPr lang="en-US" sz="2000" b="1" i="1" dirty="0" smtClean="0">
                          <a:solidFill>
                            <a:srgbClr val="000000"/>
                          </a:solidFill>
                        </a:rPr>
                        <a:t>P</a:t>
                      </a:r>
                      <a:r>
                        <a:rPr lang="en-US" sz="2000" b="1" dirty="0" smtClean="0">
                          <a:solidFill>
                            <a:srgbClr val="000000"/>
                          </a:solidFill>
                        </a:rPr>
                        <a:t>(</a:t>
                      </a:r>
                      <a:r>
                        <a:rPr lang="en-US" sz="2000" b="1" i="1" dirty="0" smtClean="0">
                          <a:solidFill>
                            <a:srgbClr val="000000"/>
                          </a:solidFill>
                        </a:rPr>
                        <a:t>X</a:t>
                      </a:r>
                      <a:r>
                        <a:rPr lang="en-US" sz="2000" b="1" dirty="0" smtClean="0">
                          <a:solidFill>
                            <a:srgbClr val="000000"/>
                          </a:solidFill>
                        </a:rPr>
                        <a:t> = </a:t>
                      </a:r>
                      <a:r>
                        <a:rPr lang="en-US" sz="2000" b="1" i="1" dirty="0" smtClean="0">
                          <a:solidFill>
                            <a:srgbClr val="000000"/>
                          </a:solidFill>
                        </a:rPr>
                        <a:t>x</a:t>
                      </a:r>
                      <a:r>
                        <a:rPr lang="en-US" sz="2000" b="1" dirty="0" smtClean="0">
                          <a:solidFill>
                            <a:srgbClr val="000000"/>
                          </a:solidFill>
                        </a:rPr>
                        <a:t>)</a:t>
                      </a:r>
                      <a:endParaRPr lang="en-US" sz="2000" b="1" dirty="0">
                        <a:solidFill>
                          <a:srgbClr val="000000"/>
                        </a:solidFill>
                      </a:endParaRPr>
                    </a:p>
                  </a:txBody>
                  <a:tcPr anchor="ctr" anchorCtr="1"/>
                </a:tc>
                <a:tc>
                  <a:txBody>
                    <a:bodyPr/>
                    <a:lstStyle/>
                    <a:p>
                      <a:pPr algn="ctr"/>
                      <a:endParaRPr lang="en-US" sz="2000" b="1" dirty="0">
                        <a:solidFill>
                          <a:srgbClr val="000000"/>
                        </a:solidFill>
                      </a:endParaRPr>
                    </a:p>
                  </a:txBody>
                  <a:tcPr/>
                </a:tc>
                <a:tc>
                  <a:txBody>
                    <a:bodyPr/>
                    <a:lstStyle/>
                    <a:p>
                      <a:pPr algn="ctr"/>
                      <a:endParaRPr lang="en-US" sz="2000" b="1" dirty="0">
                        <a:solidFill>
                          <a:srgbClr val="000000"/>
                        </a:solidFill>
                      </a:endParaRPr>
                    </a:p>
                  </a:txBody>
                  <a:tcPr/>
                </a:tc>
                <a:tc>
                  <a:txBody>
                    <a:bodyPr/>
                    <a:lstStyle/>
                    <a:p>
                      <a:pPr algn="ctr"/>
                      <a:endParaRPr lang="en-US" sz="2000" b="1" dirty="0">
                        <a:solidFill>
                          <a:srgbClr val="000000"/>
                        </a:solidFill>
                      </a:endParaRPr>
                    </a:p>
                  </a:txBody>
                  <a:tcPr/>
                </a:tc>
                <a:extLst>
                  <a:ext uri="{0D108BD9-81ED-4DB2-BD59-A6C34878D82A}">
                    <a16:rowId xmlns:a16="http://schemas.microsoft.com/office/drawing/2014/main" xmlns="" val="10001"/>
                  </a:ext>
                </a:extLst>
              </a:tr>
              <a:tr h="370840">
                <a:tc>
                  <a:txBody>
                    <a:bodyPr/>
                    <a:lstStyle/>
                    <a:p>
                      <a:pPr algn="ctr"/>
                      <a:r>
                        <a:rPr lang="en-US" sz="2000" b="0" dirty="0" smtClean="0">
                          <a:solidFill>
                            <a:srgbClr val="000000"/>
                          </a:solidFill>
                        </a:rPr>
                        <a:t>$1500</a:t>
                      </a:r>
                    </a:p>
                  </a:txBody>
                  <a:tcPr/>
                </a:tc>
                <a:tc>
                  <a:txBody>
                    <a:bodyPr/>
                    <a:lstStyle/>
                    <a:p>
                      <a:pPr algn="ctr"/>
                      <a:r>
                        <a:rPr lang="en-US" sz="2000" b="0" dirty="0" smtClean="0">
                          <a:solidFill>
                            <a:srgbClr val="000000"/>
                          </a:solidFill>
                        </a:rPr>
                        <a:t>0.3</a:t>
                      </a:r>
                      <a:endParaRPr lang="en-US" sz="2000" b="0" dirty="0">
                        <a:solidFill>
                          <a:srgbClr val="000000"/>
                        </a:solidFill>
                      </a:endParaRPr>
                    </a:p>
                  </a:txBody>
                  <a:tcPr/>
                </a:tc>
                <a:tc>
                  <a:txBody>
                    <a:bodyPr/>
                    <a:lstStyle/>
                    <a:p>
                      <a:pPr algn="ctr"/>
                      <a:r>
                        <a:rPr lang="en-US" sz="2000" b="0" dirty="0" smtClean="0">
                          <a:solidFill>
                            <a:srgbClr val="000000"/>
                          </a:solidFill>
                        </a:rPr>
                        <a:t>1178</a:t>
                      </a:r>
                      <a:endParaRPr lang="en-US" sz="2000" b="0" dirty="0">
                        <a:solidFill>
                          <a:srgbClr val="000000"/>
                        </a:solidFill>
                      </a:endParaRPr>
                    </a:p>
                  </a:txBody>
                  <a:tcPr/>
                </a:tc>
                <a:tc>
                  <a:txBody>
                    <a:bodyPr/>
                    <a:lstStyle/>
                    <a:p>
                      <a:pPr algn="ctr"/>
                      <a:r>
                        <a:rPr lang="en-US" sz="2000" b="0" dirty="0" smtClean="0">
                          <a:solidFill>
                            <a:srgbClr val="000000"/>
                          </a:solidFill>
                        </a:rPr>
                        <a:t>1,387,684</a:t>
                      </a:r>
                      <a:endParaRPr lang="en-US" sz="2000" b="0" dirty="0">
                        <a:solidFill>
                          <a:srgbClr val="000000"/>
                        </a:solidFill>
                      </a:endParaRPr>
                    </a:p>
                  </a:txBody>
                  <a:tcPr/>
                </a:tc>
                <a:tc>
                  <a:txBody>
                    <a:bodyPr/>
                    <a:lstStyle/>
                    <a:p>
                      <a:pPr algn="ctr"/>
                      <a:r>
                        <a:rPr lang="en-US" sz="2000" b="0" dirty="0" smtClean="0">
                          <a:solidFill>
                            <a:srgbClr val="000000"/>
                          </a:solidFill>
                        </a:rPr>
                        <a:t>416,305.2</a:t>
                      </a:r>
                      <a:endParaRPr lang="en-US" sz="2000" b="0" dirty="0">
                        <a:solidFill>
                          <a:srgbClr val="000000"/>
                        </a:solidFill>
                      </a:endParaRPr>
                    </a:p>
                  </a:txBody>
                  <a:tcPr/>
                </a:tc>
                <a:extLst>
                  <a:ext uri="{0D108BD9-81ED-4DB2-BD59-A6C34878D82A}">
                    <a16:rowId xmlns:a16="http://schemas.microsoft.com/office/drawing/2014/main" xmlns="" val="10002"/>
                  </a:ext>
                </a:extLst>
              </a:tr>
              <a:tr h="370840">
                <a:tc>
                  <a:txBody>
                    <a:bodyPr/>
                    <a:lstStyle/>
                    <a:p>
                      <a:pPr algn="ctr"/>
                      <a:r>
                        <a:rPr lang="en-US" sz="2000" b="0" dirty="0" smtClean="0">
                          <a:solidFill>
                            <a:srgbClr val="000000"/>
                          </a:solidFill>
                        </a:rPr>
                        <a:t>$800</a:t>
                      </a:r>
                    </a:p>
                  </a:txBody>
                  <a:tcPr/>
                </a:tc>
                <a:tc>
                  <a:txBody>
                    <a:bodyPr/>
                    <a:lstStyle/>
                    <a:p>
                      <a:pPr algn="ctr"/>
                      <a:r>
                        <a:rPr lang="en-US" sz="2000" b="0" dirty="0" smtClean="0">
                          <a:solidFill>
                            <a:srgbClr val="000000"/>
                          </a:solidFill>
                        </a:rPr>
                        <a:t>0.1</a:t>
                      </a:r>
                      <a:endParaRPr lang="en-US" sz="2000" b="0" dirty="0">
                        <a:solidFill>
                          <a:srgbClr val="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rgbClr val="000000"/>
                          </a:solidFill>
                        </a:rPr>
                        <a:t>478</a:t>
                      </a:r>
                    </a:p>
                  </a:txBody>
                  <a:tcPr/>
                </a:tc>
                <a:tc>
                  <a:txBody>
                    <a:bodyPr/>
                    <a:lstStyle/>
                    <a:p>
                      <a:pPr algn="ctr"/>
                      <a:r>
                        <a:rPr lang="en-US" sz="2000" b="0" dirty="0" smtClean="0">
                          <a:solidFill>
                            <a:srgbClr val="000000"/>
                          </a:solidFill>
                        </a:rPr>
                        <a:t>228,484</a:t>
                      </a:r>
                      <a:endParaRPr lang="en-US" sz="2000" b="0" dirty="0">
                        <a:solidFill>
                          <a:srgbClr val="000000"/>
                        </a:solidFill>
                      </a:endParaRPr>
                    </a:p>
                  </a:txBody>
                  <a:tcPr/>
                </a:tc>
                <a:tc>
                  <a:txBody>
                    <a:bodyPr/>
                    <a:lstStyle/>
                    <a:p>
                      <a:pPr algn="ctr"/>
                      <a:r>
                        <a:rPr lang="en-US" sz="2000" b="0" dirty="0" smtClean="0">
                          <a:solidFill>
                            <a:srgbClr val="000000"/>
                          </a:solidFill>
                        </a:rPr>
                        <a:t>22,848.4</a:t>
                      </a:r>
                      <a:endParaRPr lang="en-US" sz="2000" b="0" dirty="0">
                        <a:solidFill>
                          <a:srgbClr val="000000"/>
                        </a:solidFill>
                      </a:endParaRPr>
                    </a:p>
                  </a:txBody>
                  <a:tcPr/>
                </a:tc>
                <a:extLst>
                  <a:ext uri="{0D108BD9-81ED-4DB2-BD59-A6C34878D82A}">
                    <a16:rowId xmlns:a16="http://schemas.microsoft.com/office/drawing/2014/main" xmlns="" val="10003"/>
                  </a:ext>
                </a:extLst>
              </a:tr>
              <a:tr h="370840">
                <a:tc>
                  <a:txBody>
                    <a:bodyPr/>
                    <a:lstStyle/>
                    <a:p>
                      <a:pPr algn="ctr"/>
                      <a:r>
                        <a:rPr lang="en-US" sz="2000" b="0" dirty="0" smtClean="0">
                          <a:solidFill>
                            <a:srgbClr val="000000"/>
                          </a:solidFill>
                          <a:latin typeface="Symbol" pitchFamily="18" charset="2"/>
                        </a:rPr>
                        <a:t>-</a:t>
                      </a:r>
                      <a:r>
                        <a:rPr lang="en-US" sz="2000" b="0" dirty="0" smtClean="0">
                          <a:solidFill>
                            <a:srgbClr val="000000"/>
                          </a:solidFill>
                        </a:rPr>
                        <a:t>$100</a:t>
                      </a:r>
                    </a:p>
                  </a:txBody>
                  <a:tcPr/>
                </a:tc>
                <a:tc>
                  <a:txBody>
                    <a:bodyPr/>
                    <a:lstStyle/>
                    <a:p>
                      <a:pPr algn="ctr"/>
                      <a:r>
                        <a:rPr lang="en-US" sz="2000" b="0" dirty="0" smtClean="0">
                          <a:solidFill>
                            <a:srgbClr val="000000"/>
                          </a:solidFill>
                        </a:rPr>
                        <a:t>0.2</a:t>
                      </a:r>
                      <a:endParaRPr lang="en-US" sz="2000" b="0" dirty="0">
                        <a:solidFill>
                          <a:srgbClr val="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rgbClr val="000000"/>
                          </a:solidFill>
                        </a:rPr>
                        <a:t>422</a:t>
                      </a:r>
                    </a:p>
                  </a:txBody>
                  <a:tcPr/>
                </a:tc>
                <a:tc>
                  <a:txBody>
                    <a:bodyPr/>
                    <a:lstStyle/>
                    <a:p>
                      <a:pPr algn="ctr"/>
                      <a:r>
                        <a:rPr lang="en-US" sz="2000" b="0" dirty="0" smtClean="0">
                          <a:solidFill>
                            <a:srgbClr val="000000"/>
                          </a:solidFill>
                        </a:rPr>
                        <a:t>178,084</a:t>
                      </a:r>
                      <a:endParaRPr lang="en-US" sz="2000" b="0" dirty="0">
                        <a:solidFill>
                          <a:srgbClr val="000000"/>
                        </a:solidFill>
                      </a:endParaRPr>
                    </a:p>
                  </a:txBody>
                  <a:tcPr/>
                </a:tc>
                <a:tc>
                  <a:txBody>
                    <a:bodyPr/>
                    <a:lstStyle/>
                    <a:p>
                      <a:pPr algn="ctr"/>
                      <a:r>
                        <a:rPr lang="en-US" sz="2000" b="0" dirty="0" smtClean="0">
                          <a:solidFill>
                            <a:srgbClr val="000000"/>
                          </a:solidFill>
                        </a:rPr>
                        <a:t>35,616.8</a:t>
                      </a:r>
                      <a:endParaRPr lang="en-US" sz="2000" b="0" dirty="0">
                        <a:solidFill>
                          <a:srgbClr val="000000"/>
                        </a:solidFill>
                      </a:endParaRPr>
                    </a:p>
                  </a:txBody>
                  <a:tcPr/>
                </a:tc>
                <a:extLst>
                  <a:ext uri="{0D108BD9-81ED-4DB2-BD59-A6C34878D82A}">
                    <a16:rowId xmlns:a16="http://schemas.microsoft.com/office/drawing/2014/main" xmlns="" val="10004"/>
                  </a:ext>
                </a:extLst>
              </a:tr>
              <a:tr h="370840">
                <a:tc>
                  <a:txBody>
                    <a:bodyPr/>
                    <a:lstStyle/>
                    <a:p>
                      <a:pPr algn="ctr"/>
                      <a:r>
                        <a:rPr lang="en-US" sz="2000" b="0" dirty="0" smtClean="0">
                          <a:solidFill>
                            <a:srgbClr val="000000"/>
                          </a:solidFill>
                          <a:latin typeface="Symbol" pitchFamily="18" charset="2"/>
                        </a:rPr>
                        <a:t>-</a:t>
                      </a:r>
                      <a:r>
                        <a:rPr lang="en-US" sz="2000" b="0" dirty="0" smtClean="0">
                          <a:solidFill>
                            <a:srgbClr val="000000"/>
                          </a:solidFill>
                        </a:rPr>
                        <a:t>$250</a:t>
                      </a:r>
                    </a:p>
                  </a:txBody>
                  <a:tcPr/>
                </a:tc>
                <a:tc>
                  <a:txBody>
                    <a:bodyPr/>
                    <a:lstStyle/>
                    <a:p>
                      <a:pPr algn="ctr"/>
                      <a:r>
                        <a:rPr lang="en-US" sz="2000" b="0" dirty="0" smtClean="0">
                          <a:solidFill>
                            <a:srgbClr val="000000"/>
                          </a:solidFill>
                        </a:rPr>
                        <a:t>0.2</a:t>
                      </a:r>
                      <a:endParaRPr lang="en-US" sz="2000" b="0" dirty="0">
                        <a:solidFill>
                          <a:srgbClr val="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rgbClr val="000000"/>
                          </a:solidFill>
                        </a:rPr>
                        <a:t>572</a:t>
                      </a:r>
                    </a:p>
                  </a:txBody>
                  <a:tcPr/>
                </a:tc>
                <a:tc>
                  <a:txBody>
                    <a:bodyPr/>
                    <a:lstStyle/>
                    <a:p>
                      <a:pPr algn="ctr"/>
                      <a:r>
                        <a:rPr lang="en-US" sz="2000" b="0" dirty="0" smtClean="0">
                          <a:solidFill>
                            <a:srgbClr val="000000"/>
                          </a:solidFill>
                        </a:rPr>
                        <a:t>327,184</a:t>
                      </a:r>
                      <a:endParaRPr lang="en-US" sz="2000" b="0" dirty="0">
                        <a:solidFill>
                          <a:srgbClr val="000000"/>
                        </a:solidFill>
                      </a:endParaRPr>
                    </a:p>
                  </a:txBody>
                  <a:tcPr/>
                </a:tc>
                <a:tc>
                  <a:txBody>
                    <a:bodyPr/>
                    <a:lstStyle/>
                    <a:p>
                      <a:pPr algn="ctr"/>
                      <a:r>
                        <a:rPr lang="en-US" sz="2000" b="0" dirty="0" smtClean="0">
                          <a:solidFill>
                            <a:srgbClr val="000000"/>
                          </a:solidFill>
                        </a:rPr>
                        <a:t>65,436.8</a:t>
                      </a:r>
                      <a:endParaRPr lang="en-US" sz="2000" b="0" dirty="0">
                        <a:solidFill>
                          <a:srgbClr val="000000"/>
                        </a:solidFill>
                      </a:endParaRPr>
                    </a:p>
                  </a:txBody>
                  <a:tcPr/>
                </a:tc>
                <a:extLst>
                  <a:ext uri="{0D108BD9-81ED-4DB2-BD59-A6C34878D82A}">
                    <a16:rowId xmlns:a16="http://schemas.microsoft.com/office/drawing/2014/main" xmlns="" val="10005"/>
                  </a:ext>
                </a:extLst>
              </a:tr>
              <a:tr h="370840">
                <a:tc>
                  <a:txBody>
                    <a:bodyPr/>
                    <a:lstStyle/>
                    <a:p>
                      <a:pPr algn="ctr"/>
                      <a:r>
                        <a:rPr lang="en-US" sz="2000" b="0" dirty="0" smtClean="0">
                          <a:solidFill>
                            <a:srgbClr val="000000"/>
                          </a:solidFill>
                          <a:latin typeface="Symbol" pitchFamily="18" charset="2"/>
                        </a:rPr>
                        <a:t>-</a:t>
                      </a:r>
                      <a:r>
                        <a:rPr lang="en-US" sz="2000" b="0" dirty="0" smtClean="0">
                          <a:solidFill>
                            <a:srgbClr val="000000"/>
                          </a:solidFill>
                        </a:rPr>
                        <a:t>$690</a:t>
                      </a:r>
                    </a:p>
                  </a:txBody>
                  <a:tcPr/>
                </a:tc>
                <a:tc>
                  <a:txBody>
                    <a:bodyPr/>
                    <a:lstStyle/>
                    <a:p>
                      <a:pPr algn="ctr"/>
                      <a:r>
                        <a:rPr lang="en-US" sz="2000" b="0" dirty="0" smtClean="0">
                          <a:solidFill>
                            <a:srgbClr val="000000"/>
                          </a:solidFill>
                        </a:rPr>
                        <a:t>0.2</a:t>
                      </a:r>
                      <a:endParaRPr lang="en-US" sz="2000" b="0" dirty="0">
                        <a:solidFill>
                          <a:srgbClr val="000000"/>
                        </a:solidFill>
                      </a:endParaRPr>
                    </a:p>
                  </a:txBody>
                  <a:tcPr/>
                </a:tc>
                <a:tc>
                  <a:txBody>
                    <a:bodyPr/>
                    <a:lstStyle/>
                    <a:p>
                      <a:pPr algn="ctr"/>
                      <a:r>
                        <a:rPr lang="en-US" sz="2000" b="0" dirty="0" smtClean="0">
                          <a:solidFill>
                            <a:srgbClr val="000000"/>
                          </a:solidFill>
                        </a:rPr>
                        <a:t>1012</a:t>
                      </a:r>
                      <a:endParaRPr lang="en-US" sz="2000" b="0" dirty="0">
                        <a:solidFill>
                          <a:srgbClr val="000000"/>
                        </a:solidFill>
                      </a:endParaRPr>
                    </a:p>
                  </a:txBody>
                  <a:tcPr/>
                </a:tc>
                <a:tc>
                  <a:txBody>
                    <a:bodyPr/>
                    <a:lstStyle/>
                    <a:p>
                      <a:pPr algn="ctr"/>
                      <a:r>
                        <a:rPr lang="en-US" sz="2000" b="0" dirty="0" smtClean="0">
                          <a:solidFill>
                            <a:srgbClr val="000000"/>
                          </a:solidFill>
                        </a:rPr>
                        <a:t>1,024,144</a:t>
                      </a:r>
                      <a:endParaRPr lang="en-US" sz="2000" b="0" dirty="0">
                        <a:solidFill>
                          <a:srgbClr val="000000"/>
                        </a:solidFill>
                      </a:endParaRPr>
                    </a:p>
                  </a:txBody>
                  <a:tcPr/>
                </a:tc>
                <a:tc>
                  <a:txBody>
                    <a:bodyPr/>
                    <a:lstStyle/>
                    <a:p>
                      <a:pPr algn="ctr"/>
                      <a:r>
                        <a:rPr lang="en-US" sz="2000" b="0" dirty="0" smtClean="0">
                          <a:solidFill>
                            <a:srgbClr val="000000"/>
                          </a:solidFill>
                        </a:rPr>
                        <a:t>204,828.8</a:t>
                      </a:r>
                      <a:endParaRPr lang="en-US" sz="2000" b="0" dirty="0">
                        <a:solidFill>
                          <a:srgbClr val="000000"/>
                        </a:solidFill>
                      </a:endParaRPr>
                    </a:p>
                  </a:txBody>
                  <a:tcPr/>
                </a:tc>
                <a:extLst>
                  <a:ext uri="{0D108BD9-81ED-4DB2-BD59-A6C34878D82A}">
                    <a16:rowId xmlns:a16="http://schemas.microsoft.com/office/drawing/2014/main" xmlns="" val="10006"/>
                  </a:ext>
                </a:extLst>
              </a:tr>
            </a:tbl>
          </a:graphicData>
        </a:graphic>
      </p:graphicFrame>
      <p:graphicFrame>
        <p:nvGraphicFramePr>
          <p:cNvPr id="7" name="Object 5"/>
          <p:cNvGraphicFramePr>
            <a:graphicFrameLocks noChangeAspect="1"/>
          </p:cNvGraphicFramePr>
          <p:nvPr/>
        </p:nvGraphicFramePr>
        <p:xfrm>
          <a:off x="3674664" y="2665390"/>
          <a:ext cx="571500" cy="241300"/>
        </p:xfrm>
        <a:graphic>
          <a:graphicData uri="http://schemas.openxmlformats.org/presentationml/2006/ole">
            <mc:AlternateContent xmlns:mc="http://schemas.openxmlformats.org/markup-compatibility/2006">
              <mc:Choice xmlns:v="urn:schemas-microsoft-com:vml" Requires="v">
                <p:oleObj spid="_x0000_s52319" name="Equation" r:id="rId5" imgW="571320" imgH="241200" progId="Equation.DSMT4">
                  <p:embed/>
                </p:oleObj>
              </mc:Choice>
              <mc:Fallback>
                <p:oleObj name="Equation" r:id="rId5" imgW="57132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4664" y="2665390"/>
                        <a:ext cx="5715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p:cNvGraphicFramePr>
            <a:graphicFrameLocks noChangeAspect="1"/>
          </p:cNvGraphicFramePr>
          <p:nvPr/>
        </p:nvGraphicFramePr>
        <p:xfrm>
          <a:off x="4951104" y="2528248"/>
          <a:ext cx="825500" cy="406400"/>
        </p:xfrm>
        <a:graphic>
          <a:graphicData uri="http://schemas.openxmlformats.org/presentationml/2006/ole">
            <mc:AlternateContent xmlns:mc="http://schemas.openxmlformats.org/markup-compatibility/2006">
              <mc:Choice xmlns:v="urn:schemas-microsoft-com:vml" Requires="v">
                <p:oleObj spid="_x0000_s52320" name="Equation" r:id="rId7" imgW="825480" imgH="406080" progId="Equation.DSMT4">
                  <p:embed/>
                </p:oleObj>
              </mc:Choice>
              <mc:Fallback>
                <p:oleObj name="Equation" r:id="rId7" imgW="825480" imgH="4060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1104" y="2528248"/>
                        <a:ext cx="8255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p:nvGraphicFramePr>
        <p:xfrm>
          <a:off x="6310952" y="2514600"/>
          <a:ext cx="1981200" cy="406400"/>
        </p:xfrm>
        <a:graphic>
          <a:graphicData uri="http://schemas.openxmlformats.org/presentationml/2006/ole">
            <mc:AlternateContent xmlns:mc="http://schemas.openxmlformats.org/markup-compatibility/2006">
              <mc:Choice xmlns:v="urn:schemas-microsoft-com:vml" Requires="v">
                <p:oleObj spid="_x0000_s52321" name="Equation" r:id="rId9" imgW="1981080" imgH="406080" progId="Equation.DSMT4">
                  <p:embed/>
                </p:oleObj>
              </mc:Choice>
              <mc:Fallback>
                <p:oleObj name="Equation" r:id="rId9" imgW="1981080" imgH="4060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10952" y="2514600"/>
                        <a:ext cx="19812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80741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Discrete Random Variables</a:t>
            </a:r>
            <a:endParaRPr lang="en-US" dirty="0"/>
          </a:p>
        </p:txBody>
      </p:sp>
      <p:sp>
        <p:nvSpPr>
          <p:cNvPr id="5" name="Content Placeholder 2"/>
          <p:cNvSpPr>
            <a:spLocks noGrp="1"/>
          </p:cNvSpPr>
          <p:nvPr>
            <p:ph idx="1"/>
          </p:nvPr>
        </p:nvSpPr>
        <p:spPr>
          <a:xfrm>
            <a:off x="457200" y="1280160"/>
            <a:ext cx="8229600" cy="4434840"/>
          </a:xfrm>
          <a:solidFill>
            <a:srgbClr val="FFFFCC"/>
          </a:solidFill>
          <a:ln w="28575">
            <a:solidFill>
              <a:srgbClr val="000000"/>
            </a:solidFill>
          </a:ln>
        </p:spPr>
        <p:txBody>
          <a:bodyPr>
            <a:normAutofit/>
          </a:bodyPr>
          <a:lstStyle/>
          <a:p>
            <a:pPr algn="ctr"/>
            <a:r>
              <a:rPr lang="en-US" b="1" dirty="0" smtClean="0">
                <a:solidFill>
                  <a:srgbClr val="000000"/>
                </a:solidFill>
              </a:rPr>
              <a:t>Random variable</a:t>
            </a:r>
          </a:p>
          <a:p>
            <a:pPr>
              <a:tabLst>
                <a:tab pos="463550" algn="l"/>
              </a:tabLst>
            </a:pPr>
            <a:r>
              <a:rPr lang="en-US" dirty="0" smtClean="0">
                <a:solidFill>
                  <a:srgbClr val="000000"/>
                </a:solidFill>
              </a:rPr>
              <a:t>A </a:t>
            </a:r>
            <a:r>
              <a:rPr lang="en-US" b="1" dirty="0" smtClean="0">
                <a:solidFill>
                  <a:srgbClr val="C00000"/>
                </a:solidFill>
              </a:rPr>
              <a:t>random variable</a:t>
            </a:r>
            <a:r>
              <a:rPr lang="en-US" dirty="0" smtClean="0">
                <a:solidFill>
                  <a:srgbClr val="C00000"/>
                </a:solidFill>
              </a:rPr>
              <a:t> </a:t>
            </a:r>
            <a:r>
              <a:rPr lang="en-US" dirty="0" smtClean="0">
                <a:solidFill>
                  <a:srgbClr val="000000"/>
                </a:solidFill>
              </a:rPr>
              <a:t>is a variable whose numeric value is determined by the outcome of a probability experiment. </a:t>
            </a:r>
          </a:p>
          <a:p>
            <a:pPr>
              <a:tabLst>
                <a:tab pos="463550" algn="l"/>
              </a:tabLst>
            </a:pPr>
            <a:r>
              <a:rPr lang="en-US" i="1" dirty="0" smtClean="0">
                <a:solidFill>
                  <a:srgbClr val="000000"/>
                </a:solidFill>
              </a:rPr>
              <a:t>X</a:t>
            </a:r>
            <a:r>
              <a:rPr lang="en-US" dirty="0" smtClean="0">
                <a:solidFill>
                  <a:srgbClr val="000000"/>
                </a:solidFill>
              </a:rPr>
              <a:t> = (capitalized </a:t>
            </a:r>
            <a:r>
              <a:rPr lang="en-US" i="1" dirty="0">
                <a:solidFill>
                  <a:srgbClr val="000000"/>
                </a:solidFill>
              </a:rPr>
              <a:t>X</a:t>
            </a:r>
            <a:r>
              <a:rPr lang="en-US" dirty="0">
                <a:solidFill>
                  <a:srgbClr val="000000"/>
                </a:solidFill>
              </a:rPr>
              <a:t>) </a:t>
            </a:r>
            <a:r>
              <a:rPr lang="en-US" dirty="0" smtClean="0">
                <a:solidFill>
                  <a:srgbClr val="000000"/>
                </a:solidFill>
              </a:rPr>
              <a:t>= a random variable</a:t>
            </a:r>
            <a:endParaRPr lang="en-US" i="1" dirty="0" smtClean="0">
              <a:solidFill>
                <a:srgbClr val="000000"/>
              </a:solidFill>
            </a:endParaRPr>
          </a:p>
          <a:p>
            <a:pPr>
              <a:tabLst>
                <a:tab pos="463550" algn="l"/>
              </a:tabLst>
            </a:pPr>
            <a:r>
              <a:rPr lang="en-US" i="1" dirty="0" smtClean="0">
                <a:solidFill>
                  <a:srgbClr val="000000"/>
                </a:solidFill>
              </a:rPr>
              <a:t>x</a:t>
            </a:r>
            <a:r>
              <a:rPr lang="en-US" i="1" baseline="-25000" dirty="0" smtClean="0">
                <a:solidFill>
                  <a:srgbClr val="000000"/>
                </a:solidFill>
              </a:rPr>
              <a:t>i</a:t>
            </a:r>
            <a:r>
              <a:rPr lang="en-US" i="1" dirty="0" smtClean="0">
                <a:solidFill>
                  <a:srgbClr val="000000"/>
                </a:solidFill>
              </a:rPr>
              <a:t> = the </a:t>
            </a:r>
            <a:r>
              <a:rPr lang="en-US" i="1" dirty="0" err="1" smtClean="0">
                <a:solidFill>
                  <a:srgbClr val="000000"/>
                </a:solidFill>
              </a:rPr>
              <a:t>i-</a:t>
            </a:r>
            <a:r>
              <a:rPr lang="en-US" dirty="0" err="1" smtClean="0">
                <a:solidFill>
                  <a:srgbClr val="000000"/>
                </a:solidFill>
              </a:rPr>
              <a:t>th</a:t>
            </a:r>
            <a:r>
              <a:rPr lang="en-US" i="1" dirty="0" smtClean="0">
                <a:solidFill>
                  <a:srgbClr val="000000"/>
                </a:solidFill>
              </a:rPr>
              <a:t> </a:t>
            </a:r>
            <a:r>
              <a:rPr lang="en-US" dirty="0" smtClean="0">
                <a:solidFill>
                  <a:srgbClr val="000000"/>
                </a:solidFill>
              </a:rPr>
              <a:t>value, representing an outcome of a probability experiment</a:t>
            </a:r>
          </a:p>
          <a:p>
            <a:pPr>
              <a:tabLst>
                <a:tab pos="463550" algn="l"/>
              </a:tabLst>
            </a:pPr>
            <a:r>
              <a:rPr lang="en-US" dirty="0" smtClean="0">
                <a:solidFill>
                  <a:srgbClr val="000000"/>
                </a:solidFill>
              </a:rPr>
              <a:t>P(</a:t>
            </a:r>
            <a:r>
              <a:rPr lang="en-US" i="1" dirty="0" smtClean="0">
                <a:solidFill>
                  <a:srgbClr val="000000"/>
                </a:solidFill>
              </a:rPr>
              <a:t>X </a:t>
            </a:r>
            <a:r>
              <a:rPr lang="en-US" dirty="0" smtClean="0">
                <a:solidFill>
                  <a:srgbClr val="000000"/>
                </a:solidFill>
              </a:rPr>
              <a:t>=</a:t>
            </a:r>
            <a:r>
              <a:rPr lang="en-US" i="1" dirty="0" smtClean="0">
                <a:solidFill>
                  <a:srgbClr val="000000"/>
                </a:solidFill>
              </a:rPr>
              <a:t> </a:t>
            </a:r>
            <a:r>
              <a:rPr lang="en-US" i="1" dirty="0">
                <a:solidFill>
                  <a:srgbClr val="000000"/>
                </a:solidFill>
              </a:rPr>
              <a:t>x</a:t>
            </a:r>
            <a:r>
              <a:rPr lang="en-US" i="1" baseline="-25000" dirty="0">
                <a:solidFill>
                  <a:srgbClr val="000000"/>
                </a:solidFill>
              </a:rPr>
              <a:t>i</a:t>
            </a:r>
            <a:r>
              <a:rPr lang="en-US" i="1" dirty="0">
                <a:solidFill>
                  <a:srgbClr val="000000"/>
                </a:solidFill>
              </a:rPr>
              <a:t> </a:t>
            </a:r>
            <a:r>
              <a:rPr lang="en-US" dirty="0" smtClean="0">
                <a:solidFill>
                  <a:srgbClr val="000000"/>
                </a:solidFill>
              </a:rPr>
              <a:t>): Probability that random variable </a:t>
            </a:r>
            <a:r>
              <a:rPr lang="en-US" i="1" dirty="0" smtClean="0">
                <a:solidFill>
                  <a:srgbClr val="000000"/>
                </a:solidFill>
              </a:rPr>
              <a:t>X</a:t>
            </a:r>
            <a:r>
              <a:rPr lang="en-US" dirty="0" smtClean="0">
                <a:solidFill>
                  <a:srgbClr val="000000"/>
                </a:solidFill>
              </a:rPr>
              <a:t> is equal to the value </a:t>
            </a:r>
            <a:r>
              <a:rPr lang="en-US" i="1" dirty="0">
                <a:solidFill>
                  <a:srgbClr val="000000"/>
                </a:solidFill>
              </a:rPr>
              <a:t>x</a:t>
            </a:r>
            <a:r>
              <a:rPr lang="en-US" i="1" baseline="-25000" dirty="0">
                <a:solidFill>
                  <a:srgbClr val="000000"/>
                </a:solidFill>
              </a:rPr>
              <a:t>i</a:t>
            </a:r>
            <a:r>
              <a:rPr lang="en-US" i="1" dirty="0">
                <a:solidFill>
                  <a:srgbClr val="000000"/>
                </a:solidFill>
              </a:rPr>
              <a:t> </a:t>
            </a:r>
            <a:endParaRPr lang="en-US" dirty="0" smtClean="0">
              <a:solidFill>
                <a:srgbClr val="000000"/>
              </a:solidFill>
            </a:endParaRPr>
          </a:p>
        </p:txBody>
      </p:sp>
    </p:spTree>
    <p:extLst>
      <p:ext uri="{BB962C8B-B14F-4D97-AF65-F5344CB8AC3E}">
        <p14:creationId xmlns:p14="http://schemas.microsoft.com/office/powerpoint/2010/main" val="28333755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Example 5.4: Calculating the Variances and Standard Deviations for Discrete Probability Distributions (cont.)</a:t>
            </a:r>
            <a:endParaRPr lang="en-US" sz="2800" dirty="0"/>
          </a:p>
        </p:txBody>
      </p:sp>
      <p:graphicFrame>
        <p:nvGraphicFramePr>
          <p:cNvPr id="300035" name="Object 3"/>
          <p:cNvGraphicFramePr>
            <a:graphicFrameLocks noChangeAspect="1"/>
          </p:cNvGraphicFramePr>
          <p:nvPr>
            <p:extLst>
              <p:ext uri="{D42A27DB-BD31-4B8C-83A1-F6EECF244321}">
                <p14:modId xmlns:p14="http://schemas.microsoft.com/office/powerpoint/2010/main" val="2113176754"/>
              </p:ext>
            </p:extLst>
          </p:nvPr>
        </p:nvGraphicFramePr>
        <p:xfrm>
          <a:off x="2400300" y="5422900"/>
          <a:ext cx="1447800" cy="368300"/>
        </p:xfrm>
        <a:graphic>
          <a:graphicData uri="http://schemas.openxmlformats.org/presentationml/2006/ole">
            <mc:AlternateContent xmlns:mc="http://schemas.openxmlformats.org/markup-compatibility/2006">
              <mc:Choice xmlns:v="urn:schemas-microsoft-com:vml" Requires="v">
                <p:oleObj spid="_x0000_s53379" name="Equation" r:id="rId3" imgW="1447560" imgH="368280" progId="Equation.DSMT4">
                  <p:embed/>
                </p:oleObj>
              </mc:Choice>
              <mc:Fallback>
                <p:oleObj name="Equation" r:id="rId3" imgW="1447560" imgH="368280" progId="Equation.DSMT4">
                  <p:embed/>
                  <p:pic>
                    <p:nvPicPr>
                      <p:cNvPr id="0" name=""/>
                      <p:cNvPicPr>
                        <a:picLocks noChangeAspect="1" noChangeArrowheads="1"/>
                      </p:cNvPicPr>
                      <p:nvPr/>
                    </p:nvPicPr>
                    <p:blipFill>
                      <a:blip r:embed="rId4"/>
                      <a:srcRect/>
                      <a:stretch>
                        <a:fillRect/>
                      </a:stretch>
                    </p:blipFill>
                    <p:spPr bwMode="auto">
                      <a:xfrm>
                        <a:off x="2400300" y="5422900"/>
                        <a:ext cx="14478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452743709"/>
              </p:ext>
            </p:extLst>
          </p:nvPr>
        </p:nvGraphicFramePr>
        <p:xfrm>
          <a:off x="2404782" y="4846320"/>
          <a:ext cx="1752600" cy="495300"/>
        </p:xfrm>
        <a:graphic>
          <a:graphicData uri="http://schemas.openxmlformats.org/presentationml/2006/ole">
            <mc:AlternateContent xmlns:mc="http://schemas.openxmlformats.org/markup-compatibility/2006">
              <mc:Choice xmlns:v="urn:schemas-microsoft-com:vml" Requires="v">
                <p:oleObj spid="_x0000_s53380" name="Equation" r:id="rId5" imgW="1752480" imgH="495000" progId="Equation.DSMT4">
                  <p:embed/>
                </p:oleObj>
              </mc:Choice>
              <mc:Fallback>
                <p:oleObj name="Equation" r:id="rId5" imgW="1752480" imgH="495000" progId="Equation.DSMT4">
                  <p:embed/>
                  <p:pic>
                    <p:nvPicPr>
                      <p:cNvPr id="0" name=""/>
                      <p:cNvPicPr>
                        <a:picLocks noChangeAspect="1" noChangeArrowheads="1"/>
                      </p:cNvPicPr>
                      <p:nvPr/>
                    </p:nvPicPr>
                    <p:blipFill>
                      <a:blip r:embed="rId6"/>
                      <a:srcRect/>
                      <a:stretch>
                        <a:fillRect/>
                      </a:stretch>
                    </p:blipFill>
                    <p:spPr bwMode="auto">
                      <a:xfrm>
                        <a:off x="2404782" y="4846320"/>
                        <a:ext cx="1752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354573788"/>
              </p:ext>
            </p:extLst>
          </p:nvPr>
        </p:nvGraphicFramePr>
        <p:xfrm>
          <a:off x="2105025" y="4226018"/>
          <a:ext cx="1219200" cy="508000"/>
        </p:xfrm>
        <a:graphic>
          <a:graphicData uri="http://schemas.openxmlformats.org/presentationml/2006/ole">
            <mc:AlternateContent xmlns:mc="http://schemas.openxmlformats.org/markup-compatibility/2006">
              <mc:Choice xmlns:v="urn:schemas-microsoft-com:vml" Requires="v">
                <p:oleObj spid="_x0000_s53381" name="Equation" r:id="rId7" imgW="1218960" imgH="507960" progId="Equation.DSMT4">
                  <p:embed/>
                </p:oleObj>
              </mc:Choice>
              <mc:Fallback>
                <p:oleObj name="Equation" r:id="rId7" imgW="1218960" imgH="507960" progId="Equation.DSMT4">
                  <p:embed/>
                  <p:pic>
                    <p:nvPicPr>
                      <p:cNvPr id="0" name=""/>
                      <p:cNvPicPr>
                        <a:picLocks noChangeAspect="1" noChangeArrowheads="1"/>
                      </p:cNvPicPr>
                      <p:nvPr/>
                    </p:nvPicPr>
                    <p:blipFill>
                      <a:blip r:embed="rId8"/>
                      <a:srcRect/>
                      <a:stretch>
                        <a:fillRect/>
                      </a:stretch>
                    </p:blipFill>
                    <p:spPr bwMode="auto">
                      <a:xfrm>
                        <a:off x="2105025" y="4226018"/>
                        <a:ext cx="1219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669650673"/>
              </p:ext>
            </p:extLst>
          </p:nvPr>
        </p:nvGraphicFramePr>
        <p:xfrm>
          <a:off x="2400300" y="3509738"/>
          <a:ext cx="1485900" cy="330200"/>
        </p:xfrm>
        <a:graphic>
          <a:graphicData uri="http://schemas.openxmlformats.org/presentationml/2006/ole">
            <mc:AlternateContent xmlns:mc="http://schemas.openxmlformats.org/markup-compatibility/2006">
              <mc:Choice xmlns:v="urn:schemas-microsoft-com:vml" Requires="v">
                <p:oleObj spid="_x0000_s53382" name="Equation" r:id="rId9" imgW="1485720" imgH="330120" progId="Equation.DSMT4">
                  <p:embed/>
                </p:oleObj>
              </mc:Choice>
              <mc:Fallback>
                <p:oleObj name="Equation" r:id="rId9" imgW="1485720" imgH="330120" progId="Equation.DSMT4">
                  <p:embed/>
                  <p:pic>
                    <p:nvPicPr>
                      <p:cNvPr id="0" name=""/>
                      <p:cNvPicPr>
                        <a:picLocks noChangeAspect="1" noChangeArrowheads="1"/>
                      </p:cNvPicPr>
                      <p:nvPr/>
                    </p:nvPicPr>
                    <p:blipFill>
                      <a:blip r:embed="rId10"/>
                      <a:srcRect/>
                      <a:stretch>
                        <a:fillRect/>
                      </a:stretch>
                    </p:blipFill>
                    <p:spPr bwMode="auto">
                      <a:xfrm>
                        <a:off x="2400300" y="3509738"/>
                        <a:ext cx="14859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335928827"/>
              </p:ext>
            </p:extLst>
          </p:nvPr>
        </p:nvGraphicFramePr>
        <p:xfrm>
          <a:off x="2400300" y="2519138"/>
          <a:ext cx="4914900" cy="876300"/>
        </p:xfrm>
        <a:graphic>
          <a:graphicData uri="http://schemas.openxmlformats.org/presentationml/2006/ole">
            <mc:AlternateContent xmlns:mc="http://schemas.openxmlformats.org/markup-compatibility/2006">
              <mc:Choice xmlns:v="urn:schemas-microsoft-com:vml" Requires="v">
                <p:oleObj spid="_x0000_s53383" name="Equation" r:id="rId11" imgW="4914720" imgH="876240" progId="Equation.DSMT4">
                  <p:embed/>
                </p:oleObj>
              </mc:Choice>
              <mc:Fallback>
                <p:oleObj name="Equation" r:id="rId11" imgW="4914720" imgH="876240" progId="Equation.DSMT4">
                  <p:embed/>
                  <p:pic>
                    <p:nvPicPr>
                      <p:cNvPr id="0" name=""/>
                      <p:cNvPicPr>
                        <a:picLocks noChangeAspect="1" noChangeArrowheads="1"/>
                      </p:cNvPicPr>
                      <p:nvPr/>
                    </p:nvPicPr>
                    <p:blipFill>
                      <a:blip r:embed="rId12"/>
                      <a:srcRect/>
                      <a:stretch>
                        <a:fillRect/>
                      </a:stretch>
                    </p:blipFill>
                    <p:spPr bwMode="auto">
                      <a:xfrm>
                        <a:off x="2400300" y="2519138"/>
                        <a:ext cx="49149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1" name="Rectangle 10"/>
              <p:cNvSpPr/>
              <p:nvPr/>
            </p:nvSpPr>
            <p:spPr>
              <a:xfrm>
                <a:off x="1721440" y="1289642"/>
                <a:ext cx="5060360" cy="11356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solidFill>
                                <a:srgbClr val="002060"/>
                              </a:solidFill>
                              <a:latin typeface="Cambria Math" panose="02040503050406030204" pitchFamily="18" charset="0"/>
                            </a:rPr>
                          </m:ctrlPr>
                        </m:sSupPr>
                        <m:e>
                          <m:r>
                            <a:rPr lang="en-US" sz="2800" i="1">
                              <a:solidFill>
                                <a:srgbClr val="002060"/>
                              </a:solidFill>
                              <a:latin typeface="Cambria Math" panose="02040503050406030204" pitchFamily="18" charset="0"/>
                              <a:ea typeface="Cambria Math" panose="02040503050406030204" pitchFamily="18" charset="0"/>
                            </a:rPr>
                            <m:t>𝜎</m:t>
                          </m:r>
                        </m:e>
                        <m:sup>
                          <m:r>
                            <a:rPr lang="en-US" sz="2800" i="1">
                              <a:solidFill>
                                <a:srgbClr val="002060"/>
                              </a:solidFill>
                              <a:latin typeface="Cambria Math" panose="02040503050406030204" pitchFamily="18" charset="0"/>
                            </a:rPr>
                            <m:t>2</m:t>
                          </m:r>
                        </m:sup>
                      </m:sSup>
                      <m:r>
                        <a:rPr lang="en-US" sz="2800" i="1">
                          <a:solidFill>
                            <a:srgbClr val="002060"/>
                          </a:solidFill>
                          <a:latin typeface="Cambria Math" panose="02040503050406030204" pitchFamily="18" charset="0"/>
                        </a:rPr>
                        <m:t>=</m:t>
                      </m:r>
                      <m:nary>
                        <m:naryPr>
                          <m:chr m:val="∑"/>
                          <m:subHide m:val="on"/>
                          <m:supHide m:val="on"/>
                          <m:ctrlPr>
                            <a:rPr lang="en-US" sz="2800" i="1">
                              <a:solidFill>
                                <a:srgbClr val="002060"/>
                              </a:solidFill>
                              <a:latin typeface="Cambria Math" panose="02040503050406030204" pitchFamily="18" charset="0"/>
                            </a:rPr>
                          </m:ctrlPr>
                        </m:naryPr>
                        <m:sub/>
                        <m:sup/>
                        <m:e>
                          <m:d>
                            <m:dPr>
                              <m:begChr m:val="["/>
                              <m:endChr m:val="]"/>
                              <m:ctrlPr>
                                <a:rPr lang="en-US" sz="2800" i="1">
                                  <a:solidFill>
                                    <a:srgbClr val="002060"/>
                                  </a:solidFill>
                                  <a:latin typeface="Cambria Math" panose="02040503050406030204" pitchFamily="18" charset="0"/>
                                </a:rPr>
                              </m:ctrlPr>
                            </m:dPr>
                            <m:e>
                              <m:sSup>
                                <m:sSupPr>
                                  <m:ctrlPr>
                                    <a:rPr lang="en-US" sz="2800" i="1">
                                      <a:solidFill>
                                        <a:srgbClr val="002060"/>
                                      </a:solidFill>
                                      <a:latin typeface="Cambria Math" panose="02040503050406030204" pitchFamily="18" charset="0"/>
                                    </a:rPr>
                                  </m:ctrlPr>
                                </m:sSupPr>
                                <m:e>
                                  <m:d>
                                    <m:dPr>
                                      <m:ctrlPr>
                                        <a:rPr lang="en-US" sz="2800" i="1">
                                          <a:solidFill>
                                            <a:srgbClr val="002060"/>
                                          </a:solidFill>
                                          <a:latin typeface="Cambria Math" panose="02040503050406030204" pitchFamily="18" charset="0"/>
                                        </a:rPr>
                                      </m:ctrlPr>
                                    </m:dPr>
                                    <m:e>
                                      <m:sSub>
                                        <m:sSubPr>
                                          <m:ctrlPr>
                                            <a:rPr lang="en-US" sz="2800" i="1">
                                              <a:solidFill>
                                                <a:srgbClr val="002060"/>
                                              </a:solidFill>
                                              <a:latin typeface="Cambria Math" panose="02040503050406030204" pitchFamily="18" charset="0"/>
                                            </a:rPr>
                                          </m:ctrlPr>
                                        </m:sSubPr>
                                        <m:e>
                                          <m:r>
                                            <a:rPr lang="en-US" sz="2800" i="1">
                                              <a:solidFill>
                                                <a:srgbClr val="002060"/>
                                              </a:solidFill>
                                              <a:latin typeface="Cambria Math" panose="02040503050406030204" pitchFamily="18" charset="0"/>
                                            </a:rPr>
                                            <m:t>𝑥</m:t>
                                          </m:r>
                                        </m:e>
                                        <m:sub>
                                          <m:r>
                                            <a:rPr lang="en-US" sz="2800" i="1">
                                              <a:solidFill>
                                                <a:srgbClr val="002060"/>
                                              </a:solidFill>
                                              <a:latin typeface="Cambria Math" panose="02040503050406030204" pitchFamily="18" charset="0"/>
                                            </a:rPr>
                                            <m:t>𝑖</m:t>
                                          </m:r>
                                        </m:sub>
                                      </m:sSub>
                                      <m:r>
                                        <a:rPr lang="en-US" sz="2800" i="1">
                                          <a:solidFill>
                                            <a:srgbClr val="002060"/>
                                          </a:solidFill>
                                          <a:latin typeface="Cambria Math" panose="02040503050406030204" pitchFamily="18" charset="0"/>
                                        </a:rPr>
                                        <m:t>−</m:t>
                                      </m:r>
                                      <m:r>
                                        <a:rPr lang="en-US" sz="2800" i="1">
                                          <a:solidFill>
                                            <a:srgbClr val="002060"/>
                                          </a:solidFill>
                                          <a:latin typeface="Cambria Math" panose="02040503050406030204" pitchFamily="18" charset="0"/>
                                          <a:ea typeface="Cambria Math" panose="02040503050406030204" pitchFamily="18" charset="0"/>
                                        </a:rPr>
                                        <m:t>𝜇</m:t>
                                      </m:r>
                                    </m:e>
                                  </m:d>
                                </m:e>
                                <m:sup>
                                  <m:r>
                                    <a:rPr lang="en-US" sz="2800" i="1">
                                      <a:solidFill>
                                        <a:srgbClr val="002060"/>
                                      </a:solidFill>
                                      <a:latin typeface="Cambria Math" panose="02040503050406030204" pitchFamily="18" charset="0"/>
                                    </a:rPr>
                                    <m:t>2</m:t>
                                  </m:r>
                                </m:sup>
                              </m:sSup>
                              <m:r>
                                <a:rPr lang="en-US" sz="2800" i="1">
                                  <a:solidFill>
                                    <a:srgbClr val="002060"/>
                                  </a:solidFill>
                                  <a:latin typeface="Cambria Math" panose="02040503050406030204" pitchFamily="18" charset="0"/>
                                  <a:ea typeface="Cambria Math" panose="02040503050406030204" pitchFamily="18" charset="0"/>
                                </a:rPr>
                                <m:t>∙</m:t>
                              </m:r>
                              <m:r>
                                <a:rPr lang="en-US" sz="2800" i="1">
                                  <a:solidFill>
                                    <a:srgbClr val="002060"/>
                                  </a:solidFill>
                                  <a:latin typeface="Cambria Math" panose="02040503050406030204" pitchFamily="18" charset="0"/>
                                  <a:ea typeface="Cambria Math" panose="02040503050406030204" pitchFamily="18" charset="0"/>
                                </a:rPr>
                                <m:t>𝑃</m:t>
                              </m:r>
                              <m:d>
                                <m:dPr>
                                  <m:ctrlPr>
                                    <a:rPr lang="en-US" sz="2800" i="1">
                                      <a:solidFill>
                                        <a:srgbClr val="002060"/>
                                      </a:solidFill>
                                      <a:latin typeface="Cambria Math" panose="02040503050406030204" pitchFamily="18" charset="0"/>
                                      <a:ea typeface="Cambria Math" panose="02040503050406030204" pitchFamily="18" charset="0"/>
                                    </a:rPr>
                                  </m:ctrlPr>
                                </m:dPr>
                                <m:e>
                                  <m:r>
                                    <a:rPr lang="en-US" sz="2800" i="1">
                                      <a:solidFill>
                                        <a:srgbClr val="002060"/>
                                      </a:solidFill>
                                      <a:latin typeface="Cambria Math" panose="02040503050406030204" pitchFamily="18" charset="0"/>
                                      <a:ea typeface="Cambria Math" panose="02040503050406030204" pitchFamily="18" charset="0"/>
                                    </a:rPr>
                                    <m:t>𝑋</m:t>
                                  </m:r>
                                  <m:r>
                                    <a:rPr lang="en-US" sz="2800" i="1">
                                      <a:solidFill>
                                        <a:srgbClr val="002060"/>
                                      </a:solidFill>
                                      <a:latin typeface="Cambria Math" panose="02040503050406030204" pitchFamily="18" charset="0"/>
                                      <a:ea typeface="Cambria Math" panose="02040503050406030204" pitchFamily="18" charset="0"/>
                                    </a:rPr>
                                    <m:t>=</m:t>
                                  </m:r>
                                  <m:sSub>
                                    <m:sSubPr>
                                      <m:ctrlPr>
                                        <a:rPr lang="en-US" sz="2800" i="1">
                                          <a:solidFill>
                                            <a:srgbClr val="002060"/>
                                          </a:solidFill>
                                          <a:latin typeface="Cambria Math" panose="02040503050406030204" pitchFamily="18" charset="0"/>
                                          <a:ea typeface="Cambria Math" panose="02040503050406030204" pitchFamily="18" charset="0"/>
                                        </a:rPr>
                                      </m:ctrlPr>
                                    </m:sSubPr>
                                    <m:e>
                                      <m:r>
                                        <a:rPr lang="en-US" sz="2800" i="1">
                                          <a:solidFill>
                                            <a:srgbClr val="002060"/>
                                          </a:solidFill>
                                          <a:latin typeface="Cambria Math" panose="02040503050406030204" pitchFamily="18" charset="0"/>
                                          <a:ea typeface="Cambria Math" panose="02040503050406030204" pitchFamily="18" charset="0"/>
                                        </a:rPr>
                                        <m:t>𝑥</m:t>
                                      </m:r>
                                    </m:e>
                                    <m:sub>
                                      <m:r>
                                        <a:rPr lang="en-US" sz="2800" i="1">
                                          <a:solidFill>
                                            <a:srgbClr val="002060"/>
                                          </a:solidFill>
                                          <a:latin typeface="Cambria Math" panose="02040503050406030204" pitchFamily="18" charset="0"/>
                                          <a:ea typeface="Cambria Math" panose="02040503050406030204" pitchFamily="18" charset="0"/>
                                        </a:rPr>
                                        <m:t>𝑖</m:t>
                                      </m:r>
                                    </m:sub>
                                  </m:sSub>
                                </m:e>
                              </m:d>
                            </m:e>
                          </m:d>
                        </m:e>
                      </m:nary>
                    </m:oMath>
                  </m:oMathPara>
                </a14:m>
                <a:endParaRPr lang="en-US" sz="2800" dirty="0"/>
              </a:p>
            </p:txBody>
          </p:sp>
        </mc:Choice>
        <mc:Fallback xmlns="">
          <p:sp>
            <p:nvSpPr>
              <p:cNvPr id="11" name="Rectangle 10"/>
              <p:cNvSpPr>
                <a:spLocks noRot="1" noChangeAspect="1" noMove="1" noResize="1" noEditPoints="1" noAdjustHandles="1" noChangeArrowheads="1" noChangeShapeType="1" noTextEdit="1"/>
              </p:cNvSpPr>
              <p:nvPr/>
            </p:nvSpPr>
            <p:spPr>
              <a:xfrm>
                <a:off x="1721440" y="1289642"/>
                <a:ext cx="5060360" cy="1135696"/>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399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0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Example 5.4: Calculating the Variances and Standard Deviations for Discrete Probability Distributions (cont.)</a:t>
            </a:r>
            <a:endParaRPr lang="en-US" sz="2800" dirty="0"/>
          </a:p>
        </p:txBody>
      </p:sp>
      <p:sp>
        <p:nvSpPr>
          <p:cNvPr id="11" name="Content Placeholder 2"/>
          <p:cNvSpPr>
            <a:spLocks noGrp="1"/>
          </p:cNvSpPr>
          <p:nvPr>
            <p:ph idx="1"/>
          </p:nvPr>
        </p:nvSpPr>
        <p:spPr/>
        <p:txBody>
          <a:bodyPr/>
          <a:lstStyle/>
          <a:p>
            <a:r>
              <a:rPr lang="en-US" dirty="0" smtClean="0"/>
              <a:t>What do these results tell us? Comparing the standard deviations, we see that not only does Plan B have a higher expected value, but its profits vary slightly less than those of Plan A. We may conclude that Plan B carries a slightly lower amount of risk than Plan A.</a:t>
            </a:r>
          </a:p>
        </p:txBody>
      </p:sp>
    </p:spTree>
    <p:extLst>
      <p:ext uri="{BB962C8B-B14F-4D97-AF65-F5344CB8AC3E}">
        <p14:creationId xmlns:p14="http://schemas.microsoft.com/office/powerpoint/2010/main" val="4102334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130552"/>
            <a:ext cx="7772400" cy="1470025"/>
          </a:xfrm>
          <a:prstGeom prst="rect">
            <a:avLst/>
          </a:prstGeom>
        </p:spPr>
        <p:txBody>
          <a:bodyPr/>
          <a:lstStyle/>
          <a:p>
            <a:r>
              <a:rPr lang="en-US" dirty="0"/>
              <a:t>HLS </a:t>
            </a:r>
            <a:r>
              <a:rPr lang="en-US" dirty="0" smtClean="0"/>
              <a:t>UNTDBS </a:t>
            </a:r>
            <a:r>
              <a:rPr lang="en-US" dirty="0"/>
              <a:t>Lesson </a:t>
            </a:r>
            <a:r>
              <a:rPr lang="en-US" dirty="0" smtClean="0"/>
              <a:t>6.1</a:t>
            </a:r>
            <a:endParaRPr lang="en-US" dirty="0"/>
          </a:p>
        </p:txBody>
      </p:sp>
    </p:spTree>
    <p:extLst>
      <p:ext uri="{BB962C8B-B14F-4D97-AF65-F5344CB8AC3E}">
        <p14:creationId xmlns:p14="http://schemas.microsoft.com/office/powerpoint/2010/main" val="1736639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UNTDBS Lesson 6.1: Example questions</a:t>
            </a:r>
            <a:endParaRPr lang="en-US" altLang="en-US" dirty="0"/>
          </a:p>
        </p:txBody>
      </p:sp>
      <p:sp>
        <p:nvSpPr>
          <p:cNvPr id="5" name="TextBox 4"/>
          <p:cNvSpPr txBox="1"/>
          <p:nvPr/>
        </p:nvSpPr>
        <p:spPr>
          <a:xfrm>
            <a:off x="457200" y="1097280"/>
            <a:ext cx="8229600" cy="830997"/>
          </a:xfrm>
          <a:prstGeom prst="rect">
            <a:avLst/>
          </a:prstGeom>
          <a:solidFill>
            <a:schemeClr val="bg1"/>
          </a:solidFill>
          <a:ln>
            <a:solidFill>
              <a:srgbClr val="002060"/>
            </a:solidFill>
          </a:ln>
        </p:spPr>
        <p:txBody>
          <a:bodyPr wrap="square" rtlCol="0">
            <a:spAutoFit/>
          </a:bodyPr>
          <a:lstStyle/>
          <a:p>
            <a:r>
              <a:rPr lang="en-US" sz="2400" dirty="0">
                <a:solidFill>
                  <a:srgbClr val="366092"/>
                </a:solidFill>
              </a:rPr>
              <a:t>Determine whether or not the distribution is a discrete probability distribution and select the reason why or why not.</a:t>
            </a:r>
          </a:p>
        </p:txBody>
      </p:sp>
      <p:pic>
        <p:nvPicPr>
          <p:cNvPr id="3" name="Picture 2"/>
          <p:cNvPicPr>
            <a:picLocks noChangeAspect="1"/>
          </p:cNvPicPr>
          <p:nvPr/>
        </p:nvPicPr>
        <p:blipFill>
          <a:blip r:embed="rId2"/>
          <a:stretch>
            <a:fillRect/>
          </a:stretch>
        </p:blipFill>
        <p:spPr>
          <a:xfrm>
            <a:off x="2667000" y="2011680"/>
            <a:ext cx="3901280" cy="1264920"/>
          </a:xfrm>
          <a:prstGeom prst="rect">
            <a:avLst/>
          </a:prstGeom>
        </p:spPr>
      </p:pic>
      <p:pic>
        <p:nvPicPr>
          <p:cNvPr id="4" name="Picture 3"/>
          <p:cNvPicPr>
            <a:picLocks noChangeAspect="1"/>
          </p:cNvPicPr>
          <p:nvPr/>
        </p:nvPicPr>
        <p:blipFill>
          <a:blip r:embed="rId3"/>
          <a:stretch>
            <a:fillRect/>
          </a:stretch>
        </p:blipFill>
        <p:spPr>
          <a:xfrm>
            <a:off x="476250" y="3733800"/>
            <a:ext cx="8482469" cy="2138363"/>
          </a:xfrm>
          <a:prstGeom prst="rect">
            <a:avLst/>
          </a:prstGeom>
        </p:spPr>
      </p:pic>
    </p:spTree>
    <p:extLst>
      <p:ext uri="{BB962C8B-B14F-4D97-AF65-F5344CB8AC3E}">
        <p14:creationId xmlns:p14="http://schemas.microsoft.com/office/powerpoint/2010/main" val="13514849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UNTDBS Lesson 6.1: Example questions</a:t>
            </a:r>
            <a:endParaRPr lang="en-US" altLang="en-US" dirty="0"/>
          </a:p>
        </p:txBody>
      </p:sp>
      <p:sp>
        <p:nvSpPr>
          <p:cNvPr id="5" name="TextBox 4"/>
          <p:cNvSpPr txBox="1"/>
          <p:nvPr/>
        </p:nvSpPr>
        <p:spPr>
          <a:xfrm>
            <a:off x="457200" y="1066800"/>
            <a:ext cx="8229600" cy="1569660"/>
          </a:xfrm>
          <a:prstGeom prst="rect">
            <a:avLst/>
          </a:prstGeom>
          <a:solidFill>
            <a:schemeClr val="bg1"/>
          </a:solidFill>
          <a:ln>
            <a:solidFill>
              <a:srgbClr val="002060"/>
            </a:solidFill>
          </a:ln>
        </p:spPr>
        <p:txBody>
          <a:bodyPr wrap="square" rtlCol="0">
            <a:spAutoFit/>
          </a:bodyPr>
          <a:lstStyle/>
          <a:p>
            <a:r>
              <a:rPr lang="en-US" sz="2400" dirty="0" smtClean="0">
                <a:solidFill>
                  <a:srgbClr val="366092"/>
                </a:solidFill>
              </a:rPr>
              <a:t>Construct </a:t>
            </a:r>
            <a:r>
              <a:rPr lang="en-US" sz="2400" dirty="0">
                <a:solidFill>
                  <a:srgbClr val="366092"/>
                </a:solidFill>
              </a:rPr>
              <a:t>the discrete probability distribution for the random variable described. Express the probabilities as simplified fractions</a:t>
            </a:r>
            <a:r>
              <a:rPr lang="en-US" sz="2400" dirty="0" smtClean="0">
                <a:solidFill>
                  <a:srgbClr val="366092"/>
                </a:solidFill>
              </a:rPr>
              <a:t>.</a:t>
            </a:r>
            <a:endParaRPr lang="en-US" sz="2400" dirty="0">
              <a:solidFill>
                <a:srgbClr val="366092"/>
              </a:solidFill>
            </a:endParaRPr>
          </a:p>
          <a:p>
            <a:pPr algn="ctr"/>
            <a:r>
              <a:rPr lang="en-US" sz="2400" dirty="0">
                <a:solidFill>
                  <a:srgbClr val="366092"/>
                </a:solidFill>
              </a:rPr>
              <a:t> The number of girls out </a:t>
            </a:r>
            <a:r>
              <a:rPr lang="en-US" sz="2400" dirty="0" smtClean="0">
                <a:solidFill>
                  <a:srgbClr val="366092"/>
                </a:solidFill>
              </a:rPr>
              <a:t>of 3 </a:t>
            </a:r>
            <a:r>
              <a:rPr lang="en-US" sz="2400" dirty="0">
                <a:solidFill>
                  <a:srgbClr val="366092"/>
                </a:solidFill>
              </a:rPr>
              <a:t>newborns</a:t>
            </a:r>
            <a:r>
              <a:rPr lang="en-US" sz="2400" dirty="0" smtClean="0">
                <a:solidFill>
                  <a:srgbClr val="366092"/>
                </a:solidFill>
              </a:rPr>
              <a:t>.</a:t>
            </a:r>
            <a:endParaRPr lang="en-US" sz="2400" dirty="0">
              <a:solidFill>
                <a:srgbClr val="366092"/>
              </a:solidFill>
            </a:endParaRPr>
          </a:p>
        </p:txBody>
      </p:sp>
      <p:sp>
        <p:nvSpPr>
          <p:cNvPr id="7" name="Content Placeholder 2"/>
          <p:cNvSpPr>
            <a:spLocks noGrp="1"/>
          </p:cNvSpPr>
          <p:nvPr>
            <p:ph idx="1"/>
          </p:nvPr>
        </p:nvSpPr>
        <p:spPr>
          <a:xfrm>
            <a:off x="457200" y="2700277"/>
            <a:ext cx="8229600" cy="1566923"/>
          </a:xfrm>
        </p:spPr>
        <p:txBody>
          <a:bodyPr>
            <a:normAutofit fontScale="92500" lnSpcReduction="10000"/>
          </a:bodyPr>
          <a:lstStyle/>
          <a:p>
            <a:r>
              <a:rPr lang="en-US" b="1" i="1" dirty="0" smtClean="0"/>
              <a:t>Solution:</a:t>
            </a:r>
            <a:r>
              <a:rPr lang="en-US" dirty="0"/>
              <a:t> </a:t>
            </a:r>
            <a:r>
              <a:rPr lang="en-US" dirty="0" smtClean="0"/>
              <a:t>The </a:t>
            </a:r>
            <a:r>
              <a:rPr lang="en-US" dirty="0"/>
              <a:t>total number of possible outcomes in the sample space </a:t>
            </a:r>
            <a:r>
              <a:rPr lang="en-US" dirty="0" smtClean="0"/>
              <a:t>is 2</a:t>
            </a:r>
            <a:r>
              <a:rPr lang="en-US" baseline="30000" dirty="0" smtClean="0"/>
              <a:t>3</a:t>
            </a:r>
            <a:r>
              <a:rPr lang="en-US" dirty="0" smtClean="0"/>
              <a:t> </a:t>
            </a:r>
            <a:r>
              <a:rPr lang="en-US" dirty="0"/>
              <a:t>= 8.  </a:t>
            </a:r>
            <a:r>
              <a:rPr lang="en-US" dirty="0" smtClean="0"/>
              <a:t>The possible outcomes are 0 </a:t>
            </a:r>
            <a:r>
              <a:rPr lang="en-US" dirty="0"/>
              <a:t>girls, </a:t>
            </a:r>
            <a:r>
              <a:rPr lang="en-US" dirty="0" smtClean="0"/>
              <a:t>1 girl, 2 </a:t>
            </a:r>
            <a:r>
              <a:rPr lang="en-US" dirty="0"/>
              <a:t>girls, or </a:t>
            </a:r>
            <a:r>
              <a:rPr lang="en-US" dirty="0" smtClean="0"/>
              <a:t>3 </a:t>
            </a:r>
            <a:r>
              <a:rPr lang="en-US" dirty="0"/>
              <a:t>girls.  </a:t>
            </a:r>
            <a:r>
              <a:rPr lang="en-US" dirty="0" smtClean="0"/>
              <a:t>We </a:t>
            </a:r>
            <a:r>
              <a:rPr lang="en-US" dirty="0"/>
              <a:t>need to calculate the probability for each event.</a:t>
            </a:r>
          </a:p>
        </p:txBody>
      </p:sp>
      <p:pic>
        <p:nvPicPr>
          <p:cNvPr id="8" name="Picture 7"/>
          <p:cNvPicPr>
            <a:picLocks noChangeAspect="1"/>
          </p:cNvPicPr>
          <p:nvPr/>
        </p:nvPicPr>
        <p:blipFill>
          <a:blip r:embed="rId2"/>
          <a:stretch>
            <a:fillRect/>
          </a:stretch>
        </p:blipFill>
        <p:spPr>
          <a:xfrm>
            <a:off x="457200" y="4267200"/>
            <a:ext cx="8301446" cy="2362200"/>
          </a:xfrm>
          <a:prstGeom prst="rect">
            <a:avLst/>
          </a:prstGeom>
        </p:spPr>
      </p:pic>
    </p:spTree>
    <p:extLst>
      <p:ext uri="{BB962C8B-B14F-4D97-AF65-F5344CB8AC3E}">
        <p14:creationId xmlns:p14="http://schemas.microsoft.com/office/powerpoint/2010/main" val="3812808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UNTDBS Lesson 6.1: Example questions</a:t>
            </a:r>
            <a:endParaRPr lang="en-US" altLang="en-US" dirty="0"/>
          </a:p>
        </p:txBody>
      </p:sp>
      <p:pic>
        <p:nvPicPr>
          <p:cNvPr id="3" name="Picture 2"/>
          <p:cNvPicPr>
            <a:picLocks noChangeAspect="1"/>
          </p:cNvPicPr>
          <p:nvPr/>
        </p:nvPicPr>
        <p:blipFill>
          <a:blip r:embed="rId2"/>
          <a:stretch>
            <a:fillRect/>
          </a:stretch>
        </p:blipFill>
        <p:spPr>
          <a:xfrm>
            <a:off x="15291" y="1447800"/>
            <a:ext cx="9128709" cy="3429000"/>
          </a:xfrm>
          <a:prstGeom prst="rect">
            <a:avLst/>
          </a:prstGeom>
        </p:spPr>
      </p:pic>
    </p:spTree>
    <p:extLst>
      <p:ext uri="{BB962C8B-B14F-4D97-AF65-F5344CB8AC3E}">
        <p14:creationId xmlns:p14="http://schemas.microsoft.com/office/powerpoint/2010/main" val="37038961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UNTDBS Lesson 6.1: Example </a:t>
            </a:r>
            <a:r>
              <a:rPr lang="en-US" altLang="en-US" b="1" i="1" dirty="0" smtClean="0"/>
              <a:t>questions</a:t>
            </a:r>
            <a:br>
              <a:rPr lang="en-US" altLang="en-US" b="1" i="1" dirty="0" smtClean="0"/>
            </a:br>
            <a:r>
              <a:rPr lang="en-US" altLang="en-US" b="1" i="1" dirty="0"/>
              <a:t>Use </a:t>
            </a:r>
            <a:r>
              <a:rPr lang="en-US" altLang="en-US" b="1" i="1" dirty="0" smtClean="0"/>
              <a:t>HLS6.1_DiscreteProbability_worksheet file</a:t>
            </a:r>
            <a:endParaRPr lang="en-US" altLang="en-US" dirty="0"/>
          </a:p>
        </p:txBody>
      </p:sp>
      <p:pic>
        <p:nvPicPr>
          <p:cNvPr id="7" name="Picture 6"/>
          <p:cNvPicPr>
            <a:picLocks noChangeAspect="1"/>
          </p:cNvPicPr>
          <p:nvPr/>
        </p:nvPicPr>
        <p:blipFill>
          <a:blip r:embed="rId2"/>
          <a:stretch>
            <a:fillRect/>
          </a:stretch>
        </p:blipFill>
        <p:spPr>
          <a:xfrm>
            <a:off x="685800" y="1690686"/>
            <a:ext cx="4825493" cy="2074843"/>
          </a:xfrm>
          <a:prstGeom prst="rect">
            <a:avLst/>
          </a:prstGeom>
        </p:spPr>
      </p:pic>
      <p:sp>
        <p:nvSpPr>
          <p:cNvPr id="5" name="TextBox 4"/>
          <p:cNvSpPr txBox="1"/>
          <p:nvPr/>
        </p:nvSpPr>
        <p:spPr>
          <a:xfrm>
            <a:off x="457200" y="1097280"/>
            <a:ext cx="8229600" cy="461665"/>
          </a:xfrm>
          <a:prstGeom prst="rect">
            <a:avLst/>
          </a:prstGeom>
          <a:solidFill>
            <a:schemeClr val="bg1"/>
          </a:solidFill>
          <a:ln>
            <a:solidFill>
              <a:srgbClr val="002060"/>
            </a:solidFill>
          </a:ln>
        </p:spPr>
        <p:txBody>
          <a:bodyPr wrap="square" rtlCol="0">
            <a:spAutoFit/>
          </a:bodyPr>
          <a:lstStyle/>
          <a:p>
            <a:r>
              <a:rPr lang="en-US" sz="2400" dirty="0">
                <a:solidFill>
                  <a:srgbClr val="366092"/>
                </a:solidFill>
              </a:rPr>
              <a:t>In the long run, which plan has the higher payout?</a:t>
            </a:r>
          </a:p>
        </p:txBody>
      </p:sp>
      <p:pic>
        <p:nvPicPr>
          <p:cNvPr id="4" name="Picture 3"/>
          <p:cNvPicPr>
            <a:picLocks noChangeAspect="1"/>
          </p:cNvPicPr>
          <p:nvPr/>
        </p:nvPicPr>
        <p:blipFill>
          <a:blip r:embed="rId3"/>
          <a:stretch>
            <a:fillRect/>
          </a:stretch>
        </p:blipFill>
        <p:spPr>
          <a:xfrm>
            <a:off x="5901877" y="3087707"/>
            <a:ext cx="1455046" cy="569893"/>
          </a:xfrm>
          <a:prstGeom prst="rect">
            <a:avLst/>
          </a:prstGeom>
        </p:spPr>
      </p:pic>
      <p:sp>
        <p:nvSpPr>
          <p:cNvPr id="6" name="Oval 5"/>
          <p:cNvSpPr/>
          <p:nvPr/>
        </p:nvSpPr>
        <p:spPr>
          <a:xfrm>
            <a:off x="5801928" y="3109823"/>
            <a:ext cx="1654943" cy="5954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a:spLocks noGrp="1"/>
          </p:cNvSpPr>
          <p:nvPr>
            <p:ph idx="1"/>
          </p:nvPr>
        </p:nvSpPr>
        <p:spPr>
          <a:xfrm>
            <a:off x="452437" y="3935371"/>
            <a:ext cx="8229600" cy="2313029"/>
          </a:xfrm>
        </p:spPr>
        <p:txBody>
          <a:bodyPr>
            <a:normAutofit fontScale="92500" lnSpcReduction="10000"/>
          </a:bodyPr>
          <a:lstStyle/>
          <a:p>
            <a:r>
              <a:rPr lang="en-US" b="1" i="1" dirty="0" smtClean="0"/>
              <a:t>Solution:</a:t>
            </a:r>
            <a:r>
              <a:rPr lang="en-US" dirty="0"/>
              <a:t> </a:t>
            </a:r>
            <a:r>
              <a:rPr lang="en-US" dirty="0" smtClean="0"/>
              <a:t>Your strategy is to transfer the data into Excel (using the Copy Data button), where you will compute the expected value for each plan, using the sum of products of all possible payouts (i.e., outcomes), each multiplied by the corresponding probability. The next screen shows you how to do that.</a:t>
            </a:r>
            <a:endParaRPr lang="en-US" dirty="0"/>
          </a:p>
        </p:txBody>
      </p:sp>
      <p:sp>
        <p:nvSpPr>
          <p:cNvPr id="12" name="TextBox 11"/>
          <p:cNvSpPr txBox="1"/>
          <p:nvPr/>
        </p:nvSpPr>
        <p:spPr>
          <a:xfrm>
            <a:off x="5638800" y="1642348"/>
            <a:ext cx="99060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1</a:t>
            </a:r>
            <a:endParaRPr lang="en-US" b="1" dirty="0">
              <a:latin typeface="Arial" panose="020B0604020202020204" pitchFamily="34" charset="0"/>
              <a:cs typeface="Arial" panose="020B0604020202020204" pitchFamily="34" charset="0"/>
            </a:endParaRPr>
          </a:p>
        </p:txBody>
      </p:sp>
      <p:sp>
        <p:nvSpPr>
          <p:cNvPr id="13" name="Content Placeholder 2"/>
          <p:cNvSpPr txBox="1">
            <a:spLocks/>
          </p:cNvSpPr>
          <p:nvPr/>
        </p:nvSpPr>
        <p:spPr>
          <a:xfrm>
            <a:off x="5530343" y="2022900"/>
            <a:ext cx="3327907" cy="1188720"/>
          </a:xfrm>
          <a:prstGeom prst="rect">
            <a:avLst/>
          </a:prstGeom>
        </p:spPr>
        <p:txBody>
          <a:bodyPr>
            <a:normAutofit fontScale="85000" lnSpcReduction="10000"/>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r>
              <a:rPr lang="en-US" dirty="0" smtClean="0"/>
              <a:t>Copy the data and paste in Excel, in a blank spreadsheet, in cell A1</a:t>
            </a:r>
            <a:endParaRPr lang="en-US" dirty="0"/>
          </a:p>
        </p:txBody>
      </p:sp>
    </p:spTree>
    <p:extLst>
      <p:ext uri="{BB962C8B-B14F-4D97-AF65-F5344CB8AC3E}">
        <p14:creationId xmlns:p14="http://schemas.microsoft.com/office/powerpoint/2010/main" val="333921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UNTDBS Lesson 6.1: Example questions</a:t>
            </a:r>
            <a:endParaRPr lang="en-US" altLang="en-US" dirty="0"/>
          </a:p>
        </p:txBody>
      </p:sp>
      <p:pic>
        <p:nvPicPr>
          <p:cNvPr id="9" name="Picture 8"/>
          <p:cNvPicPr>
            <a:picLocks noChangeAspect="1"/>
          </p:cNvPicPr>
          <p:nvPr/>
        </p:nvPicPr>
        <p:blipFill rotWithShape="1">
          <a:blip r:embed="rId2"/>
          <a:srcRect b="43533"/>
          <a:stretch/>
        </p:blipFill>
        <p:spPr>
          <a:xfrm>
            <a:off x="533400" y="1724025"/>
            <a:ext cx="3048000" cy="1600200"/>
          </a:xfrm>
          <a:prstGeom prst="rect">
            <a:avLst/>
          </a:prstGeom>
        </p:spPr>
      </p:pic>
      <p:pic>
        <p:nvPicPr>
          <p:cNvPr id="10" name="Picture 9"/>
          <p:cNvPicPr>
            <a:picLocks noChangeAspect="1"/>
          </p:cNvPicPr>
          <p:nvPr/>
        </p:nvPicPr>
        <p:blipFill rotWithShape="1">
          <a:blip r:embed="rId3"/>
          <a:srcRect b="44121"/>
          <a:stretch/>
        </p:blipFill>
        <p:spPr>
          <a:xfrm>
            <a:off x="4820890" y="1752600"/>
            <a:ext cx="3362903" cy="1586210"/>
          </a:xfrm>
          <a:prstGeom prst="rect">
            <a:avLst/>
          </a:prstGeom>
        </p:spPr>
      </p:pic>
      <p:sp>
        <p:nvSpPr>
          <p:cNvPr id="11" name="TextBox 10"/>
          <p:cNvSpPr txBox="1"/>
          <p:nvPr/>
        </p:nvSpPr>
        <p:spPr>
          <a:xfrm>
            <a:off x="457200" y="1143000"/>
            <a:ext cx="99060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2</a:t>
            </a:r>
            <a:endParaRPr lang="en-US"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 name="Content Placeholder 2"/>
              <p:cNvSpPr txBox="1">
                <a:spLocks/>
              </p:cNvSpPr>
              <p:nvPr/>
            </p:nvSpPr>
            <p:spPr>
              <a:xfrm>
                <a:off x="1751420" y="1054655"/>
                <a:ext cx="2353855" cy="656848"/>
              </a:xfrm>
              <a:prstGeom prst="rect">
                <a:avLst/>
              </a:prstGeom>
            </p:spPr>
            <p:txBody>
              <a:bodyPr>
                <a:normAutofit/>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1751420" y="1054655"/>
                <a:ext cx="2353855" cy="656848"/>
              </a:xfrm>
              <a:prstGeom prst="rect">
                <a:avLst/>
              </a:prstGeom>
              <a:blipFill rotWithShape="0">
                <a:blip r:embed="rId4"/>
                <a:stretch>
                  <a:fillRect/>
                </a:stretch>
              </a:blipFill>
            </p:spPr>
            <p:txBody>
              <a:bodyPr/>
              <a:lstStyle/>
              <a:p>
                <a:r>
                  <a:rPr lang="en-US">
                    <a:noFill/>
                  </a:rPr>
                  <a:t> </a:t>
                </a:r>
              </a:p>
            </p:txBody>
          </p:sp>
        </mc:Fallback>
      </mc:AlternateContent>
      <p:sp>
        <p:nvSpPr>
          <p:cNvPr id="14" name="TextBox 13"/>
          <p:cNvSpPr txBox="1"/>
          <p:nvPr/>
        </p:nvSpPr>
        <p:spPr>
          <a:xfrm>
            <a:off x="4820890" y="1086713"/>
            <a:ext cx="99060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a:t>
            </a:r>
            <a:r>
              <a:rPr lang="en-US" b="1" dirty="0">
                <a:latin typeface="Arial" panose="020B0604020202020204" pitchFamily="34" charset="0"/>
                <a:cs typeface="Arial" panose="020B0604020202020204" pitchFamily="34" charset="0"/>
              </a:rPr>
              <a:t>3</a:t>
            </a:r>
          </a:p>
        </p:txBody>
      </p:sp>
      <mc:AlternateContent xmlns:mc="http://schemas.openxmlformats.org/markup-compatibility/2006" xmlns:a14="http://schemas.microsoft.com/office/drawing/2010/main">
        <mc:Choice Requires="a14">
          <p:sp>
            <p:nvSpPr>
              <p:cNvPr id="15" name="Content Placeholder 2"/>
              <p:cNvSpPr txBox="1">
                <a:spLocks/>
              </p:cNvSpPr>
              <p:nvPr/>
            </p:nvSpPr>
            <p:spPr>
              <a:xfrm>
                <a:off x="5944189" y="964464"/>
                <a:ext cx="2742611" cy="940536"/>
              </a:xfrm>
              <a:prstGeom prst="rect">
                <a:avLst/>
              </a:prstGeom>
            </p:spPr>
            <p:txBody>
              <a:bodyPr>
                <a:normAutofit fontScale="77500" lnSpcReduction="20000"/>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e>
                          </m:d>
                        </m:e>
                      </m:nary>
                    </m:oMath>
                  </m:oMathPara>
                </a14:m>
                <a:endParaRPr lang="en-US" dirty="0"/>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5944189" y="964464"/>
                <a:ext cx="2742611" cy="940536"/>
              </a:xfrm>
              <a:prstGeom prst="rect">
                <a:avLst/>
              </a:prstGeom>
              <a:blipFill rotWithShape="0">
                <a:blip r:embed="rId5"/>
                <a:stretch>
                  <a:fillRect/>
                </a:stretch>
              </a:blipFill>
            </p:spPr>
            <p:txBody>
              <a:bodyPr/>
              <a:lstStyle/>
              <a:p>
                <a:r>
                  <a:rPr lang="en-US">
                    <a:noFill/>
                  </a:rPr>
                  <a:t> </a:t>
                </a:r>
              </a:p>
            </p:txBody>
          </p:sp>
        </mc:Fallback>
      </mc:AlternateContent>
      <p:sp>
        <p:nvSpPr>
          <p:cNvPr id="16" name="TextBox 15"/>
          <p:cNvSpPr txBox="1"/>
          <p:nvPr/>
        </p:nvSpPr>
        <p:spPr>
          <a:xfrm>
            <a:off x="624919" y="4114800"/>
            <a:ext cx="99060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a:t>
            </a:r>
            <a:r>
              <a:rPr lang="en-US" b="1" dirty="0">
                <a:latin typeface="Arial" panose="020B0604020202020204" pitchFamily="34" charset="0"/>
                <a:cs typeface="Arial" panose="020B0604020202020204" pitchFamily="34" charset="0"/>
              </a:rPr>
              <a:t>4</a:t>
            </a:r>
          </a:p>
        </p:txBody>
      </p:sp>
      <p:pic>
        <p:nvPicPr>
          <p:cNvPr id="3" name="Picture 2"/>
          <p:cNvPicPr>
            <a:picLocks noChangeAspect="1"/>
          </p:cNvPicPr>
          <p:nvPr/>
        </p:nvPicPr>
        <p:blipFill>
          <a:blip r:embed="rId6"/>
          <a:stretch>
            <a:fillRect/>
          </a:stretch>
        </p:blipFill>
        <p:spPr>
          <a:xfrm>
            <a:off x="1981200" y="3635365"/>
            <a:ext cx="3068290" cy="2799815"/>
          </a:xfrm>
          <a:prstGeom prst="rect">
            <a:avLst/>
          </a:prstGeom>
        </p:spPr>
      </p:pic>
      <p:sp>
        <p:nvSpPr>
          <p:cNvPr id="17" name="Content Placeholder 2"/>
          <p:cNvSpPr txBox="1">
            <a:spLocks/>
          </p:cNvSpPr>
          <p:nvPr/>
        </p:nvSpPr>
        <p:spPr>
          <a:xfrm>
            <a:off x="338580" y="4638486"/>
            <a:ext cx="1566420" cy="1796693"/>
          </a:xfrm>
          <a:prstGeom prst="rect">
            <a:avLst/>
          </a:prstGeom>
        </p:spPr>
        <p:txBody>
          <a:bodyPr>
            <a:normAutofit lnSpcReduction="10000"/>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r>
              <a:rPr lang="en-US" dirty="0" smtClean="0"/>
              <a:t>Compare the two expected values</a:t>
            </a:r>
            <a:endParaRPr lang="en-US" dirty="0"/>
          </a:p>
        </p:txBody>
      </p:sp>
      <p:sp>
        <p:nvSpPr>
          <p:cNvPr id="18" name="Oval 17"/>
          <p:cNvSpPr/>
          <p:nvPr/>
        </p:nvSpPr>
        <p:spPr>
          <a:xfrm>
            <a:off x="4343400" y="3810000"/>
            <a:ext cx="827472" cy="31167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63070" y="5105400"/>
            <a:ext cx="827472" cy="31167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7"/>
          <a:stretch>
            <a:fillRect/>
          </a:stretch>
        </p:blipFill>
        <p:spPr>
          <a:xfrm>
            <a:off x="5920376" y="5218013"/>
            <a:ext cx="2576510" cy="536773"/>
          </a:xfrm>
          <a:prstGeom prst="rect">
            <a:avLst/>
          </a:prstGeom>
          <a:ln w="22225">
            <a:solidFill>
              <a:srgbClr val="000000"/>
            </a:solidFill>
          </a:ln>
        </p:spPr>
      </p:pic>
      <p:sp>
        <p:nvSpPr>
          <p:cNvPr id="20" name="TextBox 19"/>
          <p:cNvSpPr txBox="1"/>
          <p:nvPr/>
        </p:nvSpPr>
        <p:spPr>
          <a:xfrm>
            <a:off x="6741670" y="4020562"/>
            <a:ext cx="104626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5</a:t>
            </a:r>
            <a:endParaRPr lang="en-US" b="1" dirty="0">
              <a:latin typeface="Arial" panose="020B0604020202020204" pitchFamily="34" charset="0"/>
              <a:cs typeface="Arial" panose="020B0604020202020204" pitchFamily="34" charset="0"/>
            </a:endParaRPr>
          </a:p>
        </p:txBody>
      </p:sp>
      <p:sp>
        <p:nvSpPr>
          <p:cNvPr id="21" name="Content Placeholder 2"/>
          <p:cNvSpPr txBox="1">
            <a:spLocks/>
          </p:cNvSpPr>
          <p:nvPr/>
        </p:nvSpPr>
        <p:spPr>
          <a:xfrm>
            <a:off x="5766600" y="4479795"/>
            <a:ext cx="2996400" cy="536238"/>
          </a:xfrm>
          <a:prstGeom prst="rect">
            <a:avLst/>
          </a:prstGeom>
        </p:spPr>
        <p:txBody>
          <a:bodyPr>
            <a:normAutofit/>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r>
              <a:rPr lang="en-US" dirty="0" smtClean="0"/>
              <a:t>Submit the answer</a:t>
            </a:r>
            <a:endParaRPr lang="en-US" dirty="0"/>
          </a:p>
        </p:txBody>
      </p:sp>
    </p:spTree>
    <p:extLst>
      <p:ext uri="{BB962C8B-B14F-4D97-AF65-F5344CB8AC3E}">
        <p14:creationId xmlns:p14="http://schemas.microsoft.com/office/powerpoint/2010/main" val="355728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UNTDBS Lesson 6.1: Example questions</a:t>
            </a:r>
            <a:endParaRPr lang="en-US" altLang="en-US" dirty="0"/>
          </a:p>
        </p:txBody>
      </p:sp>
      <p:sp>
        <p:nvSpPr>
          <p:cNvPr id="5" name="TextBox 4"/>
          <p:cNvSpPr txBox="1"/>
          <p:nvPr/>
        </p:nvSpPr>
        <p:spPr>
          <a:xfrm>
            <a:off x="457200" y="1097280"/>
            <a:ext cx="8229600" cy="830997"/>
          </a:xfrm>
          <a:prstGeom prst="rect">
            <a:avLst/>
          </a:prstGeom>
          <a:solidFill>
            <a:schemeClr val="bg1"/>
          </a:solidFill>
          <a:ln>
            <a:solidFill>
              <a:srgbClr val="002060"/>
            </a:solidFill>
          </a:ln>
        </p:spPr>
        <p:txBody>
          <a:bodyPr wrap="square" rtlCol="0">
            <a:spAutoFit/>
          </a:bodyPr>
          <a:lstStyle/>
          <a:p>
            <a:r>
              <a:rPr lang="en-US" sz="2400" dirty="0">
                <a:solidFill>
                  <a:srgbClr val="366092"/>
                </a:solidFill>
              </a:rPr>
              <a:t>Find the expected value E( X ) of the following data. Round your answer to one decimal place.</a:t>
            </a:r>
          </a:p>
        </p:txBody>
      </p:sp>
      <p:pic>
        <p:nvPicPr>
          <p:cNvPr id="4" name="Picture 3"/>
          <p:cNvPicPr>
            <a:picLocks noChangeAspect="1"/>
          </p:cNvPicPr>
          <p:nvPr/>
        </p:nvPicPr>
        <p:blipFill>
          <a:blip r:embed="rId2"/>
          <a:stretch>
            <a:fillRect/>
          </a:stretch>
        </p:blipFill>
        <p:spPr>
          <a:xfrm>
            <a:off x="6576949" y="2590800"/>
            <a:ext cx="1455046" cy="569893"/>
          </a:xfrm>
          <a:prstGeom prst="rect">
            <a:avLst/>
          </a:prstGeom>
        </p:spPr>
      </p:pic>
      <p:sp>
        <p:nvSpPr>
          <p:cNvPr id="6" name="Oval 5"/>
          <p:cNvSpPr/>
          <p:nvPr/>
        </p:nvSpPr>
        <p:spPr>
          <a:xfrm>
            <a:off x="6477000" y="2612916"/>
            <a:ext cx="1654943" cy="5954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781800" y="2133600"/>
            <a:ext cx="99060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1</a:t>
            </a:r>
            <a:endParaRPr lang="en-US" b="1" dirty="0">
              <a:latin typeface="Arial" panose="020B0604020202020204" pitchFamily="34" charset="0"/>
              <a:cs typeface="Arial" panose="020B0604020202020204" pitchFamily="34" charset="0"/>
            </a:endParaRPr>
          </a:p>
        </p:txBody>
      </p:sp>
      <p:sp>
        <p:nvSpPr>
          <p:cNvPr id="13" name="Content Placeholder 2"/>
          <p:cNvSpPr txBox="1">
            <a:spLocks/>
          </p:cNvSpPr>
          <p:nvPr/>
        </p:nvSpPr>
        <p:spPr>
          <a:xfrm>
            <a:off x="1600200" y="3629085"/>
            <a:ext cx="4073077" cy="866715"/>
          </a:xfrm>
          <a:prstGeom prst="rect">
            <a:avLst/>
          </a:prstGeom>
        </p:spPr>
        <p:txBody>
          <a:bodyPr>
            <a:normAutofit fontScale="77500" lnSpcReduction="20000"/>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r>
              <a:rPr lang="en-US" dirty="0" smtClean="0"/>
              <a:t>Compute the expected value using the SUMPRODUCT function</a:t>
            </a:r>
            <a:endParaRPr lang="en-US" dirty="0"/>
          </a:p>
        </p:txBody>
      </p:sp>
      <p:pic>
        <p:nvPicPr>
          <p:cNvPr id="14" name="Picture 13"/>
          <p:cNvPicPr>
            <a:picLocks noChangeAspect="1"/>
          </p:cNvPicPr>
          <p:nvPr/>
        </p:nvPicPr>
        <p:blipFill>
          <a:blip r:embed="rId3"/>
          <a:stretch>
            <a:fillRect/>
          </a:stretch>
        </p:blipFill>
        <p:spPr>
          <a:xfrm>
            <a:off x="457200" y="4291757"/>
            <a:ext cx="4917440" cy="1676400"/>
          </a:xfrm>
          <a:prstGeom prst="rect">
            <a:avLst/>
          </a:prstGeom>
        </p:spPr>
      </p:pic>
      <p:sp>
        <p:nvSpPr>
          <p:cNvPr id="15" name="TextBox 14"/>
          <p:cNvSpPr txBox="1"/>
          <p:nvPr/>
        </p:nvSpPr>
        <p:spPr>
          <a:xfrm>
            <a:off x="453640" y="3758357"/>
            <a:ext cx="104626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a:t>
            </a:r>
            <a:r>
              <a:rPr lang="en-US" b="1" dirty="0">
                <a:latin typeface="Arial" panose="020B0604020202020204" pitchFamily="34" charset="0"/>
                <a:cs typeface="Arial" panose="020B0604020202020204" pitchFamily="34" charset="0"/>
              </a:rPr>
              <a:t>2</a:t>
            </a:r>
          </a:p>
        </p:txBody>
      </p:sp>
      <p:pic>
        <p:nvPicPr>
          <p:cNvPr id="8" name="Picture 7"/>
          <p:cNvPicPr>
            <a:picLocks noChangeAspect="1"/>
          </p:cNvPicPr>
          <p:nvPr/>
        </p:nvPicPr>
        <p:blipFill>
          <a:blip r:embed="rId4"/>
          <a:stretch>
            <a:fillRect/>
          </a:stretch>
        </p:blipFill>
        <p:spPr>
          <a:xfrm>
            <a:off x="1747901" y="2080573"/>
            <a:ext cx="4057569" cy="1116122"/>
          </a:xfrm>
          <a:prstGeom prst="rect">
            <a:avLst/>
          </a:prstGeom>
        </p:spPr>
      </p:pic>
      <p:pic>
        <p:nvPicPr>
          <p:cNvPr id="9" name="Picture 8"/>
          <p:cNvPicPr>
            <a:picLocks noChangeAspect="1"/>
          </p:cNvPicPr>
          <p:nvPr/>
        </p:nvPicPr>
        <p:blipFill>
          <a:blip r:embed="rId5"/>
          <a:stretch>
            <a:fillRect/>
          </a:stretch>
        </p:blipFill>
        <p:spPr>
          <a:xfrm>
            <a:off x="6477000" y="5934819"/>
            <a:ext cx="1865870" cy="457200"/>
          </a:xfrm>
          <a:prstGeom prst="rect">
            <a:avLst/>
          </a:prstGeom>
        </p:spPr>
      </p:pic>
      <p:sp>
        <p:nvSpPr>
          <p:cNvPr id="16" name="TextBox 15"/>
          <p:cNvSpPr txBox="1"/>
          <p:nvPr/>
        </p:nvSpPr>
        <p:spPr>
          <a:xfrm>
            <a:off x="6184481" y="3787170"/>
            <a:ext cx="104626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3</a:t>
            </a:r>
            <a:endParaRPr lang="en-US"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6"/>
          <a:stretch>
            <a:fillRect/>
          </a:stretch>
        </p:blipFill>
        <p:spPr>
          <a:xfrm>
            <a:off x="6484094" y="4379520"/>
            <a:ext cx="1858776" cy="1407749"/>
          </a:xfrm>
          <a:prstGeom prst="rect">
            <a:avLst/>
          </a:prstGeom>
        </p:spPr>
      </p:pic>
      <p:sp>
        <p:nvSpPr>
          <p:cNvPr id="17" name="Content Placeholder 2"/>
          <p:cNvSpPr txBox="1">
            <a:spLocks/>
          </p:cNvSpPr>
          <p:nvPr/>
        </p:nvSpPr>
        <p:spPr>
          <a:xfrm>
            <a:off x="7249791" y="3741003"/>
            <a:ext cx="1344166" cy="830997"/>
          </a:xfrm>
          <a:prstGeom prst="rect">
            <a:avLst/>
          </a:prstGeom>
        </p:spPr>
        <p:txBody>
          <a:bodyPr>
            <a:normAutofit fontScale="70000" lnSpcReduction="20000"/>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r>
              <a:rPr lang="en-US" dirty="0" smtClean="0"/>
              <a:t>Report the answer</a:t>
            </a:r>
            <a:endParaRPr lang="en-US" dirty="0"/>
          </a:p>
        </p:txBody>
      </p:sp>
      <p:sp>
        <p:nvSpPr>
          <p:cNvPr id="18" name="Oval 17"/>
          <p:cNvSpPr/>
          <p:nvPr/>
        </p:nvSpPr>
        <p:spPr>
          <a:xfrm>
            <a:off x="7884808" y="5310505"/>
            <a:ext cx="494270" cy="52704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390684" y="5899897"/>
            <a:ext cx="1000716" cy="52704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6958013" y="5407539"/>
            <a:ext cx="942975" cy="478911"/>
          </a:xfrm>
          <a:custGeom>
            <a:avLst/>
            <a:gdLst>
              <a:gd name="connsiteX0" fmla="*/ 942975 w 942975"/>
              <a:gd name="connsiteY0" fmla="*/ 7424 h 478911"/>
              <a:gd name="connsiteX1" fmla="*/ 314325 w 942975"/>
              <a:gd name="connsiteY1" fmla="*/ 64574 h 478911"/>
              <a:gd name="connsiteX2" fmla="*/ 0 w 942975"/>
              <a:gd name="connsiteY2" fmla="*/ 478911 h 478911"/>
            </a:gdLst>
            <a:ahLst/>
            <a:cxnLst>
              <a:cxn ang="0">
                <a:pos x="connsiteX0" y="connsiteY0"/>
              </a:cxn>
              <a:cxn ang="0">
                <a:pos x="connsiteX1" y="connsiteY1"/>
              </a:cxn>
              <a:cxn ang="0">
                <a:pos x="connsiteX2" y="connsiteY2"/>
              </a:cxn>
            </a:cxnLst>
            <a:rect l="l" t="t" r="r" b="b"/>
            <a:pathLst>
              <a:path w="942975" h="478911">
                <a:moveTo>
                  <a:pt x="942975" y="7424"/>
                </a:moveTo>
                <a:cubicBezTo>
                  <a:pt x="707231" y="-3292"/>
                  <a:pt x="471487" y="-14007"/>
                  <a:pt x="314325" y="64574"/>
                </a:cubicBezTo>
                <a:cubicBezTo>
                  <a:pt x="157163" y="143155"/>
                  <a:pt x="0" y="478911"/>
                  <a:pt x="0" y="478911"/>
                </a:cubicBezTo>
              </a:path>
            </a:pathLst>
          </a:custGeom>
          <a:noFill/>
          <a:ln w="28575">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2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UNTDBS Lesson 6.1: Example questions</a:t>
            </a:r>
            <a:endParaRPr lang="en-US" altLang="en-US" dirty="0"/>
          </a:p>
        </p:txBody>
      </p:sp>
      <p:sp>
        <p:nvSpPr>
          <p:cNvPr id="5" name="TextBox 4"/>
          <p:cNvSpPr txBox="1"/>
          <p:nvPr/>
        </p:nvSpPr>
        <p:spPr>
          <a:xfrm>
            <a:off x="457200" y="1097280"/>
            <a:ext cx="8229600" cy="461665"/>
          </a:xfrm>
          <a:prstGeom prst="rect">
            <a:avLst/>
          </a:prstGeom>
          <a:solidFill>
            <a:schemeClr val="bg1"/>
          </a:solidFill>
          <a:ln>
            <a:solidFill>
              <a:srgbClr val="002060"/>
            </a:solidFill>
          </a:ln>
        </p:spPr>
        <p:txBody>
          <a:bodyPr wrap="square" rtlCol="0">
            <a:spAutoFit/>
          </a:bodyPr>
          <a:lstStyle/>
          <a:p>
            <a:r>
              <a:rPr lang="en-US" sz="2400" dirty="0"/>
              <a:t>Which plan has the least amount of risk?</a:t>
            </a:r>
            <a:endParaRPr lang="en-US" sz="2400" dirty="0">
              <a:effectLst/>
            </a:endParaRPr>
          </a:p>
        </p:txBody>
      </p:sp>
      <p:pic>
        <p:nvPicPr>
          <p:cNvPr id="4" name="Picture 3"/>
          <p:cNvPicPr>
            <a:picLocks noChangeAspect="1"/>
          </p:cNvPicPr>
          <p:nvPr/>
        </p:nvPicPr>
        <p:blipFill>
          <a:blip r:embed="rId2"/>
          <a:stretch>
            <a:fillRect/>
          </a:stretch>
        </p:blipFill>
        <p:spPr>
          <a:xfrm>
            <a:off x="5901877" y="3087707"/>
            <a:ext cx="1455046" cy="569893"/>
          </a:xfrm>
          <a:prstGeom prst="rect">
            <a:avLst/>
          </a:prstGeom>
        </p:spPr>
      </p:pic>
      <p:sp>
        <p:nvSpPr>
          <p:cNvPr id="6" name="Oval 5"/>
          <p:cNvSpPr/>
          <p:nvPr/>
        </p:nvSpPr>
        <p:spPr>
          <a:xfrm>
            <a:off x="5801928" y="3109823"/>
            <a:ext cx="1654943" cy="5954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a:spLocks noGrp="1"/>
          </p:cNvSpPr>
          <p:nvPr>
            <p:ph idx="1"/>
          </p:nvPr>
        </p:nvSpPr>
        <p:spPr>
          <a:xfrm>
            <a:off x="452437" y="3935371"/>
            <a:ext cx="8229600" cy="2617829"/>
          </a:xfrm>
        </p:spPr>
        <p:txBody>
          <a:bodyPr>
            <a:normAutofit fontScale="92500" lnSpcReduction="10000"/>
          </a:bodyPr>
          <a:lstStyle/>
          <a:p>
            <a:r>
              <a:rPr lang="en-US" b="1" i="1" dirty="0" smtClean="0"/>
              <a:t>Solution:</a:t>
            </a:r>
            <a:r>
              <a:rPr lang="en-US" dirty="0"/>
              <a:t> </a:t>
            </a:r>
            <a:r>
              <a:rPr lang="en-US" dirty="0" smtClean="0"/>
              <a:t>You need to calculate the variance for each plan. A lower variance means lower volatility, which means lower risk. Your strategy is to first compute the mean, and then compute the variance as the sum of all possible payout deviations from the mean squared, each multiplied by the corresponding probability. The next screens show you how to do all that.</a:t>
            </a:r>
            <a:endParaRPr lang="en-US" dirty="0"/>
          </a:p>
        </p:txBody>
      </p:sp>
      <p:sp>
        <p:nvSpPr>
          <p:cNvPr id="12" name="TextBox 11"/>
          <p:cNvSpPr txBox="1"/>
          <p:nvPr/>
        </p:nvSpPr>
        <p:spPr>
          <a:xfrm>
            <a:off x="5638800" y="1642348"/>
            <a:ext cx="99060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1</a:t>
            </a:r>
            <a:endParaRPr lang="en-US" b="1" dirty="0">
              <a:latin typeface="Arial" panose="020B0604020202020204" pitchFamily="34" charset="0"/>
              <a:cs typeface="Arial" panose="020B0604020202020204" pitchFamily="34" charset="0"/>
            </a:endParaRPr>
          </a:p>
        </p:txBody>
      </p:sp>
      <p:sp>
        <p:nvSpPr>
          <p:cNvPr id="13" name="Content Placeholder 2"/>
          <p:cNvSpPr txBox="1">
            <a:spLocks/>
          </p:cNvSpPr>
          <p:nvPr/>
        </p:nvSpPr>
        <p:spPr>
          <a:xfrm>
            <a:off x="5530343" y="2022900"/>
            <a:ext cx="3327907" cy="1188720"/>
          </a:xfrm>
          <a:prstGeom prst="rect">
            <a:avLst/>
          </a:prstGeom>
        </p:spPr>
        <p:txBody>
          <a:bodyPr>
            <a:normAutofit fontScale="85000" lnSpcReduction="10000"/>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r>
              <a:rPr lang="en-US" dirty="0" smtClean="0"/>
              <a:t>Copy the data and paste in Excel, in a blank spreadsheet, in cell A1</a:t>
            </a:r>
            <a:endParaRPr lang="en-US" dirty="0"/>
          </a:p>
        </p:txBody>
      </p:sp>
      <p:pic>
        <p:nvPicPr>
          <p:cNvPr id="10" name="Picture 9"/>
          <p:cNvPicPr>
            <a:picLocks noChangeAspect="1"/>
          </p:cNvPicPr>
          <p:nvPr/>
        </p:nvPicPr>
        <p:blipFill>
          <a:blip r:embed="rId3"/>
          <a:stretch>
            <a:fillRect/>
          </a:stretch>
        </p:blipFill>
        <p:spPr>
          <a:xfrm>
            <a:off x="452437" y="1673362"/>
            <a:ext cx="4791481" cy="1984237"/>
          </a:xfrm>
          <a:prstGeom prst="rect">
            <a:avLst/>
          </a:prstGeom>
        </p:spPr>
      </p:pic>
    </p:spTree>
    <p:extLst>
      <p:ext uri="{BB962C8B-B14F-4D97-AF65-F5344CB8AC3E}">
        <p14:creationId xmlns:p14="http://schemas.microsoft.com/office/powerpoint/2010/main" val="28513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Discrete Random Variables</a:t>
            </a:r>
            <a:endParaRPr lang="en-US" dirty="0"/>
          </a:p>
        </p:txBody>
      </p:sp>
      <p:sp>
        <p:nvSpPr>
          <p:cNvPr id="5" name="Content Placeholder 2"/>
          <p:cNvSpPr>
            <a:spLocks noGrp="1"/>
          </p:cNvSpPr>
          <p:nvPr>
            <p:ph idx="1"/>
          </p:nvPr>
        </p:nvSpPr>
        <p:spPr>
          <a:xfrm>
            <a:off x="457200" y="1280160"/>
            <a:ext cx="8229600" cy="2225040"/>
          </a:xfrm>
          <a:solidFill>
            <a:srgbClr val="FFFFCC"/>
          </a:solidFill>
          <a:ln w="28575">
            <a:solidFill>
              <a:srgbClr val="000000"/>
            </a:solidFill>
          </a:ln>
        </p:spPr>
        <p:txBody>
          <a:bodyPr/>
          <a:lstStyle/>
          <a:p>
            <a:pPr algn="ctr"/>
            <a:r>
              <a:rPr lang="en-US" b="1" dirty="0" smtClean="0">
                <a:solidFill>
                  <a:srgbClr val="000000"/>
                </a:solidFill>
              </a:rPr>
              <a:t>Probability Distribution</a:t>
            </a:r>
          </a:p>
          <a:p>
            <a:pPr>
              <a:tabLst>
                <a:tab pos="463550" algn="l"/>
              </a:tabLst>
            </a:pPr>
            <a:r>
              <a:rPr lang="en-US" dirty="0" smtClean="0">
                <a:solidFill>
                  <a:srgbClr val="000000"/>
                </a:solidFill>
              </a:rPr>
              <a:t>A </a:t>
            </a:r>
            <a:r>
              <a:rPr lang="en-US" b="1" dirty="0" smtClean="0">
                <a:solidFill>
                  <a:srgbClr val="C00000"/>
                </a:solidFill>
              </a:rPr>
              <a:t>probability distribution </a:t>
            </a:r>
            <a:r>
              <a:rPr lang="en-US" dirty="0" smtClean="0">
                <a:solidFill>
                  <a:srgbClr val="000000"/>
                </a:solidFill>
              </a:rPr>
              <a:t>is a table or formula that gives the probabilities for every value of the random variable </a:t>
            </a:r>
            <a:r>
              <a:rPr lang="en-US" i="1" dirty="0" smtClean="0">
                <a:solidFill>
                  <a:srgbClr val="000000"/>
                </a:solidFill>
              </a:rPr>
              <a:t>X, </a:t>
            </a:r>
            <a:r>
              <a:rPr lang="en-US" dirty="0" smtClean="0">
                <a:solidFill>
                  <a:srgbClr val="000000"/>
                </a:solidFill>
              </a:rPr>
              <a:t>where </a:t>
            </a:r>
          </a:p>
        </p:txBody>
      </p:sp>
      <p:graphicFrame>
        <p:nvGraphicFramePr>
          <p:cNvPr id="277505" name="Object 1"/>
          <p:cNvGraphicFramePr>
            <a:graphicFrameLocks noChangeAspect="1"/>
          </p:cNvGraphicFramePr>
          <p:nvPr>
            <p:extLst/>
          </p:nvPr>
        </p:nvGraphicFramePr>
        <p:xfrm>
          <a:off x="3144838" y="2681288"/>
          <a:ext cx="5270500" cy="520700"/>
        </p:xfrm>
        <a:graphic>
          <a:graphicData uri="http://schemas.openxmlformats.org/presentationml/2006/ole">
            <mc:AlternateContent xmlns:mc="http://schemas.openxmlformats.org/markup-compatibility/2006">
              <mc:Choice xmlns:v="urn:schemas-microsoft-com:vml" Requires="v">
                <p:oleObj spid="_x0000_s36931" name="Equation" r:id="rId3" imgW="5270400" imgH="520560" progId="Equation.DSMT4">
                  <p:embed/>
                </p:oleObj>
              </mc:Choice>
              <mc:Fallback>
                <p:oleObj name="Equation" r:id="rId3" imgW="5270400" imgH="520560" progId="Equation.DSMT4">
                  <p:embed/>
                  <p:pic>
                    <p:nvPicPr>
                      <p:cNvPr id="0" name=""/>
                      <p:cNvPicPr>
                        <a:picLocks noChangeAspect="1" noChangeArrowheads="1"/>
                      </p:cNvPicPr>
                      <p:nvPr/>
                    </p:nvPicPr>
                    <p:blipFill>
                      <a:blip r:embed="rId4"/>
                      <a:srcRect/>
                      <a:stretch>
                        <a:fillRect/>
                      </a:stretch>
                    </p:blipFill>
                    <p:spPr bwMode="auto">
                      <a:xfrm>
                        <a:off x="3144838" y="2681288"/>
                        <a:ext cx="52705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Content Placeholder 2"/>
          <p:cNvSpPr txBox="1">
            <a:spLocks/>
          </p:cNvSpPr>
          <p:nvPr/>
        </p:nvSpPr>
        <p:spPr>
          <a:xfrm>
            <a:off x="457200" y="3710940"/>
            <a:ext cx="8229600" cy="2689860"/>
          </a:xfrm>
          <a:prstGeom prst="rect">
            <a:avLst/>
          </a:prstGeom>
          <a:solidFill>
            <a:srgbClr val="FFFFCC"/>
          </a:solidFill>
          <a:ln w="28575">
            <a:solidFill>
              <a:srgbClr val="000000"/>
            </a:solidFill>
          </a:ln>
        </p:spPr>
        <p:txBody>
          <a:bodyPr>
            <a:normAutofit/>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b="1" smtClean="0">
                <a:solidFill>
                  <a:srgbClr val="000000"/>
                </a:solidFill>
              </a:rPr>
              <a:t>Properties of a Probability Distribution</a:t>
            </a:r>
          </a:p>
          <a:p>
            <a:pPr>
              <a:tabLst>
                <a:tab pos="463550" algn="l"/>
              </a:tabLst>
            </a:pPr>
            <a:r>
              <a:rPr lang="en-US" b="1" smtClean="0">
                <a:solidFill>
                  <a:srgbClr val="000000"/>
                </a:solidFill>
              </a:rPr>
              <a:t>1.</a:t>
            </a:r>
            <a:r>
              <a:rPr lang="en-US" smtClean="0">
                <a:solidFill>
                  <a:srgbClr val="000000"/>
                </a:solidFill>
              </a:rPr>
              <a:t>	All of the probabilities are between 0 and 1, 	inclusive. That is,  </a:t>
            </a:r>
          </a:p>
          <a:p>
            <a:pPr>
              <a:tabLst>
                <a:tab pos="463550" algn="l"/>
              </a:tabLst>
            </a:pPr>
            <a:r>
              <a:rPr lang="en-US" b="1" smtClean="0">
                <a:solidFill>
                  <a:srgbClr val="000000"/>
                </a:solidFill>
              </a:rPr>
              <a:t>2.</a:t>
            </a:r>
            <a:r>
              <a:rPr lang="en-US" smtClean="0">
                <a:solidFill>
                  <a:srgbClr val="000000"/>
                </a:solidFill>
              </a:rPr>
              <a:t>	The sum of the 	probabilities is 1. That is,</a:t>
            </a:r>
          </a:p>
          <a:p>
            <a:pPr>
              <a:tabLst>
                <a:tab pos="463550" algn="l"/>
              </a:tabLst>
            </a:pPr>
            <a:endParaRPr lang="en-US" dirty="0" smtClean="0">
              <a:solidFill>
                <a:srgbClr val="000000"/>
              </a:solidFill>
            </a:endParaRPr>
          </a:p>
        </p:txBody>
      </p:sp>
      <p:graphicFrame>
        <p:nvGraphicFramePr>
          <p:cNvPr id="7" name="Object 1"/>
          <p:cNvGraphicFramePr>
            <a:graphicFrameLocks noChangeAspect="1"/>
          </p:cNvGraphicFramePr>
          <p:nvPr>
            <p:extLst>
              <p:ext uri="{D42A27DB-BD31-4B8C-83A1-F6EECF244321}">
                <p14:modId xmlns:p14="http://schemas.microsoft.com/office/powerpoint/2010/main" val="304082470"/>
              </p:ext>
            </p:extLst>
          </p:nvPr>
        </p:nvGraphicFramePr>
        <p:xfrm>
          <a:off x="3657600" y="4706620"/>
          <a:ext cx="2324100" cy="469900"/>
        </p:xfrm>
        <a:graphic>
          <a:graphicData uri="http://schemas.openxmlformats.org/presentationml/2006/ole">
            <mc:AlternateContent xmlns:mc="http://schemas.openxmlformats.org/markup-compatibility/2006">
              <mc:Choice xmlns:v="urn:schemas-microsoft-com:vml" Requires="v">
                <p:oleObj spid="_x0000_s36932" name="Equation" r:id="rId5" imgW="2323800" imgH="469800" progId="Equation.DSMT4">
                  <p:embed/>
                </p:oleObj>
              </mc:Choice>
              <mc:Fallback>
                <p:oleObj name="Equation" r:id="rId5" imgW="2323800" imgH="469800" progId="Equation.DSMT4">
                  <p:embed/>
                  <p:pic>
                    <p:nvPicPr>
                      <p:cNvPr id="0" name=""/>
                      <p:cNvPicPr>
                        <a:picLocks noChangeAspect="1" noChangeArrowheads="1"/>
                      </p:cNvPicPr>
                      <p:nvPr/>
                    </p:nvPicPr>
                    <p:blipFill>
                      <a:blip r:embed="rId6"/>
                      <a:srcRect/>
                      <a:stretch>
                        <a:fillRect/>
                      </a:stretch>
                    </p:blipFill>
                    <p:spPr bwMode="auto">
                      <a:xfrm>
                        <a:off x="3657600" y="4706620"/>
                        <a:ext cx="23241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567402363"/>
              </p:ext>
            </p:extLst>
          </p:nvPr>
        </p:nvGraphicFramePr>
        <p:xfrm>
          <a:off x="2971800" y="5651500"/>
          <a:ext cx="2336800" cy="520700"/>
        </p:xfrm>
        <a:graphic>
          <a:graphicData uri="http://schemas.openxmlformats.org/presentationml/2006/ole">
            <mc:AlternateContent xmlns:mc="http://schemas.openxmlformats.org/markup-compatibility/2006">
              <mc:Choice xmlns:v="urn:schemas-microsoft-com:vml" Requires="v">
                <p:oleObj spid="_x0000_s36933" name="Equation" r:id="rId7" imgW="2336760" imgH="520560" progId="Equation.DSMT4">
                  <p:embed/>
                </p:oleObj>
              </mc:Choice>
              <mc:Fallback>
                <p:oleObj name="Equation" r:id="rId7" imgW="2336760" imgH="520560" progId="Equation.DSMT4">
                  <p:embed/>
                  <p:pic>
                    <p:nvPicPr>
                      <p:cNvPr id="0" name=""/>
                      <p:cNvPicPr>
                        <a:picLocks noChangeAspect="1" noChangeArrowheads="1"/>
                      </p:cNvPicPr>
                      <p:nvPr/>
                    </p:nvPicPr>
                    <p:blipFill>
                      <a:blip r:embed="rId8"/>
                      <a:srcRect/>
                      <a:stretch>
                        <a:fillRect/>
                      </a:stretch>
                    </p:blipFill>
                    <p:spPr bwMode="auto">
                      <a:xfrm>
                        <a:off x="2971800" y="5651500"/>
                        <a:ext cx="23368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207470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UNTDBS Lesson 6.1: Example questions</a:t>
            </a:r>
            <a:endParaRPr lang="en-US" altLang="en-US" dirty="0"/>
          </a:p>
        </p:txBody>
      </p:sp>
      <p:sp>
        <p:nvSpPr>
          <p:cNvPr id="22" name="Content Placeholder 2"/>
          <p:cNvSpPr txBox="1">
            <a:spLocks/>
          </p:cNvSpPr>
          <p:nvPr/>
        </p:nvSpPr>
        <p:spPr>
          <a:xfrm>
            <a:off x="1565723" y="1089928"/>
            <a:ext cx="4073077" cy="947663"/>
          </a:xfrm>
          <a:prstGeom prst="rect">
            <a:avLst/>
          </a:prstGeom>
        </p:spPr>
        <p:txBody>
          <a:bodyPr>
            <a:normAutofit fontScale="77500" lnSpcReduction="20000"/>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r>
              <a:rPr lang="en-US" dirty="0" smtClean="0"/>
              <a:t>Compute each expected value using the SUMPRODUCT function in cells C1 and C6</a:t>
            </a:r>
            <a:endParaRPr lang="en-US" dirty="0"/>
          </a:p>
        </p:txBody>
      </p:sp>
      <p:sp>
        <p:nvSpPr>
          <p:cNvPr id="24" name="TextBox 23"/>
          <p:cNvSpPr txBox="1"/>
          <p:nvPr/>
        </p:nvSpPr>
        <p:spPr>
          <a:xfrm>
            <a:off x="419163" y="1219200"/>
            <a:ext cx="104626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a:t>
            </a:r>
            <a:r>
              <a:rPr lang="en-US" b="1" dirty="0">
                <a:latin typeface="Arial" panose="020B0604020202020204" pitchFamily="34" charset="0"/>
                <a:cs typeface="Arial" panose="020B0604020202020204" pitchFamily="34" charset="0"/>
              </a:rPr>
              <a:t>2</a:t>
            </a:r>
          </a:p>
        </p:txBody>
      </p:sp>
      <p:grpSp>
        <p:nvGrpSpPr>
          <p:cNvPr id="6" name="Group 5"/>
          <p:cNvGrpSpPr/>
          <p:nvPr/>
        </p:nvGrpSpPr>
        <p:grpSpPr>
          <a:xfrm>
            <a:off x="423862" y="2037591"/>
            <a:ext cx="5219637" cy="3413581"/>
            <a:chOff x="419163" y="1956643"/>
            <a:chExt cx="5219637" cy="3413581"/>
          </a:xfrm>
        </p:grpSpPr>
        <p:pic>
          <p:nvPicPr>
            <p:cNvPr id="4" name="Picture 3"/>
            <p:cNvPicPr>
              <a:picLocks noChangeAspect="1"/>
            </p:cNvPicPr>
            <p:nvPr/>
          </p:nvPicPr>
          <p:blipFill>
            <a:blip r:embed="rId2"/>
            <a:stretch>
              <a:fillRect/>
            </a:stretch>
          </p:blipFill>
          <p:spPr>
            <a:xfrm>
              <a:off x="419163" y="1956643"/>
              <a:ext cx="5100438" cy="1853357"/>
            </a:xfrm>
            <a:prstGeom prst="rect">
              <a:avLst/>
            </a:prstGeom>
          </p:spPr>
        </p:pic>
        <p:pic>
          <p:nvPicPr>
            <p:cNvPr id="5" name="Picture 4"/>
            <p:cNvPicPr>
              <a:picLocks noChangeAspect="1"/>
            </p:cNvPicPr>
            <p:nvPr/>
          </p:nvPicPr>
          <p:blipFill rotWithShape="1">
            <a:blip r:embed="rId3"/>
            <a:srcRect r="2845"/>
            <a:stretch/>
          </p:blipFill>
          <p:spPr>
            <a:xfrm>
              <a:off x="433450" y="3810000"/>
              <a:ext cx="5205350" cy="1560224"/>
            </a:xfrm>
            <a:prstGeom prst="rect">
              <a:avLst/>
            </a:prstGeom>
          </p:spPr>
        </p:pic>
      </p:grpSp>
      <p:pic>
        <p:nvPicPr>
          <p:cNvPr id="7" name="Picture 6"/>
          <p:cNvPicPr>
            <a:picLocks noChangeAspect="1"/>
          </p:cNvPicPr>
          <p:nvPr/>
        </p:nvPicPr>
        <p:blipFill>
          <a:blip r:embed="rId4"/>
          <a:stretch>
            <a:fillRect/>
          </a:stretch>
        </p:blipFill>
        <p:spPr>
          <a:xfrm>
            <a:off x="6096000" y="3962400"/>
            <a:ext cx="2590800" cy="2687652"/>
          </a:xfrm>
          <a:prstGeom prst="rect">
            <a:avLst/>
          </a:prstGeom>
        </p:spPr>
      </p:pic>
      <p:sp>
        <p:nvSpPr>
          <p:cNvPr id="13" name="Circular Arrow 12"/>
          <p:cNvSpPr/>
          <p:nvPr/>
        </p:nvSpPr>
        <p:spPr>
          <a:xfrm>
            <a:off x="5519601" y="2678310"/>
            <a:ext cx="1600200" cy="2039809"/>
          </a:xfrm>
          <a:prstGeom prst="circularArrow">
            <a:avLst>
              <a:gd name="adj1" fmla="val 12500"/>
              <a:gd name="adj2" fmla="val 1142319"/>
              <a:gd name="adj3" fmla="val 20457681"/>
              <a:gd name="adj4" fmla="val 16258759"/>
              <a:gd name="adj5" fmla="val 125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p:cNvSpPr/>
          <p:nvPr/>
        </p:nvSpPr>
        <p:spPr>
          <a:xfrm>
            <a:off x="8229600" y="4219545"/>
            <a:ext cx="533400" cy="42868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153400" y="5306226"/>
            <a:ext cx="609600" cy="42868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Content Placeholder 2"/>
              <p:cNvSpPr txBox="1">
                <a:spLocks/>
              </p:cNvSpPr>
              <p:nvPr/>
            </p:nvSpPr>
            <p:spPr>
              <a:xfrm>
                <a:off x="5519601" y="960327"/>
                <a:ext cx="2742611" cy="940536"/>
              </a:xfrm>
              <a:prstGeom prst="rect">
                <a:avLst/>
              </a:prstGeom>
            </p:spPr>
            <p:txBody>
              <a:bodyPr>
                <a:normAutofit fontScale="77500" lnSpcReduction="20000"/>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e>
                          </m:d>
                        </m:e>
                      </m:nary>
                    </m:oMath>
                  </m:oMathPara>
                </a14:m>
                <a:endParaRPr lang="en-US" dirty="0"/>
              </a:p>
            </p:txBody>
          </p:sp>
        </mc:Choice>
        <mc:Fallback xmlns="">
          <p:sp>
            <p:nvSpPr>
              <p:cNvPr id="27" name="Content Placeholder 2"/>
              <p:cNvSpPr txBox="1">
                <a:spLocks noRot="1" noChangeAspect="1" noMove="1" noResize="1" noEditPoints="1" noAdjustHandles="1" noChangeArrowheads="1" noChangeShapeType="1" noTextEdit="1"/>
              </p:cNvSpPr>
              <p:nvPr/>
            </p:nvSpPr>
            <p:spPr>
              <a:xfrm>
                <a:off x="5519601" y="960327"/>
                <a:ext cx="2742611" cy="94053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713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UNTDBS Lesson 6.1: Example questions</a:t>
            </a:r>
            <a:endParaRPr lang="en-US" altLang="en-US" dirty="0"/>
          </a:p>
        </p:txBody>
      </p:sp>
      <p:sp>
        <p:nvSpPr>
          <p:cNvPr id="11" name="TextBox 10"/>
          <p:cNvSpPr txBox="1"/>
          <p:nvPr/>
        </p:nvSpPr>
        <p:spPr>
          <a:xfrm>
            <a:off x="444533" y="1117457"/>
            <a:ext cx="99060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3</a:t>
            </a:r>
            <a:endParaRPr lang="en-US"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Content Placeholder 2"/>
              <p:cNvSpPr txBox="1">
                <a:spLocks/>
              </p:cNvSpPr>
              <p:nvPr/>
            </p:nvSpPr>
            <p:spPr>
              <a:xfrm>
                <a:off x="916000" y="1024240"/>
                <a:ext cx="3199811" cy="555765"/>
              </a:xfrm>
              <a:prstGeom prst="rect">
                <a:avLst/>
              </a:prstGeom>
            </p:spPr>
            <p:txBody>
              <a:bodyPr>
                <a:normAutofit/>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14:m>
                  <m:oMathPara xmlns:m="http://schemas.openxmlformats.org/officeDocument/2006/math">
                    <m:oMathParaPr>
                      <m:jc m:val="centerGroup"/>
                    </m:oMathParaPr>
                    <m:oMath xmlns:m="http://schemas.openxmlformats.org/officeDocument/2006/math">
                      <m:sSup>
                        <m:sSupPr>
                          <m:ctrlPr>
                            <a:rPr lang="en-US" i="1">
                              <a:solidFill>
                                <a:srgbClr val="002060"/>
                              </a:solidFill>
                              <a:latin typeface="Cambria Math" panose="02040503050406030204" pitchFamily="18" charset="0"/>
                            </a:rPr>
                          </m:ctrlPr>
                        </m:sSupPr>
                        <m:e>
                          <m:d>
                            <m:dPr>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𝑥</m:t>
                                  </m:r>
                                </m:e>
                                <m:sub>
                                  <m:r>
                                    <a:rPr lang="en-US" i="1">
                                      <a:solidFill>
                                        <a:srgbClr val="002060"/>
                                      </a:solidFill>
                                      <a:latin typeface="Cambria Math" panose="02040503050406030204" pitchFamily="18" charset="0"/>
                                    </a:rPr>
                                    <m:t>𝑖</m:t>
                                  </m:r>
                                </m:sub>
                              </m:sSub>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𝜇</m:t>
                              </m:r>
                            </m:e>
                          </m:d>
                        </m:e>
                        <m:sup>
                          <m:r>
                            <a:rPr lang="en-US" i="1">
                              <a:solidFill>
                                <a:srgbClr val="002060"/>
                              </a:solidFill>
                              <a:latin typeface="Cambria Math" panose="02040503050406030204" pitchFamily="18" charset="0"/>
                            </a:rPr>
                            <m:t>2</m:t>
                          </m:r>
                        </m:sup>
                      </m:sSup>
                    </m:oMath>
                  </m:oMathPara>
                </a14:m>
                <a:endParaRPr lang="en-US" dirty="0"/>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916000" y="1024240"/>
                <a:ext cx="3199811" cy="555765"/>
              </a:xfrm>
              <a:prstGeom prst="rect">
                <a:avLst/>
              </a:prstGeom>
              <a:blipFill rotWithShape="0">
                <a:blip r:embed="rId2"/>
                <a:stretch>
                  <a:fillRect/>
                </a:stretch>
              </a:blipFill>
            </p:spPr>
            <p:txBody>
              <a:bodyPr/>
              <a:lstStyle/>
              <a:p>
                <a:r>
                  <a:rPr lang="en-US">
                    <a:noFill/>
                  </a:rPr>
                  <a:t> </a:t>
                </a:r>
              </a:p>
            </p:txBody>
          </p:sp>
        </mc:Fallback>
      </mc:AlternateContent>
      <p:sp>
        <p:nvSpPr>
          <p:cNvPr id="16" name="TextBox 15"/>
          <p:cNvSpPr txBox="1"/>
          <p:nvPr/>
        </p:nvSpPr>
        <p:spPr>
          <a:xfrm>
            <a:off x="428625" y="3528834"/>
            <a:ext cx="99060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a:t>
            </a:r>
            <a:r>
              <a:rPr lang="en-US" b="1" dirty="0">
                <a:latin typeface="Arial" panose="020B0604020202020204" pitchFamily="34" charset="0"/>
                <a:cs typeface="Arial" panose="020B0604020202020204" pitchFamily="34" charset="0"/>
              </a:rPr>
              <a:t>4</a:t>
            </a:r>
          </a:p>
        </p:txBody>
      </p:sp>
      <p:sp>
        <p:nvSpPr>
          <p:cNvPr id="22" name="Content Placeholder 2"/>
          <p:cNvSpPr txBox="1">
            <a:spLocks/>
          </p:cNvSpPr>
          <p:nvPr/>
        </p:nvSpPr>
        <p:spPr>
          <a:xfrm>
            <a:off x="338580" y="1586725"/>
            <a:ext cx="4261995" cy="1749056"/>
          </a:xfrm>
          <a:prstGeom prst="rect">
            <a:avLst/>
          </a:prstGeom>
        </p:spPr>
        <p:txBody>
          <a:bodyPr>
            <a:normAutofit fontScale="77500" lnSpcReduction="20000"/>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r>
              <a:rPr lang="en-US" dirty="0" smtClean="0"/>
              <a:t>For each payout, compute its squared deviation from the mean. The $ in formula $C$1 will allow to copy/paste from C3 down to cells C4 and C5 without moving the reference to cell C1 (=the mean)</a:t>
            </a:r>
            <a:endParaRPr lang="en-US" dirty="0"/>
          </a:p>
        </p:txBody>
      </p:sp>
      <mc:AlternateContent xmlns:mc="http://schemas.openxmlformats.org/markup-compatibility/2006" xmlns:a14="http://schemas.microsoft.com/office/drawing/2010/main">
        <mc:Choice Requires="a14">
          <p:sp>
            <p:nvSpPr>
              <p:cNvPr id="23" name="Content Placeholder 2"/>
              <p:cNvSpPr txBox="1">
                <a:spLocks/>
              </p:cNvSpPr>
              <p:nvPr/>
            </p:nvSpPr>
            <p:spPr>
              <a:xfrm>
                <a:off x="1371600" y="3352800"/>
                <a:ext cx="3199811" cy="1092936"/>
              </a:xfrm>
              <a:prstGeom prst="rect">
                <a:avLst/>
              </a:prstGeom>
            </p:spPr>
            <p:txBody>
              <a:bodyPr>
                <a:normAutofit fontScale="70000" lnSpcReduction="20000"/>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14:m>
                  <m:oMathPara xmlns:m="http://schemas.openxmlformats.org/officeDocument/2006/math">
                    <m:oMathParaPr>
                      <m:jc m:val="centerGroup"/>
                    </m:oMathParaPr>
                    <m:oMath xmlns:m="http://schemas.openxmlformats.org/officeDocument/2006/math">
                      <m:nary>
                        <m:naryPr>
                          <m:chr m:val="∑"/>
                          <m:subHide m:val="on"/>
                          <m:supHide m:val="on"/>
                          <m:ctrlPr>
                            <a:rPr lang="en-US" i="1">
                              <a:solidFill>
                                <a:srgbClr val="002060"/>
                              </a:solidFill>
                              <a:latin typeface="Cambria Math" panose="02040503050406030204" pitchFamily="18" charset="0"/>
                            </a:rPr>
                          </m:ctrlPr>
                        </m:naryPr>
                        <m:sub/>
                        <m:sup/>
                        <m:e>
                          <m:d>
                            <m:dPr>
                              <m:begChr m:val="["/>
                              <m:endChr m:val="]"/>
                              <m:ctrlPr>
                                <a:rPr lang="en-US" i="1">
                                  <a:solidFill>
                                    <a:srgbClr val="002060"/>
                                  </a:solidFill>
                                  <a:latin typeface="Cambria Math" panose="02040503050406030204" pitchFamily="18" charset="0"/>
                                </a:rPr>
                              </m:ctrlPr>
                            </m:dPr>
                            <m:e>
                              <m:sSup>
                                <m:sSupPr>
                                  <m:ctrlPr>
                                    <a:rPr lang="en-US" i="1">
                                      <a:solidFill>
                                        <a:srgbClr val="002060"/>
                                      </a:solidFill>
                                      <a:latin typeface="Cambria Math" panose="02040503050406030204" pitchFamily="18" charset="0"/>
                                    </a:rPr>
                                  </m:ctrlPr>
                                </m:sSupPr>
                                <m:e>
                                  <m:d>
                                    <m:dPr>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𝑥</m:t>
                                          </m:r>
                                        </m:e>
                                        <m:sub>
                                          <m:r>
                                            <a:rPr lang="en-US" i="1">
                                              <a:solidFill>
                                                <a:srgbClr val="002060"/>
                                              </a:solidFill>
                                              <a:latin typeface="Cambria Math" panose="02040503050406030204" pitchFamily="18" charset="0"/>
                                            </a:rPr>
                                            <m:t>𝑖</m:t>
                                          </m:r>
                                        </m:sub>
                                      </m:sSub>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𝜇</m:t>
                                      </m:r>
                                    </m:e>
                                  </m:d>
                                </m:e>
                                <m:sup>
                                  <m:r>
                                    <a:rPr lang="en-US" i="1">
                                      <a:solidFill>
                                        <a:srgbClr val="002060"/>
                                      </a:solidFill>
                                      <a:latin typeface="Cambria Math" panose="02040503050406030204" pitchFamily="18" charset="0"/>
                                    </a:rPr>
                                    <m:t>2</m:t>
                                  </m:r>
                                </m:sup>
                              </m:sSup>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𝑃</m:t>
                              </m:r>
                              <m:d>
                                <m:dPr>
                                  <m:ctrlPr>
                                    <a:rPr lang="en-US" i="1">
                                      <a:solidFill>
                                        <a:srgbClr val="002060"/>
                                      </a:solidFill>
                                      <a:latin typeface="Cambria Math" panose="02040503050406030204" pitchFamily="18" charset="0"/>
                                      <a:ea typeface="Cambria Math" panose="02040503050406030204" pitchFamily="18" charset="0"/>
                                    </a:rPr>
                                  </m:ctrlPr>
                                </m:dPr>
                                <m:e>
                                  <m:r>
                                    <a:rPr lang="en-US" i="1">
                                      <a:solidFill>
                                        <a:srgbClr val="002060"/>
                                      </a:solidFill>
                                      <a:latin typeface="Cambria Math" panose="02040503050406030204" pitchFamily="18" charset="0"/>
                                      <a:ea typeface="Cambria Math" panose="02040503050406030204" pitchFamily="18" charset="0"/>
                                    </a:rPr>
                                    <m:t>𝑋</m:t>
                                  </m:r>
                                  <m:r>
                                    <a:rPr lang="en-US" i="1">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𝑥</m:t>
                                      </m:r>
                                    </m:e>
                                    <m:sub>
                                      <m:r>
                                        <a:rPr lang="en-US" i="1">
                                          <a:solidFill>
                                            <a:srgbClr val="002060"/>
                                          </a:solidFill>
                                          <a:latin typeface="Cambria Math" panose="02040503050406030204" pitchFamily="18" charset="0"/>
                                          <a:ea typeface="Cambria Math" panose="02040503050406030204" pitchFamily="18" charset="0"/>
                                        </a:rPr>
                                        <m:t>𝑖</m:t>
                                      </m:r>
                                    </m:sub>
                                  </m:sSub>
                                </m:e>
                              </m:d>
                            </m:e>
                          </m:d>
                        </m:e>
                      </m:nary>
                    </m:oMath>
                  </m:oMathPara>
                </a14:m>
                <a:endParaRPr lang="en-US" dirty="0"/>
              </a:p>
            </p:txBody>
          </p:sp>
        </mc:Choice>
        <mc:Fallback xmlns="">
          <p:sp>
            <p:nvSpPr>
              <p:cNvPr id="23" name="Content Placeholder 2"/>
              <p:cNvSpPr txBox="1">
                <a:spLocks noRot="1" noChangeAspect="1" noMove="1" noResize="1" noEditPoints="1" noAdjustHandles="1" noChangeArrowheads="1" noChangeShapeType="1" noTextEdit="1"/>
              </p:cNvSpPr>
              <p:nvPr/>
            </p:nvSpPr>
            <p:spPr>
              <a:xfrm>
                <a:off x="1371600" y="3352800"/>
                <a:ext cx="3199811" cy="1092936"/>
              </a:xfrm>
              <a:prstGeom prst="rect">
                <a:avLst/>
              </a:prstGeom>
              <a:blipFill rotWithShape="0">
                <a:blip r:embed="rId3"/>
                <a:stretch>
                  <a:fillRect/>
                </a:stretch>
              </a:blipFill>
            </p:spPr>
            <p:txBody>
              <a:bodyPr/>
              <a:lstStyle/>
              <a:p>
                <a:r>
                  <a:rPr lang="en-US">
                    <a:noFill/>
                  </a:rPr>
                  <a:t> </a:t>
                </a:r>
              </a:p>
            </p:txBody>
          </p:sp>
        </mc:Fallback>
      </mc:AlternateContent>
      <p:sp>
        <p:nvSpPr>
          <p:cNvPr id="24" name="Content Placeholder 2"/>
          <p:cNvSpPr txBox="1">
            <a:spLocks/>
          </p:cNvSpPr>
          <p:nvPr/>
        </p:nvSpPr>
        <p:spPr>
          <a:xfrm>
            <a:off x="338580" y="4114800"/>
            <a:ext cx="8043420" cy="773966"/>
          </a:xfrm>
          <a:prstGeom prst="rect">
            <a:avLst/>
          </a:prstGeom>
        </p:spPr>
        <p:txBody>
          <a:bodyPr>
            <a:normAutofit fontScale="77500" lnSpcReduction="20000"/>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r>
              <a:rPr lang="en-US" dirty="0" smtClean="0"/>
              <a:t>Compute each variance as the sum of products of the squared deviations in column C multiplied by the probabilities in column B</a:t>
            </a:r>
            <a:endParaRPr lang="en-US" dirty="0"/>
          </a:p>
        </p:txBody>
      </p:sp>
      <p:pic>
        <p:nvPicPr>
          <p:cNvPr id="7" name="Picture 6"/>
          <p:cNvPicPr>
            <a:picLocks noChangeAspect="1"/>
          </p:cNvPicPr>
          <p:nvPr/>
        </p:nvPicPr>
        <p:blipFill>
          <a:blip r:embed="rId4"/>
          <a:stretch>
            <a:fillRect/>
          </a:stretch>
        </p:blipFill>
        <p:spPr>
          <a:xfrm>
            <a:off x="338580" y="4888766"/>
            <a:ext cx="6429547" cy="1664434"/>
          </a:xfrm>
          <a:prstGeom prst="rect">
            <a:avLst/>
          </a:prstGeom>
        </p:spPr>
      </p:pic>
      <p:pic>
        <p:nvPicPr>
          <p:cNvPr id="13" name="Picture 12"/>
          <p:cNvPicPr>
            <a:picLocks noChangeAspect="1"/>
          </p:cNvPicPr>
          <p:nvPr/>
        </p:nvPicPr>
        <p:blipFill>
          <a:blip r:embed="rId5"/>
          <a:stretch>
            <a:fillRect/>
          </a:stretch>
        </p:blipFill>
        <p:spPr>
          <a:xfrm>
            <a:off x="4571411" y="1235316"/>
            <a:ext cx="4267200" cy="1756229"/>
          </a:xfrm>
          <a:prstGeom prst="rect">
            <a:avLst/>
          </a:prstGeom>
        </p:spPr>
      </p:pic>
    </p:spTree>
    <p:extLst>
      <p:ext uri="{BB962C8B-B14F-4D97-AF65-F5344CB8AC3E}">
        <p14:creationId xmlns:p14="http://schemas.microsoft.com/office/powerpoint/2010/main" val="76250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UNTDBS Lesson 6.1: Example questions</a:t>
            </a:r>
            <a:endParaRPr lang="en-US" altLang="en-US" dirty="0"/>
          </a:p>
        </p:txBody>
      </p:sp>
      <p:sp>
        <p:nvSpPr>
          <p:cNvPr id="16" name="TextBox 15"/>
          <p:cNvSpPr txBox="1"/>
          <p:nvPr/>
        </p:nvSpPr>
        <p:spPr>
          <a:xfrm>
            <a:off x="423863" y="1201876"/>
            <a:ext cx="99060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5</a:t>
            </a:r>
            <a:endParaRPr lang="en-US" b="1" dirty="0">
              <a:latin typeface="Arial" panose="020B0604020202020204" pitchFamily="34" charset="0"/>
              <a:cs typeface="Arial" panose="020B0604020202020204" pitchFamily="34" charset="0"/>
            </a:endParaRPr>
          </a:p>
        </p:txBody>
      </p:sp>
      <p:sp>
        <p:nvSpPr>
          <p:cNvPr id="17" name="Content Placeholder 2"/>
          <p:cNvSpPr txBox="1">
            <a:spLocks/>
          </p:cNvSpPr>
          <p:nvPr/>
        </p:nvSpPr>
        <p:spPr>
          <a:xfrm>
            <a:off x="1905000" y="1225688"/>
            <a:ext cx="6681468" cy="922455"/>
          </a:xfrm>
          <a:prstGeom prst="rect">
            <a:avLst/>
          </a:prstGeom>
        </p:spPr>
        <p:txBody>
          <a:bodyPr>
            <a:normAutofit lnSpcReduction="10000"/>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r>
              <a:rPr lang="en-US" dirty="0" smtClean="0"/>
              <a:t>Compare the two variances and report the lowest variance as the lowest risk</a:t>
            </a:r>
            <a:endParaRPr lang="en-US" dirty="0"/>
          </a:p>
        </p:txBody>
      </p:sp>
      <p:pic>
        <p:nvPicPr>
          <p:cNvPr id="7" name="Picture 6"/>
          <p:cNvPicPr>
            <a:picLocks noChangeAspect="1"/>
          </p:cNvPicPr>
          <p:nvPr/>
        </p:nvPicPr>
        <p:blipFill>
          <a:blip r:embed="rId2"/>
          <a:stretch>
            <a:fillRect/>
          </a:stretch>
        </p:blipFill>
        <p:spPr>
          <a:xfrm>
            <a:off x="423862" y="2148143"/>
            <a:ext cx="5748337" cy="3242652"/>
          </a:xfrm>
          <a:prstGeom prst="rect">
            <a:avLst/>
          </a:prstGeom>
        </p:spPr>
      </p:pic>
      <p:sp>
        <p:nvSpPr>
          <p:cNvPr id="14" name="Oval 13"/>
          <p:cNvSpPr/>
          <p:nvPr/>
        </p:nvSpPr>
        <p:spPr>
          <a:xfrm>
            <a:off x="4876800" y="2984663"/>
            <a:ext cx="1447800" cy="42868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876800" y="4448115"/>
            <a:ext cx="1447800" cy="42868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5257800" y="5967730"/>
            <a:ext cx="2990852" cy="448628"/>
          </a:xfrm>
          <a:prstGeom prst="rect">
            <a:avLst/>
          </a:prstGeom>
          <a:noFill/>
          <a:ln w="28575">
            <a:solidFill>
              <a:srgbClr val="FF0000"/>
            </a:solidFill>
          </a:ln>
        </p:spPr>
      </p:pic>
      <p:sp>
        <p:nvSpPr>
          <p:cNvPr id="19" name="Content Placeholder 2"/>
          <p:cNvSpPr txBox="1">
            <a:spLocks/>
          </p:cNvSpPr>
          <p:nvPr/>
        </p:nvSpPr>
        <p:spPr>
          <a:xfrm>
            <a:off x="2905123" y="5967730"/>
            <a:ext cx="3267076" cy="685542"/>
          </a:xfrm>
          <a:prstGeom prst="rect">
            <a:avLst/>
          </a:prstGeom>
        </p:spPr>
        <p:txBody>
          <a:bodyPr>
            <a:normAutofit/>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r>
              <a:rPr lang="en-US" dirty="0" smtClean="0"/>
              <a:t>Final answer:</a:t>
            </a:r>
            <a:endParaRPr lang="en-US" dirty="0"/>
          </a:p>
        </p:txBody>
      </p:sp>
    </p:spTree>
    <p:extLst>
      <p:ext uri="{BB962C8B-B14F-4D97-AF65-F5344CB8AC3E}">
        <p14:creationId xmlns:p14="http://schemas.microsoft.com/office/powerpoint/2010/main" val="221976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UNTDBS Lesson 6.1: Example questions</a:t>
            </a:r>
            <a:endParaRPr lang="en-US" altLang="en-US" dirty="0"/>
          </a:p>
        </p:txBody>
      </p:sp>
      <p:sp>
        <p:nvSpPr>
          <p:cNvPr id="5" name="TextBox 4"/>
          <p:cNvSpPr txBox="1"/>
          <p:nvPr/>
        </p:nvSpPr>
        <p:spPr>
          <a:xfrm>
            <a:off x="457200" y="1097280"/>
            <a:ext cx="8229600" cy="830997"/>
          </a:xfrm>
          <a:prstGeom prst="rect">
            <a:avLst/>
          </a:prstGeom>
          <a:solidFill>
            <a:schemeClr val="bg1"/>
          </a:solidFill>
          <a:ln>
            <a:solidFill>
              <a:srgbClr val="002060"/>
            </a:solidFill>
          </a:ln>
        </p:spPr>
        <p:txBody>
          <a:bodyPr wrap="square" rtlCol="0">
            <a:spAutoFit/>
          </a:bodyPr>
          <a:lstStyle/>
          <a:p>
            <a:r>
              <a:rPr lang="en-US" sz="2400" dirty="0">
                <a:solidFill>
                  <a:srgbClr val="366092"/>
                </a:solidFill>
              </a:rPr>
              <a:t>Find the standard deviation of the following data. Round your answer to one decimal place.</a:t>
            </a:r>
          </a:p>
        </p:txBody>
      </p:sp>
      <p:pic>
        <p:nvPicPr>
          <p:cNvPr id="4" name="Picture 3"/>
          <p:cNvPicPr>
            <a:picLocks noChangeAspect="1"/>
          </p:cNvPicPr>
          <p:nvPr/>
        </p:nvPicPr>
        <p:blipFill>
          <a:blip r:embed="rId2"/>
          <a:stretch>
            <a:fillRect/>
          </a:stretch>
        </p:blipFill>
        <p:spPr>
          <a:xfrm>
            <a:off x="6576949" y="2590800"/>
            <a:ext cx="1455046" cy="569893"/>
          </a:xfrm>
          <a:prstGeom prst="rect">
            <a:avLst/>
          </a:prstGeom>
        </p:spPr>
      </p:pic>
      <p:sp>
        <p:nvSpPr>
          <p:cNvPr id="6" name="Oval 5"/>
          <p:cNvSpPr/>
          <p:nvPr/>
        </p:nvSpPr>
        <p:spPr>
          <a:xfrm>
            <a:off x="6477000" y="2612916"/>
            <a:ext cx="1654943" cy="5954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781800" y="2133600"/>
            <a:ext cx="99060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1</a:t>
            </a:r>
            <a:endParaRPr lang="en-US" b="1" dirty="0">
              <a:latin typeface="Arial" panose="020B0604020202020204" pitchFamily="34" charset="0"/>
              <a:cs typeface="Arial" panose="020B0604020202020204" pitchFamily="34" charset="0"/>
            </a:endParaRPr>
          </a:p>
        </p:txBody>
      </p:sp>
      <p:sp>
        <p:nvSpPr>
          <p:cNvPr id="13" name="Content Placeholder 2"/>
          <p:cNvSpPr txBox="1">
            <a:spLocks/>
          </p:cNvSpPr>
          <p:nvPr/>
        </p:nvSpPr>
        <p:spPr>
          <a:xfrm>
            <a:off x="1600200" y="3629085"/>
            <a:ext cx="4073077" cy="866715"/>
          </a:xfrm>
          <a:prstGeom prst="rect">
            <a:avLst/>
          </a:prstGeom>
        </p:spPr>
        <p:txBody>
          <a:bodyPr>
            <a:normAutofit fontScale="77500" lnSpcReduction="20000"/>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r>
              <a:rPr lang="en-US" dirty="0" smtClean="0"/>
              <a:t>Compute the expected value using the SUMPRODUCT function</a:t>
            </a:r>
            <a:endParaRPr lang="en-US" dirty="0"/>
          </a:p>
        </p:txBody>
      </p:sp>
      <p:pic>
        <p:nvPicPr>
          <p:cNvPr id="14" name="Picture 13"/>
          <p:cNvPicPr>
            <a:picLocks noChangeAspect="1"/>
          </p:cNvPicPr>
          <p:nvPr/>
        </p:nvPicPr>
        <p:blipFill>
          <a:blip r:embed="rId3"/>
          <a:stretch>
            <a:fillRect/>
          </a:stretch>
        </p:blipFill>
        <p:spPr>
          <a:xfrm>
            <a:off x="457200" y="4291757"/>
            <a:ext cx="4917440" cy="1676400"/>
          </a:xfrm>
          <a:prstGeom prst="rect">
            <a:avLst/>
          </a:prstGeom>
        </p:spPr>
      </p:pic>
      <p:sp>
        <p:nvSpPr>
          <p:cNvPr id="15" name="TextBox 14"/>
          <p:cNvSpPr txBox="1"/>
          <p:nvPr/>
        </p:nvSpPr>
        <p:spPr>
          <a:xfrm>
            <a:off x="453640" y="3758357"/>
            <a:ext cx="104626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a:t>
            </a:r>
            <a:r>
              <a:rPr lang="en-US" b="1" dirty="0">
                <a:latin typeface="Arial" panose="020B0604020202020204" pitchFamily="34" charset="0"/>
                <a:cs typeface="Arial" panose="020B0604020202020204" pitchFamily="34" charset="0"/>
              </a:rPr>
              <a:t>2</a:t>
            </a:r>
          </a:p>
        </p:txBody>
      </p:sp>
      <p:pic>
        <p:nvPicPr>
          <p:cNvPr id="9" name="Picture 8"/>
          <p:cNvPicPr>
            <a:picLocks noChangeAspect="1"/>
          </p:cNvPicPr>
          <p:nvPr/>
        </p:nvPicPr>
        <p:blipFill>
          <a:blip r:embed="rId4"/>
          <a:stretch>
            <a:fillRect/>
          </a:stretch>
        </p:blipFill>
        <p:spPr>
          <a:xfrm>
            <a:off x="6477000" y="5934819"/>
            <a:ext cx="1865870" cy="457200"/>
          </a:xfrm>
          <a:prstGeom prst="rect">
            <a:avLst/>
          </a:prstGeom>
        </p:spPr>
      </p:pic>
      <p:sp>
        <p:nvSpPr>
          <p:cNvPr id="16" name="TextBox 15"/>
          <p:cNvSpPr txBox="1"/>
          <p:nvPr/>
        </p:nvSpPr>
        <p:spPr>
          <a:xfrm>
            <a:off x="6184481" y="3787170"/>
            <a:ext cx="1046260" cy="369332"/>
          </a:xfrm>
          <a:prstGeom prst="rect">
            <a:avLst/>
          </a:prstGeom>
          <a:solidFill>
            <a:srgbClr val="FFFF00"/>
          </a:solidFill>
          <a:ln w="12700">
            <a:solidFill>
              <a:srgbClr val="000000"/>
            </a:solidFill>
          </a:ln>
        </p:spPr>
        <p:txBody>
          <a:bodyPr wrap="square" rtlCol="0">
            <a:spAutoFit/>
          </a:bodyPr>
          <a:lstStyle/>
          <a:p>
            <a:r>
              <a:rPr lang="en-US" b="1" dirty="0" smtClean="0">
                <a:latin typeface="Arial" panose="020B0604020202020204" pitchFamily="34" charset="0"/>
                <a:cs typeface="Arial" panose="020B0604020202020204" pitchFamily="34" charset="0"/>
              </a:rPr>
              <a:t>STEP 3</a:t>
            </a:r>
            <a:endParaRPr lang="en-US"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5"/>
          <a:stretch>
            <a:fillRect/>
          </a:stretch>
        </p:blipFill>
        <p:spPr>
          <a:xfrm>
            <a:off x="6484094" y="4379520"/>
            <a:ext cx="1858776" cy="1407749"/>
          </a:xfrm>
          <a:prstGeom prst="rect">
            <a:avLst/>
          </a:prstGeom>
        </p:spPr>
      </p:pic>
      <p:sp>
        <p:nvSpPr>
          <p:cNvPr id="17" name="Content Placeholder 2"/>
          <p:cNvSpPr txBox="1">
            <a:spLocks/>
          </p:cNvSpPr>
          <p:nvPr/>
        </p:nvSpPr>
        <p:spPr>
          <a:xfrm>
            <a:off x="7249791" y="3741003"/>
            <a:ext cx="1344166" cy="830997"/>
          </a:xfrm>
          <a:prstGeom prst="rect">
            <a:avLst/>
          </a:prstGeom>
        </p:spPr>
        <p:txBody>
          <a:bodyPr>
            <a:normAutofit fontScale="70000" lnSpcReduction="20000"/>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Lst>
            </a:pPr>
            <a:r>
              <a:rPr lang="en-US" dirty="0" smtClean="0"/>
              <a:t>Report the answer</a:t>
            </a:r>
            <a:endParaRPr lang="en-US" dirty="0"/>
          </a:p>
        </p:txBody>
      </p:sp>
      <p:sp>
        <p:nvSpPr>
          <p:cNvPr id="18" name="Oval 17"/>
          <p:cNvSpPr/>
          <p:nvPr/>
        </p:nvSpPr>
        <p:spPr>
          <a:xfrm>
            <a:off x="7884808" y="5310505"/>
            <a:ext cx="494270" cy="52704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390684" y="5899897"/>
            <a:ext cx="1000716" cy="52704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6958013" y="5407539"/>
            <a:ext cx="942975" cy="478911"/>
          </a:xfrm>
          <a:custGeom>
            <a:avLst/>
            <a:gdLst>
              <a:gd name="connsiteX0" fmla="*/ 942975 w 942975"/>
              <a:gd name="connsiteY0" fmla="*/ 7424 h 478911"/>
              <a:gd name="connsiteX1" fmla="*/ 314325 w 942975"/>
              <a:gd name="connsiteY1" fmla="*/ 64574 h 478911"/>
              <a:gd name="connsiteX2" fmla="*/ 0 w 942975"/>
              <a:gd name="connsiteY2" fmla="*/ 478911 h 478911"/>
            </a:gdLst>
            <a:ahLst/>
            <a:cxnLst>
              <a:cxn ang="0">
                <a:pos x="connsiteX0" y="connsiteY0"/>
              </a:cxn>
              <a:cxn ang="0">
                <a:pos x="connsiteX1" y="connsiteY1"/>
              </a:cxn>
              <a:cxn ang="0">
                <a:pos x="connsiteX2" y="connsiteY2"/>
              </a:cxn>
            </a:cxnLst>
            <a:rect l="l" t="t" r="r" b="b"/>
            <a:pathLst>
              <a:path w="942975" h="478911">
                <a:moveTo>
                  <a:pt x="942975" y="7424"/>
                </a:moveTo>
                <a:cubicBezTo>
                  <a:pt x="707231" y="-3292"/>
                  <a:pt x="471487" y="-14007"/>
                  <a:pt x="314325" y="64574"/>
                </a:cubicBezTo>
                <a:cubicBezTo>
                  <a:pt x="157163" y="143155"/>
                  <a:pt x="0" y="478911"/>
                  <a:pt x="0" y="478911"/>
                </a:cubicBezTo>
              </a:path>
            </a:pathLst>
          </a:custGeom>
          <a:noFill/>
          <a:ln w="28575">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stretch>
            <a:fillRect/>
          </a:stretch>
        </p:blipFill>
        <p:spPr>
          <a:xfrm>
            <a:off x="1039495" y="2057459"/>
            <a:ext cx="4527852" cy="1103233"/>
          </a:xfrm>
          <a:prstGeom prst="rect">
            <a:avLst/>
          </a:prstGeom>
        </p:spPr>
      </p:pic>
    </p:spTree>
    <p:extLst>
      <p:ext uri="{BB962C8B-B14F-4D97-AF65-F5344CB8AC3E}">
        <p14:creationId xmlns:p14="http://schemas.microsoft.com/office/powerpoint/2010/main" val="44002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5.1: Creating a Discrete Probability Distribution  </a:t>
            </a:r>
            <a:endParaRPr lang="en-US" dirty="0"/>
          </a:p>
        </p:txBody>
      </p:sp>
      <p:sp>
        <p:nvSpPr>
          <p:cNvPr id="3" name="Content Placeholder 2"/>
          <p:cNvSpPr>
            <a:spLocks noGrp="1"/>
          </p:cNvSpPr>
          <p:nvPr>
            <p:ph idx="1"/>
          </p:nvPr>
        </p:nvSpPr>
        <p:spPr/>
        <p:txBody>
          <a:bodyPr/>
          <a:lstStyle/>
          <a:p>
            <a:r>
              <a:rPr lang="en-US" dirty="0" smtClean="0"/>
              <a:t>Create a discrete probability distribution for </a:t>
            </a:r>
            <a:r>
              <a:rPr lang="en-US" i="1" dirty="0" smtClean="0"/>
              <a:t>X</a:t>
            </a:r>
            <a:r>
              <a:rPr lang="en-US" dirty="0" smtClean="0"/>
              <a:t>, the sum of </a:t>
            </a:r>
            <a:r>
              <a:rPr lang="en-US" b="1" dirty="0" smtClean="0"/>
              <a:t>two rolled dice</a:t>
            </a:r>
            <a:r>
              <a:rPr lang="en-US" dirty="0" smtClean="0"/>
              <a:t>. </a:t>
            </a:r>
          </a:p>
          <a:p>
            <a:r>
              <a:rPr lang="en-US" b="1" dirty="0" smtClean="0"/>
              <a:t>Solution</a:t>
            </a:r>
          </a:p>
          <a:p>
            <a:r>
              <a:rPr lang="en-US" dirty="0" smtClean="0"/>
              <a:t>To begin, let’s list all of the possible values for </a:t>
            </a:r>
            <a:r>
              <a:rPr lang="en-US" i="1" dirty="0" smtClean="0"/>
              <a:t>X. </a:t>
            </a:r>
            <a:endParaRPr lang="en-US" dirty="0"/>
          </a:p>
        </p:txBody>
      </p:sp>
    </p:spTree>
    <p:extLst>
      <p:ext uri="{BB962C8B-B14F-4D97-AF65-F5344CB8AC3E}">
        <p14:creationId xmlns:p14="http://schemas.microsoft.com/office/powerpoint/2010/main" val="241825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5.1: Creating a Discrete Probability Distribution (cont.)</a:t>
            </a:r>
            <a:endParaRPr lang="en-US" dirty="0"/>
          </a:p>
        </p:txBody>
      </p:sp>
      <p:pic>
        <p:nvPicPr>
          <p:cNvPr id="271362" name="Picture 2"/>
          <p:cNvPicPr>
            <a:picLocks noChangeAspect="1" noChangeArrowheads="1"/>
          </p:cNvPicPr>
          <p:nvPr/>
        </p:nvPicPr>
        <p:blipFill>
          <a:blip r:embed="rId2"/>
          <a:srcRect/>
          <a:stretch>
            <a:fillRect/>
          </a:stretch>
        </p:blipFill>
        <p:spPr bwMode="auto">
          <a:xfrm>
            <a:off x="510822" y="1676400"/>
            <a:ext cx="8110593" cy="3124200"/>
          </a:xfrm>
          <a:prstGeom prst="rect">
            <a:avLst/>
          </a:prstGeom>
          <a:noFill/>
          <a:ln w="9525">
            <a:noFill/>
            <a:miter lim="800000"/>
            <a:headEnd/>
            <a:tailEnd/>
          </a:ln>
          <a:effectLst/>
        </p:spPr>
      </p:pic>
    </p:spTree>
    <p:extLst>
      <p:ext uri="{BB962C8B-B14F-4D97-AF65-F5344CB8AC3E}">
        <p14:creationId xmlns:p14="http://schemas.microsoft.com/office/powerpoint/2010/main" val="3343625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5.1: Creating a Discrete Probability Distribution (cont.)</a:t>
            </a:r>
            <a:endParaRPr lang="en-US" dirty="0"/>
          </a:p>
        </p:txBody>
      </p:sp>
      <p:sp>
        <p:nvSpPr>
          <p:cNvPr id="8" name="Content Placeholder 2"/>
          <p:cNvSpPr>
            <a:spLocks noGrp="1"/>
          </p:cNvSpPr>
          <p:nvPr>
            <p:ph idx="1"/>
          </p:nvPr>
        </p:nvSpPr>
        <p:spPr/>
        <p:txBody>
          <a:bodyPr/>
          <a:lstStyle/>
          <a:p>
            <a:pPr>
              <a:tabLst>
                <a:tab pos="463550" algn="l"/>
              </a:tabLst>
            </a:pPr>
            <a:r>
              <a:rPr lang="en-US" dirty="0" smtClean="0"/>
              <a:t>When rolling two dice, there are 36 possible rolls, each giving a sum between 2 and 12, inclusive. To find the probability distribution, we need to calculate the probability for each value. </a:t>
            </a:r>
          </a:p>
          <a:p>
            <a:pPr>
              <a:spcBef>
                <a:spcPts val="1800"/>
              </a:spcBef>
            </a:pPr>
            <a:r>
              <a:rPr lang="en-US" dirty="0" smtClean="0"/>
              <a:t>		    because there is only one way to get a 		    sum of 2: </a:t>
            </a:r>
          </a:p>
          <a:p>
            <a:pPr>
              <a:spcBef>
                <a:spcPts val="2400"/>
              </a:spcBef>
            </a:pPr>
            <a:r>
              <a:rPr lang="en-US" dirty="0" smtClean="0"/>
              <a:t>		    because you may get the sum of 3 in 		    two ways:                or </a:t>
            </a:r>
            <a:endParaRPr lang="en-US" dirty="0"/>
          </a:p>
        </p:txBody>
      </p:sp>
      <p:graphicFrame>
        <p:nvGraphicFramePr>
          <p:cNvPr id="292865" name="Object 1"/>
          <p:cNvGraphicFramePr>
            <a:graphicFrameLocks noChangeAspect="1"/>
          </p:cNvGraphicFramePr>
          <p:nvPr/>
        </p:nvGraphicFramePr>
        <p:xfrm>
          <a:off x="599722" y="3048000"/>
          <a:ext cx="1968500" cy="838200"/>
        </p:xfrm>
        <a:graphic>
          <a:graphicData uri="http://schemas.openxmlformats.org/presentationml/2006/ole">
            <mc:AlternateContent xmlns:mc="http://schemas.openxmlformats.org/markup-compatibility/2006">
              <mc:Choice xmlns:v="urn:schemas-microsoft-com:vml" Requires="v">
                <p:oleObj spid="_x0000_s37936" name="Equation" r:id="rId3" imgW="1968480" imgH="838080" progId="Equation.DSMT4">
                  <p:embed/>
                </p:oleObj>
              </mc:Choice>
              <mc:Fallback>
                <p:oleObj name="Equation" r:id="rId3" imgW="1968480" imgH="838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722" y="3048000"/>
                        <a:ext cx="19685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2866" name="Object 2"/>
          <p:cNvGraphicFramePr>
            <a:graphicFrameLocks noChangeAspect="1"/>
          </p:cNvGraphicFramePr>
          <p:nvPr/>
        </p:nvGraphicFramePr>
        <p:xfrm>
          <a:off x="602545" y="4249716"/>
          <a:ext cx="1968500" cy="838200"/>
        </p:xfrm>
        <a:graphic>
          <a:graphicData uri="http://schemas.openxmlformats.org/presentationml/2006/ole">
            <mc:AlternateContent xmlns:mc="http://schemas.openxmlformats.org/markup-compatibility/2006">
              <mc:Choice xmlns:v="urn:schemas-microsoft-com:vml" Requires="v">
                <p:oleObj spid="_x0000_s37937" name="Equation" r:id="rId5" imgW="1968480" imgH="838080" progId="Equation.DSMT4">
                  <p:embed/>
                </p:oleObj>
              </mc:Choice>
              <mc:Fallback>
                <p:oleObj name="Equation" r:id="rId5" imgW="1968480" imgH="838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545" y="4249716"/>
                        <a:ext cx="19685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92867" name="Picture 3"/>
          <p:cNvPicPr>
            <a:picLocks noChangeAspect="1" noChangeArrowheads="1"/>
          </p:cNvPicPr>
          <p:nvPr/>
        </p:nvPicPr>
        <p:blipFill>
          <a:blip r:embed="rId7"/>
          <a:srcRect/>
          <a:stretch>
            <a:fillRect/>
          </a:stretch>
        </p:blipFill>
        <p:spPr bwMode="auto">
          <a:xfrm>
            <a:off x="4114800" y="3680178"/>
            <a:ext cx="914400" cy="472440"/>
          </a:xfrm>
          <a:prstGeom prst="rect">
            <a:avLst/>
          </a:prstGeom>
          <a:noFill/>
          <a:ln w="9525">
            <a:noFill/>
            <a:miter lim="800000"/>
            <a:headEnd/>
            <a:tailEnd/>
          </a:ln>
          <a:effectLst/>
        </p:spPr>
      </p:pic>
      <p:pic>
        <p:nvPicPr>
          <p:cNvPr id="3" name="Picture 3"/>
          <p:cNvPicPr>
            <a:picLocks noChangeAspect="1" noChangeArrowheads="1"/>
          </p:cNvPicPr>
          <p:nvPr/>
        </p:nvPicPr>
        <p:blipFill>
          <a:blip r:embed="rId8"/>
          <a:srcRect/>
          <a:stretch>
            <a:fillRect/>
          </a:stretch>
        </p:blipFill>
        <p:spPr bwMode="auto">
          <a:xfrm>
            <a:off x="4267200" y="4823178"/>
            <a:ext cx="1095375" cy="514350"/>
          </a:xfrm>
          <a:prstGeom prst="rect">
            <a:avLst/>
          </a:prstGeom>
          <a:noFill/>
          <a:ln w="9525">
            <a:noFill/>
            <a:miter lim="800000"/>
            <a:headEnd/>
            <a:tailEnd/>
          </a:ln>
          <a:effectLst/>
        </p:spPr>
      </p:pic>
      <p:pic>
        <p:nvPicPr>
          <p:cNvPr id="4" name="Picture 4"/>
          <p:cNvPicPr>
            <a:picLocks noChangeAspect="1" noChangeArrowheads="1"/>
          </p:cNvPicPr>
          <p:nvPr/>
        </p:nvPicPr>
        <p:blipFill>
          <a:blip r:embed="rId9"/>
          <a:srcRect/>
          <a:stretch>
            <a:fillRect/>
          </a:stretch>
        </p:blipFill>
        <p:spPr bwMode="auto">
          <a:xfrm>
            <a:off x="5943600" y="4823178"/>
            <a:ext cx="1085850" cy="495300"/>
          </a:xfrm>
          <a:prstGeom prst="rect">
            <a:avLst/>
          </a:prstGeom>
          <a:noFill/>
          <a:ln w="9525">
            <a:noFill/>
            <a:miter lim="800000"/>
            <a:headEnd/>
            <a:tailEnd/>
          </a:ln>
          <a:effectLst/>
        </p:spPr>
      </p:pic>
    </p:spTree>
    <p:extLst>
      <p:ext uri="{BB962C8B-B14F-4D97-AF65-F5344CB8AC3E}">
        <p14:creationId xmlns:p14="http://schemas.microsoft.com/office/powerpoint/2010/main" val="249263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28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28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28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5.1: Creating a Discrete Probability Distribution (cont.)</a:t>
            </a:r>
            <a:endParaRPr lang="en-US" dirty="0"/>
          </a:p>
        </p:txBody>
      </p:sp>
      <p:sp>
        <p:nvSpPr>
          <p:cNvPr id="4" name="Content Placeholder 3"/>
          <p:cNvSpPr>
            <a:spLocks noGrp="1"/>
          </p:cNvSpPr>
          <p:nvPr>
            <p:ph idx="1"/>
          </p:nvPr>
        </p:nvSpPr>
        <p:spPr/>
        <p:txBody>
          <a:bodyPr/>
          <a:lstStyle/>
          <a:p>
            <a:r>
              <a:rPr lang="en-US" dirty="0" smtClean="0"/>
              <a:t>Continuing this process will give us the following probability distribution. </a:t>
            </a:r>
          </a:p>
          <a:p>
            <a:endParaRPr lang="en-US" dirty="0" smtClean="0"/>
          </a:p>
          <a:p>
            <a:endParaRPr lang="en-US" dirty="0" smtClean="0"/>
          </a:p>
          <a:p>
            <a:endParaRPr lang="en-US" dirty="0" smtClean="0"/>
          </a:p>
          <a:p>
            <a:endParaRPr lang="en-US" dirty="0" smtClean="0"/>
          </a:p>
          <a:p>
            <a:r>
              <a:rPr lang="en-US" dirty="0" smtClean="0"/>
              <a:t>Check for yourself that the probabilities listed are the true values for the probability distribution of </a:t>
            </a:r>
            <a:r>
              <a:rPr lang="en-US" i="1" dirty="0" smtClean="0"/>
              <a:t>X</a:t>
            </a:r>
            <a:r>
              <a:rPr lang="en-US" dirty="0" smtClean="0"/>
              <a:t>, the sum of two rolled dice.</a:t>
            </a:r>
            <a:endParaRPr lang="en-US" dirty="0"/>
          </a:p>
        </p:txBody>
      </p:sp>
      <p:graphicFrame>
        <p:nvGraphicFramePr>
          <p:cNvPr id="5" name="Table 4"/>
          <p:cNvGraphicFramePr>
            <a:graphicFrameLocks noGrp="1"/>
          </p:cNvGraphicFramePr>
          <p:nvPr/>
        </p:nvGraphicFramePr>
        <p:xfrm>
          <a:off x="685800" y="2342445"/>
          <a:ext cx="7239000" cy="1718405"/>
        </p:xfrm>
        <a:graphic>
          <a:graphicData uri="http://schemas.openxmlformats.org/drawingml/2006/table">
            <a:tbl>
              <a:tblPr firstRow="1" bandRow="1">
                <a:tableStyleId>{5C22544A-7EE6-4342-B048-85BDC9FD1C3A}</a:tableStyleId>
              </a:tblPr>
              <a:tblGrid>
                <a:gridCol w="1166192">
                  <a:extLst>
                    <a:ext uri="{9D8B030D-6E8A-4147-A177-3AD203B41FA5}">
                      <a16:colId xmlns:a16="http://schemas.microsoft.com/office/drawing/2014/main" xmlns="" val="20000"/>
                    </a:ext>
                  </a:extLst>
                </a:gridCol>
                <a:gridCol w="510208">
                  <a:extLst>
                    <a:ext uri="{9D8B030D-6E8A-4147-A177-3AD203B41FA5}">
                      <a16:colId xmlns:a16="http://schemas.microsoft.com/office/drawing/2014/main" xmlns="" val="20001"/>
                    </a:ext>
                  </a:extLst>
                </a:gridCol>
                <a:gridCol w="533400">
                  <a:extLst>
                    <a:ext uri="{9D8B030D-6E8A-4147-A177-3AD203B41FA5}">
                      <a16:colId xmlns:a16="http://schemas.microsoft.com/office/drawing/2014/main" xmlns="" val="20002"/>
                    </a:ext>
                  </a:extLst>
                </a:gridCol>
                <a:gridCol w="533400">
                  <a:extLst>
                    <a:ext uri="{9D8B030D-6E8A-4147-A177-3AD203B41FA5}">
                      <a16:colId xmlns:a16="http://schemas.microsoft.com/office/drawing/2014/main" xmlns="" val="20003"/>
                    </a:ext>
                  </a:extLst>
                </a:gridCol>
                <a:gridCol w="533400">
                  <a:extLst>
                    <a:ext uri="{9D8B030D-6E8A-4147-A177-3AD203B41FA5}">
                      <a16:colId xmlns:a16="http://schemas.microsoft.com/office/drawing/2014/main" xmlns="" val="20004"/>
                    </a:ext>
                  </a:extLst>
                </a:gridCol>
                <a:gridCol w="533400">
                  <a:extLst>
                    <a:ext uri="{9D8B030D-6E8A-4147-A177-3AD203B41FA5}">
                      <a16:colId xmlns:a16="http://schemas.microsoft.com/office/drawing/2014/main" xmlns="" val="20005"/>
                    </a:ext>
                  </a:extLst>
                </a:gridCol>
                <a:gridCol w="533400">
                  <a:extLst>
                    <a:ext uri="{9D8B030D-6E8A-4147-A177-3AD203B41FA5}">
                      <a16:colId xmlns:a16="http://schemas.microsoft.com/office/drawing/2014/main" xmlns="" val="20006"/>
                    </a:ext>
                  </a:extLst>
                </a:gridCol>
                <a:gridCol w="533400">
                  <a:extLst>
                    <a:ext uri="{9D8B030D-6E8A-4147-A177-3AD203B41FA5}">
                      <a16:colId xmlns:a16="http://schemas.microsoft.com/office/drawing/2014/main" xmlns="" val="20007"/>
                    </a:ext>
                  </a:extLst>
                </a:gridCol>
                <a:gridCol w="533400">
                  <a:extLst>
                    <a:ext uri="{9D8B030D-6E8A-4147-A177-3AD203B41FA5}">
                      <a16:colId xmlns:a16="http://schemas.microsoft.com/office/drawing/2014/main" xmlns="" val="20008"/>
                    </a:ext>
                  </a:extLst>
                </a:gridCol>
                <a:gridCol w="609600">
                  <a:extLst>
                    <a:ext uri="{9D8B030D-6E8A-4147-A177-3AD203B41FA5}">
                      <a16:colId xmlns:a16="http://schemas.microsoft.com/office/drawing/2014/main" xmlns="" val="20009"/>
                    </a:ext>
                  </a:extLst>
                </a:gridCol>
                <a:gridCol w="609600">
                  <a:extLst>
                    <a:ext uri="{9D8B030D-6E8A-4147-A177-3AD203B41FA5}">
                      <a16:colId xmlns:a16="http://schemas.microsoft.com/office/drawing/2014/main" xmlns="" val="20010"/>
                    </a:ext>
                  </a:extLst>
                </a:gridCol>
                <a:gridCol w="609600">
                  <a:extLst>
                    <a:ext uri="{9D8B030D-6E8A-4147-A177-3AD203B41FA5}">
                      <a16:colId xmlns:a16="http://schemas.microsoft.com/office/drawing/2014/main" xmlns="" val="20011"/>
                    </a:ext>
                  </a:extLst>
                </a:gridCol>
              </a:tblGrid>
              <a:tr h="544926">
                <a:tc gridSpan="12">
                  <a:txBody>
                    <a:bodyPr/>
                    <a:lstStyle/>
                    <a:p>
                      <a:pPr algn="ctr"/>
                      <a:r>
                        <a:rPr lang="en-US" sz="2000" b="1" kern="1200" baseline="0" dirty="0" smtClean="0">
                          <a:solidFill>
                            <a:schemeClr val="lt1"/>
                          </a:solidFill>
                          <a:latin typeface="+mn-lt"/>
                          <a:ea typeface="+mn-ea"/>
                          <a:cs typeface="+mn-cs"/>
                        </a:rPr>
                        <a:t>Sum of Two Rolled Dice </a:t>
                      </a:r>
                    </a:p>
                  </a:txBody>
                  <a:tcPr anchor="ctr" anchorCtr="1"/>
                </a:tc>
                <a:tc hMerge="1">
                  <a:txBody>
                    <a:bodyPr/>
                    <a:lstStyle/>
                    <a:p>
                      <a:endParaRPr lang="en-US" dirty="0"/>
                    </a:p>
                  </a:txBody>
                  <a:tcPr/>
                </a:tc>
                <a:tc hMerge="1">
                  <a:txBody>
                    <a:bodyPr/>
                    <a:lstStyle/>
                    <a:p>
                      <a:pPr algn="ctr"/>
                      <a:endParaRPr lang="en-US" sz="2000" b="1" kern="1200" baseline="0" dirty="0" smtClean="0">
                        <a:solidFill>
                          <a:schemeClr val="lt1"/>
                        </a:solidFill>
                        <a:latin typeface="+mn-lt"/>
                        <a:ea typeface="+mn-ea"/>
                        <a:cs typeface="+mn-cs"/>
                      </a:endParaRPr>
                    </a:p>
                  </a:txBody>
                  <a:tcPr/>
                </a:tc>
                <a:tc hMerge="1">
                  <a:txBody>
                    <a:bodyPr/>
                    <a:lstStyle/>
                    <a:p>
                      <a:pPr algn="ctr"/>
                      <a:endParaRPr lang="en-US" sz="2000" b="1" kern="1200" baseline="0" dirty="0" smtClean="0">
                        <a:solidFill>
                          <a:schemeClr val="lt1"/>
                        </a:solidFill>
                        <a:latin typeface="+mn-lt"/>
                        <a:ea typeface="+mn-ea"/>
                        <a:cs typeface="+mn-cs"/>
                      </a:endParaRPr>
                    </a:p>
                  </a:txBody>
                  <a:tcPr/>
                </a:tc>
                <a:tc hMerge="1">
                  <a:txBody>
                    <a:bodyPr/>
                    <a:lstStyle/>
                    <a:p>
                      <a:pPr algn="ctr"/>
                      <a:endParaRPr lang="en-US" sz="2000" b="1" kern="1200" baseline="0" dirty="0" smtClean="0">
                        <a:solidFill>
                          <a:schemeClr val="lt1"/>
                        </a:solidFill>
                        <a:latin typeface="+mn-lt"/>
                        <a:ea typeface="+mn-ea"/>
                        <a:cs typeface="+mn-cs"/>
                      </a:endParaRPr>
                    </a:p>
                  </a:txBody>
                  <a:tcPr/>
                </a:tc>
                <a:tc hMerge="1">
                  <a:txBody>
                    <a:bodyPr/>
                    <a:lstStyle/>
                    <a:p>
                      <a:pPr algn="ctr"/>
                      <a:endParaRPr lang="en-US" sz="2000" b="1" kern="1200" baseline="0" dirty="0" smtClean="0">
                        <a:solidFill>
                          <a:schemeClr val="lt1"/>
                        </a:solidFill>
                        <a:latin typeface="+mn-lt"/>
                        <a:ea typeface="+mn-ea"/>
                        <a:cs typeface="+mn-cs"/>
                      </a:endParaRPr>
                    </a:p>
                  </a:txBody>
                  <a:tcPr/>
                </a:tc>
                <a:tc hMerge="1">
                  <a:txBody>
                    <a:bodyPr/>
                    <a:lstStyle/>
                    <a:p>
                      <a:pPr algn="ctr"/>
                      <a:endParaRPr lang="en-US" sz="2000" b="1" kern="1200" baseline="0" dirty="0" smtClean="0">
                        <a:solidFill>
                          <a:schemeClr val="lt1"/>
                        </a:solidFill>
                        <a:latin typeface="+mn-lt"/>
                        <a:ea typeface="+mn-ea"/>
                        <a:cs typeface="+mn-cs"/>
                      </a:endParaRPr>
                    </a:p>
                  </a:txBody>
                  <a:tcPr/>
                </a:tc>
                <a:tc hMerge="1">
                  <a:txBody>
                    <a:bodyPr/>
                    <a:lstStyle/>
                    <a:p>
                      <a:pPr algn="ctr"/>
                      <a:endParaRPr lang="en-US" sz="2000" b="1" kern="1200" baseline="0" dirty="0" smtClean="0">
                        <a:solidFill>
                          <a:schemeClr val="lt1"/>
                        </a:solidFill>
                        <a:latin typeface="+mn-lt"/>
                        <a:ea typeface="+mn-ea"/>
                        <a:cs typeface="+mn-cs"/>
                      </a:endParaRPr>
                    </a:p>
                  </a:txBody>
                  <a:tcPr/>
                </a:tc>
                <a:tc hMerge="1">
                  <a:txBody>
                    <a:bodyPr/>
                    <a:lstStyle/>
                    <a:p>
                      <a:pPr algn="ctr"/>
                      <a:endParaRPr lang="en-US" sz="2000" b="1" kern="1200" baseline="0" dirty="0" smtClean="0">
                        <a:solidFill>
                          <a:schemeClr val="lt1"/>
                        </a:solidFill>
                        <a:latin typeface="+mn-lt"/>
                        <a:ea typeface="+mn-ea"/>
                        <a:cs typeface="+mn-cs"/>
                      </a:endParaRPr>
                    </a:p>
                  </a:txBody>
                  <a:tcPr/>
                </a:tc>
                <a:tc hMerge="1">
                  <a:txBody>
                    <a:bodyPr/>
                    <a:lstStyle/>
                    <a:p>
                      <a:pPr algn="ctr"/>
                      <a:endParaRPr lang="en-US" sz="2000" b="1" kern="1200" baseline="0" dirty="0" smtClean="0">
                        <a:solidFill>
                          <a:schemeClr val="lt1"/>
                        </a:solidFill>
                        <a:latin typeface="+mn-lt"/>
                        <a:ea typeface="+mn-ea"/>
                        <a:cs typeface="+mn-cs"/>
                      </a:endParaRPr>
                    </a:p>
                  </a:txBody>
                  <a:tcPr/>
                </a:tc>
                <a:tc hMerge="1">
                  <a:txBody>
                    <a:bodyPr/>
                    <a:lstStyle/>
                    <a:p>
                      <a:pPr algn="ctr"/>
                      <a:endParaRPr lang="en-US" sz="2000" b="1" kern="1200" baseline="0" dirty="0" smtClean="0">
                        <a:solidFill>
                          <a:schemeClr val="lt1"/>
                        </a:solidFill>
                        <a:latin typeface="+mn-lt"/>
                        <a:ea typeface="+mn-ea"/>
                        <a:cs typeface="+mn-cs"/>
                      </a:endParaRPr>
                    </a:p>
                  </a:txBody>
                  <a:tcPr/>
                </a:tc>
                <a:tc hMerge="1">
                  <a:txBody>
                    <a:bodyPr/>
                    <a:lstStyle/>
                    <a:p>
                      <a:pPr algn="ctr"/>
                      <a:endParaRPr lang="en-US" sz="2000" b="1" kern="1200" baseline="0" dirty="0" smtClean="0">
                        <a:solidFill>
                          <a:schemeClr val="lt1"/>
                        </a:solidFill>
                        <a:latin typeface="+mn-lt"/>
                        <a:ea typeface="+mn-ea"/>
                        <a:cs typeface="+mn-cs"/>
                      </a:endParaRPr>
                    </a:p>
                  </a:txBody>
                  <a:tcPr/>
                </a:tc>
                <a:extLst>
                  <a:ext uri="{0D108BD9-81ED-4DB2-BD59-A6C34878D82A}">
                    <a16:rowId xmlns:a16="http://schemas.microsoft.com/office/drawing/2014/main" xmlns="" val="10000"/>
                  </a:ext>
                </a:extLst>
              </a:tr>
              <a:tr h="308002">
                <a:tc>
                  <a:txBody>
                    <a:bodyPr/>
                    <a:lstStyle/>
                    <a:p>
                      <a:pPr algn="ctr"/>
                      <a:r>
                        <a:rPr lang="en-US" sz="2000" b="1" i="1" dirty="0" smtClean="0">
                          <a:solidFill>
                            <a:srgbClr val="000000"/>
                          </a:solidFill>
                        </a:rPr>
                        <a:t>x</a:t>
                      </a:r>
                      <a:endParaRPr lang="en-US" sz="2000" b="1" i="1" dirty="0">
                        <a:solidFill>
                          <a:srgbClr val="000000"/>
                        </a:solidFill>
                      </a:endParaRPr>
                    </a:p>
                  </a:txBody>
                  <a:tcPr/>
                </a:tc>
                <a:tc>
                  <a:txBody>
                    <a:bodyPr/>
                    <a:lstStyle/>
                    <a:p>
                      <a:pPr algn="ctr"/>
                      <a:r>
                        <a:rPr lang="en-US" sz="2000" b="0" dirty="0" smtClean="0">
                          <a:solidFill>
                            <a:srgbClr val="000000"/>
                          </a:solidFill>
                        </a:rPr>
                        <a:t>2</a:t>
                      </a:r>
                      <a:endParaRPr lang="en-US" sz="2000" b="0" dirty="0">
                        <a:solidFill>
                          <a:srgbClr val="000000"/>
                        </a:solidFill>
                      </a:endParaRPr>
                    </a:p>
                  </a:txBody>
                  <a:tcPr>
                    <a:solidFill>
                      <a:schemeClr val="bg2">
                        <a:lumMod val="95000"/>
                      </a:schemeClr>
                    </a:solidFill>
                  </a:tcPr>
                </a:tc>
                <a:tc>
                  <a:txBody>
                    <a:bodyPr/>
                    <a:lstStyle/>
                    <a:p>
                      <a:pPr algn="ctr"/>
                      <a:r>
                        <a:rPr lang="en-US" sz="2000" b="0" dirty="0" smtClean="0">
                          <a:solidFill>
                            <a:srgbClr val="000000"/>
                          </a:solidFill>
                        </a:rPr>
                        <a:t>3</a:t>
                      </a:r>
                      <a:endParaRPr lang="en-US" sz="2000" b="0" dirty="0">
                        <a:solidFill>
                          <a:srgbClr val="000000"/>
                        </a:solidFill>
                      </a:endParaRPr>
                    </a:p>
                  </a:txBody>
                  <a:tcPr>
                    <a:solidFill>
                      <a:schemeClr val="bg2">
                        <a:lumMod val="95000"/>
                      </a:schemeClr>
                    </a:solidFill>
                  </a:tcPr>
                </a:tc>
                <a:tc>
                  <a:txBody>
                    <a:bodyPr/>
                    <a:lstStyle/>
                    <a:p>
                      <a:pPr algn="ctr"/>
                      <a:r>
                        <a:rPr lang="en-US" sz="2000" b="0" dirty="0" smtClean="0">
                          <a:solidFill>
                            <a:srgbClr val="000000"/>
                          </a:solidFill>
                        </a:rPr>
                        <a:t>4</a:t>
                      </a:r>
                      <a:endParaRPr lang="en-US" sz="2000" b="0" dirty="0">
                        <a:solidFill>
                          <a:srgbClr val="000000"/>
                        </a:solidFill>
                      </a:endParaRPr>
                    </a:p>
                  </a:txBody>
                  <a:tcPr>
                    <a:solidFill>
                      <a:schemeClr val="bg2">
                        <a:lumMod val="95000"/>
                      </a:schemeClr>
                    </a:solidFill>
                  </a:tcPr>
                </a:tc>
                <a:tc>
                  <a:txBody>
                    <a:bodyPr/>
                    <a:lstStyle/>
                    <a:p>
                      <a:pPr algn="ctr"/>
                      <a:r>
                        <a:rPr lang="en-US" sz="2000" b="0" dirty="0" smtClean="0">
                          <a:solidFill>
                            <a:srgbClr val="000000"/>
                          </a:solidFill>
                        </a:rPr>
                        <a:t>5</a:t>
                      </a:r>
                      <a:endParaRPr lang="en-US" sz="2000" b="0" dirty="0">
                        <a:solidFill>
                          <a:srgbClr val="000000"/>
                        </a:solidFill>
                      </a:endParaRPr>
                    </a:p>
                  </a:txBody>
                  <a:tcPr>
                    <a:solidFill>
                      <a:schemeClr val="bg2">
                        <a:lumMod val="95000"/>
                      </a:schemeClr>
                    </a:solidFill>
                  </a:tcPr>
                </a:tc>
                <a:tc>
                  <a:txBody>
                    <a:bodyPr/>
                    <a:lstStyle/>
                    <a:p>
                      <a:pPr algn="ctr"/>
                      <a:r>
                        <a:rPr lang="en-US" sz="2000" b="0" dirty="0" smtClean="0">
                          <a:solidFill>
                            <a:srgbClr val="000000"/>
                          </a:solidFill>
                        </a:rPr>
                        <a:t>6</a:t>
                      </a:r>
                      <a:endParaRPr lang="en-US" sz="2000" b="0" dirty="0">
                        <a:solidFill>
                          <a:srgbClr val="000000"/>
                        </a:solidFill>
                      </a:endParaRPr>
                    </a:p>
                  </a:txBody>
                  <a:tcPr>
                    <a:solidFill>
                      <a:schemeClr val="bg2">
                        <a:lumMod val="95000"/>
                      </a:schemeClr>
                    </a:solidFill>
                  </a:tcPr>
                </a:tc>
                <a:tc>
                  <a:txBody>
                    <a:bodyPr/>
                    <a:lstStyle/>
                    <a:p>
                      <a:pPr algn="ctr"/>
                      <a:r>
                        <a:rPr lang="en-US" sz="2000" b="0" dirty="0" smtClean="0">
                          <a:solidFill>
                            <a:srgbClr val="000000"/>
                          </a:solidFill>
                        </a:rPr>
                        <a:t>7</a:t>
                      </a:r>
                      <a:endParaRPr lang="en-US" sz="2000" b="0" dirty="0">
                        <a:solidFill>
                          <a:srgbClr val="000000"/>
                        </a:solidFill>
                      </a:endParaRPr>
                    </a:p>
                  </a:txBody>
                  <a:tcPr>
                    <a:solidFill>
                      <a:schemeClr val="bg2">
                        <a:lumMod val="95000"/>
                      </a:schemeClr>
                    </a:solidFill>
                  </a:tcPr>
                </a:tc>
                <a:tc>
                  <a:txBody>
                    <a:bodyPr/>
                    <a:lstStyle/>
                    <a:p>
                      <a:pPr algn="ctr"/>
                      <a:r>
                        <a:rPr lang="en-US" sz="2000" b="0" dirty="0" smtClean="0">
                          <a:solidFill>
                            <a:srgbClr val="000000"/>
                          </a:solidFill>
                        </a:rPr>
                        <a:t>8</a:t>
                      </a:r>
                      <a:endParaRPr lang="en-US" sz="2000" b="0" dirty="0">
                        <a:solidFill>
                          <a:srgbClr val="000000"/>
                        </a:solidFill>
                      </a:endParaRPr>
                    </a:p>
                  </a:txBody>
                  <a:tcPr>
                    <a:solidFill>
                      <a:schemeClr val="bg2">
                        <a:lumMod val="95000"/>
                      </a:schemeClr>
                    </a:solidFill>
                  </a:tcPr>
                </a:tc>
                <a:tc>
                  <a:txBody>
                    <a:bodyPr/>
                    <a:lstStyle/>
                    <a:p>
                      <a:pPr algn="ctr"/>
                      <a:r>
                        <a:rPr lang="en-US" sz="2000" b="0" dirty="0" smtClean="0">
                          <a:solidFill>
                            <a:srgbClr val="000000"/>
                          </a:solidFill>
                        </a:rPr>
                        <a:t>9</a:t>
                      </a:r>
                      <a:endParaRPr lang="en-US" sz="2000" b="0" dirty="0">
                        <a:solidFill>
                          <a:srgbClr val="000000"/>
                        </a:solidFill>
                      </a:endParaRPr>
                    </a:p>
                  </a:txBody>
                  <a:tcPr>
                    <a:solidFill>
                      <a:schemeClr val="bg2">
                        <a:lumMod val="95000"/>
                      </a:schemeClr>
                    </a:solidFill>
                  </a:tcPr>
                </a:tc>
                <a:tc>
                  <a:txBody>
                    <a:bodyPr/>
                    <a:lstStyle/>
                    <a:p>
                      <a:pPr algn="ctr"/>
                      <a:r>
                        <a:rPr lang="en-US" sz="2000" b="0" dirty="0" smtClean="0">
                          <a:solidFill>
                            <a:srgbClr val="000000"/>
                          </a:solidFill>
                        </a:rPr>
                        <a:t>10</a:t>
                      </a:r>
                      <a:endParaRPr lang="en-US" sz="2000" b="0" dirty="0">
                        <a:solidFill>
                          <a:srgbClr val="000000"/>
                        </a:solidFill>
                      </a:endParaRPr>
                    </a:p>
                  </a:txBody>
                  <a:tcPr>
                    <a:solidFill>
                      <a:schemeClr val="bg2">
                        <a:lumMod val="95000"/>
                      </a:schemeClr>
                    </a:solidFill>
                  </a:tcPr>
                </a:tc>
                <a:tc>
                  <a:txBody>
                    <a:bodyPr/>
                    <a:lstStyle/>
                    <a:p>
                      <a:pPr algn="ctr"/>
                      <a:r>
                        <a:rPr lang="en-US" sz="2000" b="0" dirty="0" smtClean="0">
                          <a:solidFill>
                            <a:srgbClr val="000000"/>
                          </a:solidFill>
                        </a:rPr>
                        <a:t>11</a:t>
                      </a:r>
                      <a:endParaRPr lang="en-US" sz="2000" b="0" dirty="0">
                        <a:solidFill>
                          <a:srgbClr val="000000"/>
                        </a:solidFill>
                      </a:endParaRPr>
                    </a:p>
                  </a:txBody>
                  <a:tcPr>
                    <a:solidFill>
                      <a:schemeClr val="bg2">
                        <a:lumMod val="95000"/>
                      </a:schemeClr>
                    </a:solidFill>
                  </a:tcPr>
                </a:tc>
                <a:tc>
                  <a:txBody>
                    <a:bodyPr/>
                    <a:lstStyle/>
                    <a:p>
                      <a:pPr algn="ctr"/>
                      <a:r>
                        <a:rPr lang="en-US" sz="2000" b="0" dirty="0" smtClean="0">
                          <a:solidFill>
                            <a:srgbClr val="000000"/>
                          </a:solidFill>
                        </a:rPr>
                        <a:t>12</a:t>
                      </a:r>
                      <a:endParaRPr lang="en-US" sz="2000" b="0" dirty="0">
                        <a:solidFill>
                          <a:srgbClr val="000000"/>
                        </a:solidFill>
                      </a:endParaRPr>
                    </a:p>
                  </a:txBody>
                  <a:tcPr>
                    <a:solidFill>
                      <a:schemeClr val="bg2">
                        <a:lumMod val="95000"/>
                      </a:schemeClr>
                    </a:solidFill>
                  </a:tcPr>
                </a:tc>
                <a:extLst>
                  <a:ext uri="{0D108BD9-81ED-4DB2-BD59-A6C34878D82A}">
                    <a16:rowId xmlns:a16="http://schemas.microsoft.com/office/drawing/2014/main" xmlns="" val="10001"/>
                  </a:ext>
                </a:extLst>
              </a:tr>
              <a:tr h="777239">
                <a:tc>
                  <a:txBody>
                    <a:bodyPr/>
                    <a:lstStyle/>
                    <a:p>
                      <a:pPr algn="ctr"/>
                      <a:r>
                        <a:rPr lang="en-US" sz="2000" b="1" i="1" dirty="0" smtClean="0">
                          <a:solidFill>
                            <a:srgbClr val="000000"/>
                          </a:solidFill>
                        </a:rPr>
                        <a:t>P</a:t>
                      </a:r>
                      <a:r>
                        <a:rPr lang="en-US" sz="2000" b="1" dirty="0" smtClean="0">
                          <a:solidFill>
                            <a:srgbClr val="000000"/>
                          </a:solidFill>
                        </a:rPr>
                        <a:t>(</a:t>
                      </a:r>
                      <a:r>
                        <a:rPr lang="en-US" sz="2000" b="1" i="1" dirty="0" smtClean="0">
                          <a:solidFill>
                            <a:srgbClr val="000000"/>
                          </a:solidFill>
                        </a:rPr>
                        <a:t>X</a:t>
                      </a:r>
                      <a:r>
                        <a:rPr lang="en-US" sz="2000" b="1" dirty="0" smtClean="0">
                          <a:solidFill>
                            <a:srgbClr val="000000"/>
                          </a:solidFill>
                        </a:rPr>
                        <a:t> = </a:t>
                      </a:r>
                      <a:r>
                        <a:rPr lang="en-US" sz="2000" b="1" i="1" dirty="0" smtClean="0">
                          <a:solidFill>
                            <a:srgbClr val="000000"/>
                          </a:solidFill>
                        </a:rPr>
                        <a:t>x</a:t>
                      </a:r>
                      <a:r>
                        <a:rPr lang="en-US" sz="2000" b="1" dirty="0" smtClean="0">
                          <a:solidFill>
                            <a:srgbClr val="000000"/>
                          </a:solidFill>
                        </a:rPr>
                        <a:t>)</a:t>
                      </a:r>
                    </a:p>
                  </a:txBody>
                  <a:tcPr anchor="ctr" anchorCtr="1">
                    <a:solidFill>
                      <a:schemeClr val="bg1">
                        <a:lumMod val="85000"/>
                      </a:schemeClr>
                    </a:solidFill>
                  </a:tcPr>
                </a:tc>
                <a:tc>
                  <a:txBody>
                    <a:bodyPr/>
                    <a:lstStyle/>
                    <a:p>
                      <a:pPr algn="ctr"/>
                      <a:endParaRPr lang="en-US" sz="2000" dirty="0">
                        <a:solidFill>
                          <a:srgbClr val="000000"/>
                        </a:solidFill>
                      </a:endParaRPr>
                    </a:p>
                  </a:txBody>
                  <a:tcPr/>
                </a:tc>
                <a:tc>
                  <a:txBody>
                    <a:bodyPr/>
                    <a:lstStyle/>
                    <a:p>
                      <a:pPr algn="ctr"/>
                      <a:endParaRPr lang="en-US" sz="2000" dirty="0">
                        <a:solidFill>
                          <a:srgbClr val="000000"/>
                        </a:solidFill>
                      </a:endParaRPr>
                    </a:p>
                  </a:txBody>
                  <a:tcPr/>
                </a:tc>
                <a:tc>
                  <a:txBody>
                    <a:bodyPr/>
                    <a:lstStyle/>
                    <a:p>
                      <a:pPr algn="ctr"/>
                      <a:endParaRPr lang="en-US" sz="2000" dirty="0">
                        <a:solidFill>
                          <a:srgbClr val="000000"/>
                        </a:solidFill>
                      </a:endParaRPr>
                    </a:p>
                  </a:txBody>
                  <a:tcPr/>
                </a:tc>
                <a:tc>
                  <a:txBody>
                    <a:bodyPr/>
                    <a:lstStyle/>
                    <a:p>
                      <a:pPr algn="ctr"/>
                      <a:endParaRPr lang="en-US" sz="2000" dirty="0">
                        <a:solidFill>
                          <a:srgbClr val="000000"/>
                        </a:solidFill>
                      </a:endParaRPr>
                    </a:p>
                  </a:txBody>
                  <a:tcPr/>
                </a:tc>
                <a:tc>
                  <a:txBody>
                    <a:bodyPr/>
                    <a:lstStyle/>
                    <a:p>
                      <a:pPr algn="ctr"/>
                      <a:endParaRPr lang="en-US" sz="2000" dirty="0">
                        <a:solidFill>
                          <a:srgbClr val="000000"/>
                        </a:solidFill>
                      </a:endParaRPr>
                    </a:p>
                  </a:txBody>
                  <a:tcPr/>
                </a:tc>
                <a:tc>
                  <a:txBody>
                    <a:bodyPr/>
                    <a:lstStyle/>
                    <a:p>
                      <a:pPr algn="ctr"/>
                      <a:endParaRPr lang="en-US" sz="2000" dirty="0">
                        <a:solidFill>
                          <a:srgbClr val="000000"/>
                        </a:solidFill>
                      </a:endParaRPr>
                    </a:p>
                  </a:txBody>
                  <a:tcPr/>
                </a:tc>
                <a:tc>
                  <a:txBody>
                    <a:bodyPr/>
                    <a:lstStyle/>
                    <a:p>
                      <a:pPr algn="ctr"/>
                      <a:endParaRPr lang="en-US" sz="2000" dirty="0">
                        <a:solidFill>
                          <a:srgbClr val="000000"/>
                        </a:solidFill>
                      </a:endParaRPr>
                    </a:p>
                  </a:txBody>
                  <a:tcPr/>
                </a:tc>
                <a:tc>
                  <a:txBody>
                    <a:bodyPr/>
                    <a:lstStyle/>
                    <a:p>
                      <a:pPr algn="ctr"/>
                      <a:endParaRPr lang="en-US" sz="2000" dirty="0">
                        <a:solidFill>
                          <a:srgbClr val="000000"/>
                        </a:solidFill>
                      </a:endParaRPr>
                    </a:p>
                  </a:txBody>
                  <a:tcPr/>
                </a:tc>
                <a:tc>
                  <a:txBody>
                    <a:bodyPr/>
                    <a:lstStyle/>
                    <a:p>
                      <a:pPr algn="ctr"/>
                      <a:endParaRPr lang="en-US" sz="2000" dirty="0">
                        <a:solidFill>
                          <a:srgbClr val="000000"/>
                        </a:solidFill>
                      </a:endParaRPr>
                    </a:p>
                  </a:txBody>
                  <a:tcPr/>
                </a:tc>
                <a:tc>
                  <a:txBody>
                    <a:bodyPr/>
                    <a:lstStyle/>
                    <a:p>
                      <a:pPr algn="ctr"/>
                      <a:endParaRPr lang="en-US" sz="2000" dirty="0">
                        <a:solidFill>
                          <a:srgbClr val="000000"/>
                        </a:solidFill>
                      </a:endParaRPr>
                    </a:p>
                  </a:txBody>
                  <a:tcPr/>
                </a:tc>
                <a:tc>
                  <a:txBody>
                    <a:bodyPr/>
                    <a:lstStyle/>
                    <a:p>
                      <a:pPr algn="ctr"/>
                      <a:endParaRPr lang="en-US" sz="2000" dirty="0">
                        <a:solidFill>
                          <a:srgbClr val="000000"/>
                        </a:solidFill>
                      </a:endParaRPr>
                    </a:p>
                  </a:txBody>
                  <a:tcPr/>
                </a:tc>
                <a:extLst>
                  <a:ext uri="{0D108BD9-81ED-4DB2-BD59-A6C34878D82A}">
                    <a16:rowId xmlns:a16="http://schemas.microsoft.com/office/drawing/2014/main" xmlns="" val="10002"/>
                  </a:ext>
                </a:extLst>
              </a:tr>
            </a:tbl>
          </a:graphicData>
        </a:graphic>
      </p:graphicFrame>
      <p:graphicFrame>
        <p:nvGraphicFramePr>
          <p:cNvPr id="291841" name="Object 1"/>
          <p:cNvGraphicFramePr>
            <a:graphicFrameLocks noChangeAspect="1"/>
          </p:cNvGraphicFramePr>
          <p:nvPr/>
        </p:nvGraphicFramePr>
        <p:xfrm>
          <a:off x="1948502" y="3390238"/>
          <a:ext cx="330200" cy="622300"/>
        </p:xfrm>
        <a:graphic>
          <a:graphicData uri="http://schemas.openxmlformats.org/presentationml/2006/ole">
            <mc:AlternateContent xmlns:mc="http://schemas.openxmlformats.org/markup-compatibility/2006">
              <mc:Choice xmlns:v="urn:schemas-microsoft-com:vml" Requires="v">
                <p:oleObj spid="_x0000_s39167" name="Equation" r:id="rId3" imgW="330120" imgH="622080" progId="Equation.DSMT4">
                  <p:embed/>
                </p:oleObj>
              </mc:Choice>
              <mc:Fallback>
                <p:oleObj name="Equation" r:id="rId3" imgW="330120" imgH="622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8502" y="3390238"/>
                        <a:ext cx="3302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842" name="Object 2"/>
          <p:cNvGraphicFramePr>
            <a:graphicFrameLocks noChangeAspect="1"/>
          </p:cNvGraphicFramePr>
          <p:nvPr/>
        </p:nvGraphicFramePr>
        <p:xfrm>
          <a:off x="2514600" y="3388056"/>
          <a:ext cx="330200" cy="622300"/>
        </p:xfrm>
        <a:graphic>
          <a:graphicData uri="http://schemas.openxmlformats.org/presentationml/2006/ole">
            <mc:AlternateContent xmlns:mc="http://schemas.openxmlformats.org/markup-compatibility/2006">
              <mc:Choice xmlns:v="urn:schemas-microsoft-com:vml" Requires="v">
                <p:oleObj spid="_x0000_s39168" name="Equation" r:id="rId5" imgW="330120" imgH="622080" progId="Equation.DSMT4">
                  <p:embed/>
                </p:oleObj>
              </mc:Choice>
              <mc:Fallback>
                <p:oleObj name="Equation" r:id="rId5" imgW="330120" imgH="622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388056"/>
                        <a:ext cx="3302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843" name="Object 3"/>
          <p:cNvGraphicFramePr>
            <a:graphicFrameLocks noChangeAspect="1"/>
          </p:cNvGraphicFramePr>
          <p:nvPr/>
        </p:nvGraphicFramePr>
        <p:xfrm>
          <a:off x="3007056" y="3401704"/>
          <a:ext cx="330200" cy="622300"/>
        </p:xfrm>
        <a:graphic>
          <a:graphicData uri="http://schemas.openxmlformats.org/presentationml/2006/ole">
            <mc:AlternateContent xmlns:mc="http://schemas.openxmlformats.org/markup-compatibility/2006">
              <mc:Choice xmlns:v="urn:schemas-microsoft-com:vml" Requires="v">
                <p:oleObj spid="_x0000_s39169" name="Equation" r:id="rId7" imgW="330120" imgH="622080" progId="Equation.DSMT4">
                  <p:embed/>
                </p:oleObj>
              </mc:Choice>
              <mc:Fallback>
                <p:oleObj name="Equation" r:id="rId7" imgW="330120" imgH="6220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7056" y="3401704"/>
                        <a:ext cx="3302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844" name="Object 4"/>
          <p:cNvGraphicFramePr>
            <a:graphicFrameLocks noChangeAspect="1"/>
          </p:cNvGraphicFramePr>
          <p:nvPr/>
        </p:nvGraphicFramePr>
        <p:xfrm>
          <a:off x="3534392" y="3390261"/>
          <a:ext cx="330200" cy="622300"/>
        </p:xfrm>
        <a:graphic>
          <a:graphicData uri="http://schemas.openxmlformats.org/presentationml/2006/ole">
            <mc:AlternateContent xmlns:mc="http://schemas.openxmlformats.org/markup-compatibility/2006">
              <mc:Choice xmlns:v="urn:schemas-microsoft-com:vml" Requires="v">
                <p:oleObj spid="_x0000_s39170" name="Equation" r:id="rId9" imgW="330120" imgH="622080" progId="Equation.DSMT4">
                  <p:embed/>
                </p:oleObj>
              </mc:Choice>
              <mc:Fallback>
                <p:oleObj name="Equation" r:id="rId9" imgW="330120" imgH="6220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4392" y="3390261"/>
                        <a:ext cx="3302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845" name="Object 5"/>
          <p:cNvGraphicFramePr>
            <a:graphicFrameLocks noChangeAspect="1"/>
          </p:cNvGraphicFramePr>
          <p:nvPr/>
        </p:nvGraphicFramePr>
        <p:xfrm>
          <a:off x="4062104" y="3403909"/>
          <a:ext cx="330200" cy="622300"/>
        </p:xfrm>
        <a:graphic>
          <a:graphicData uri="http://schemas.openxmlformats.org/presentationml/2006/ole">
            <mc:AlternateContent xmlns:mc="http://schemas.openxmlformats.org/markup-compatibility/2006">
              <mc:Choice xmlns:v="urn:schemas-microsoft-com:vml" Requires="v">
                <p:oleObj spid="_x0000_s39171" name="Equation" r:id="rId11" imgW="330120" imgH="622080" progId="Equation.DSMT4">
                  <p:embed/>
                </p:oleObj>
              </mc:Choice>
              <mc:Fallback>
                <p:oleObj name="Equation" r:id="rId11" imgW="330120" imgH="6220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2104" y="3403909"/>
                        <a:ext cx="3302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846" name="Object 6"/>
          <p:cNvGraphicFramePr>
            <a:graphicFrameLocks noChangeAspect="1"/>
          </p:cNvGraphicFramePr>
          <p:nvPr/>
        </p:nvGraphicFramePr>
        <p:xfrm>
          <a:off x="4595504" y="3376613"/>
          <a:ext cx="330200" cy="622300"/>
        </p:xfrm>
        <a:graphic>
          <a:graphicData uri="http://schemas.openxmlformats.org/presentationml/2006/ole">
            <mc:AlternateContent xmlns:mc="http://schemas.openxmlformats.org/markup-compatibility/2006">
              <mc:Choice xmlns:v="urn:schemas-microsoft-com:vml" Requires="v">
                <p:oleObj spid="_x0000_s39172" name="Equation" r:id="rId13" imgW="330120" imgH="622080" progId="Equation.DSMT4">
                  <p:embed/>
                </p:oleObj>
              </mc:Choice>
              <mc:Fallback>
                <p:oleObj name="Equation" r:id="rId13" imgW="330120" imgH="6220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95504" y="3376613"/>
                        <a:ext cx="3302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847" name="Object 7"/>
          <p:cNvGraphicFramePr>
            <a:graphicFrameLocks noChangeAspect="1"/>
          </p:cNvGraphicFramePr>
          <p:nvPr/>
        </p:nvGraphicFramePr>
        <p:xfrm>
          <a:off x="5128904" y="3366448"/>
          <a:ext cx="330200" cy="622300"/>
        </p:xfrm>
        <a:graphic>
          <a:graphicData uri="http://schemas.openxmlformats.org/presentationml/2006/ole">
            <mc:AlternateContent xmlns:mc="http://schemas.openxmlformats.org/markup-compatibility/2006">
              <mc:Choice xmlns:v="urn:schemas-microsoft-com:vml" Requires="v">
                <p:oleObj spid="_x0000_s39173" name="Equation" r:id="rId15" imgW="330120" imgH="622080" progId="Equation.DSMT4">
                  <p:embed/>
                </p:oleObj>
              </mc:Choice>
              <mc:Fallback>
                <p:oleObj name="Equation" r:id="rId15" imgW="330120" imgH="6220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28904" y="3366448"/>
                        <a:ext cx="3302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848" name="Object 8"/>
          <p:cNvGraphicFramePr>
            <a:graphicFrameLocks noChangeAspect="1"/>
          </p:cNvGraphicFramePr>
          <p:nvPr/>
        </p:nvGraphicFramePr>
        <p:xfrm>
          <a:off x="5662304" y="3352800"/>
          <a:ext cx="330200" cy="622300"/>
        </p:xfrm>
        <a:graphic>
          <a:graphicData uri="http://schemas.openxmlformats.org/presentationml/2006/ole">
            <mc:AlternateContent xmlns:mc="http://schemas.openxmlformats.org/markup-compatibility/2006">
              <mc:Choice xmlns:v="urn:schemas-microsoft-com:vml" Requires="v">
                <p:oleObj spid="_x0000_s39174" name="Equation" r:id="rId17" imgW="330120" imgH="622080" progId="Equation.DSMT4">
                  <p:embed/>
                </p:oleObj>
              </mc:Choice>
              <mc:Fallback>
                <p:oleObj name="Equation" r:id="rId17" imgW="330120" imgH="6220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62304" y="3352800"/>
                        <a:ext cx="3302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849" name="Object 9"/>
          <p:cNvGraphicFramePr>
            <a:graphicFrameLocks noChangeAspect="1"/>
          </p:cNvGraphicFramePr>
          <p:nvPr/>
        </p:nvGraphicFramePr>
        <p:xfrm>
          <a:off x="6221104" y="3366448"/>
          <a:ext cx="330200" cy="622300"/>
        </p:xfrm>
        <a:graphic>
          <a:graphicData uri="http://schemas.openxmlformats.org/presentationml/2006/ole">
            <mc:AlternateContent xmlns:mc="http://schemas.openxmlformats.org/markup-compatibility/2006">
              <mc:Choice xmlns:v="urn:schemas-microsoft-com:vml" Requires="v">
                <p:oleObj spid="_x0000_s39175" name="Equation" r:id="rId19" imgW="330120" imgH="622080" progId="Equation.DSMT4">
                  <p:embed/>
                </p:oleObj>
              </mc:Choice>
              <mc:Fallback>
                <p:oleObj name="Equation" r:id="rId19" imgW="330120" imgH="62208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21104" y="3366448"/>
                        <a:ext cx="3302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850" name="Object 10"/>
          <p:cNvGraphicFramePr>
            <a:graphicFrameLocks noChangeAspect="1"/>
          </p:cNvGraphicFramePr>
          <p:nvPr/>
        </p:nvGraphicFramePr>
        <p:xfrm>
          <a:off x="6830704" y="3352800"/>
          <a:ext cx="330200" cy="622300"/>
        </p:xfrm>
        <a:graphic>
          <a:graphicData uri="http://schemas.openxmlformats.org/presentationml/2006/ole">
            <mc:AlternateContent xmlns:mc="http://schemas.openxmlformats.org/markup-compatibility/2006">
              <mc:Choice xmlns:v="urn:schemas-microsoft-com:vml" Requires="v">
                <p:oleObj spid="_x0000_s39176" name="Equation" r:id="rId21" imgW="330120" imgH="622080" progId="Equation.DSMT4">
                  <p:embed/>
                </p:oleObj>
              </mc:Choice>
              <mc:Fallback>
                <p:oleObj name="Equation" r:id="rId21" imgW="330120" imgH="62208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30704" y="3352800"/>
                        <a:ext cx="3302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852" name="Object 12"/>
          <p:cNvGraphicFramePr>
            <a:graphicFrameLocks noChangeAspect="1"/>
          </p:cNvGraphicFramePr>
          <p:nvPr/>
        </p:nvGraphicFramePr>
        <p:xfrm>
          <a:off x="7467600" y="3352800"/>
          <a:ext cx="330200" cy="622300"/>
        </p:xfrm>
        <a:graphic>
          <a:graphicData uri="http://schemas.openxmlformats.org/presentationml/2006/ole">
            <mc:AlternateContent xmlns:mc="http://schemas.openxmlformats.org/markup-compatibility/2006">
              <mc:Choice xmlns:v="urn:schemas-microsoft-com:vml" Requires="v">
                <p:oleObj spid="_x0000_s39177" name="Equation" r:id="rId23" imgW="330120" imgH="622080" progId="Equation.DSMT4">
                  <p:embed/>
                </p:oleObj>
              </mc:Choice>
              <mc:Fallback>
                <p:oleObj name="Equation" r:id="rId23" imgW="330120" imgH="62208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467600" y="3352800"/>
                        <a:ext cx="3302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09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5.1: Creating a Discrete Probability Distribution (cont.)</a:t>
            </a:r>
            <a:endParaRPr lang="en-US" dirty="0"/>
          </a:p>
        </p:txBody>
      </p:sp>
      <p:sp>
        <p:nvSpPr>
          <p:cNvPr id="4" name="Content Placeholder 3"/>
          <p:cNvSpPr>
            <a:spLocks noGrp="1"/>
          </p:cNvSpPr>
          <p:nvPr>
            <p:ph idx="1"/>
          </p:nvPr>
        </p:nvSpPr>
        <p:spPr/>
        <p:txBody>
          <a:bodyPr/>
          <a:lstStyle/>
          <a:p>
            <a:r>
              <a:rPr lang="en-US" dirty="0" smtClean="0"/>
              <a:t>Note that all of the probabilities are numbers between 0 and 1, inclusive, and that the sum of the probabilities is equal to 1. Check this for yourself. Therefore, the table </a:t>
            </a:r>
            <a:r>
              <a:rPr lang="en-US" b="1" dirty="0" smtClean="0"/>
              <a:t>qualifies</a:t>
            </a:r>
            <a:r>
              <a:rPr lang="en-US" dirty="0" smtClean="0"/>
              <a:t> as a probability distribution.</a:t>
            </a:r>
            <a:endParaRPr lang="en-US" dirty="0"/>
          </a:p>
        </p:txBody>
      </p:sp>
    </p:spTree>
    <p:extLst>
      <p:ext uri="{BB962C8B-B14F-4D97-AF65-F5344CB8AC3E}">
        <p14:creationId xmlns:p14="http://schemas.microsoft.com/office/powerpoint/2010/main" val="1496149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rgbClr val="366092"/>
      </a:dk1>
      <a:lt1>
        <a:srgbClr val="FFFFFF"/>
      </a:lt1>
      <a:dk2>
        <a:srgbClr val="4F81BD"/>
      </a:dk2>
      <a:lt2>
        <a:srgbClr val="FFFFFF"/>
      </a:lt2>
      <a:accent1>
        <a:srgbClr val="1F497D"/>
      </a:accent1>
      <a:accent2>
        <a:srgbClr val="366092"/>
      </a:accent2>
      <a:accent3>
        <a:srgbClr val="FFFFCC"/>
      </a:accent3>
      <a:accent4>
        <a:srgbClr val="B8CCE4"/>
      </a:accent4>
      <a:accent5>
        <a:srgbClr val="DBE5F1"/>
      </a:accent5>
      <a:accent6>
        <a:srgbClr val="C6D9F0"/>
      </a:accent6>
      <a:hlink>
        <a:srgbClr val="92CDDC"/>
      </a:hlink>
      <a:folHlink>
        <a:srgbClr val="8DB3E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1">
      <a:dk1>
        <a:srgbClr val="366092"/>
      </a:dk1>
      <a:lt1>
        <a:srgbClr val="FFFFFF"/>
      </a:lt1>
      <a:dk2>
        <a:srgbClr val="4F81BD"/>
      </a:dk2>
      <a:lt2>
        <a:srgbClr val="FFFFFF"/>
      </a:lt2>
      <a:accent1>
        <a:srgbClr val="1F497D"/>
      </a:accent1>
      <a:accent2>
        <a:srgbClr val="366092"/>
      </a:accent2>
      <a:accent3>
        <a:srgbClr val="FFFFCC"/>
      </a:accent3>
      <a:accent4>
        <a:srgbClr val="B8CCE4"/>
      </a:accent4>
      <a:accent5>
        <a:srgbClr val="DBE5F1"/>
      </a:accent5>
      <a:accent6>
        <a:srgbClr val="C6D9F0"/>
      </a:accent6>
      <a:hlink>
        <a:srgbClr val="92CDDC"/>
      </a:hlink>
      <a:folHlink>
        <a:srgbClr val="8DB3E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1842</Words>
  <Application>Microsoft Office PowerPoint</Application>
  <PresentationFormat>On-screen Show (4:3)</PresentationFormat>
  <Paragraphs>268</Paragraphs>
  <Slides>43</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43</vt:i4>
      </vt:variant>
    </vt:vector>
  </HeadingPairs>
  <TitlesOfParts>
    <vt:vector size="51" baseType="lpstr">
      <vt:lpstr>Arial</vt:lpstr>
      <vt:lpstr>Courier New</vt:lpstr>
      <vt:lpstr>Calibri</vt:lpstr>
      <vt:lpstr>Cambria Math</vt:lpstr>
      <vt:lpstr>Symbol</vt:lpstr>
      <vt:lpstr>1_Office Theme</vt:lpstr>
      <vt:lpstr>2_Office Theme</vt:lpstr>
      <vt:lpstr>Equation</vt:lpstr>
      <vt:lpstr>DSCI 2710 ‒ Lecture 7 UNTDBS Lessons 6.1-6.3</vt:lpstr>
      <vt:lpstr>Objectives</vt:lpstr>
      <vt:lpstr>Discrete Random Variables</vt:lpstr>
      <vt:lpstr>Discrete Random Variables</vt:lpstr>
      <vt:lpstr>Example 5.1: Creating a Discrete Probability Distribution  </vt:lpstr>
      <vt:lpstr>Example 5.1: Creating a Discrete Probability Distribution (cont.)</vt:lpstr>
      <vt:lpstr>Example 5.1: Creating a Discrete Probability Distribution (cont.)</vt:lpstr>
      <vt:lpstr>Example 5.1: Creating a Discrete Probability Distribution (cont.)</vt:lpstr>
      <vt:lpstr>Example 5.1: Creating a Discrete Probability Distribution (cont.)</vt:lpstr>
      <vt:lpstr>Expected Value</vt:lpstr>
      <vt:lpstr>Example 5.2: Calculating Expected Values </vt:lpstr>
      <vt:lpstr>Example 5.2: Calculating Expected Values (cont.) </vt:lpstr>
      <vt:lpstr>Example 5.2: Calculating Expected Values (cont.)</vt:lpstr>
      <vt:lpstr>Example 5.2: Calculating Expected Values (cont.)</vt:lpstr>
      <vt:lpstr>Example 5.2: Calculating Expected Values (cont.)</vt:lpstr>
      <vt:lpstr>Example 5.2: Calculating Expected Values (cont.)</vt:lpstr>
      <vt:lpstr>Example 5.2: Calculating Expected Values (cont.)</vt:lpstr>
      <vt:lpstr>Example 5.3: Calculating Expected Values </vt:lpstr>
      <vt:lpstr>Example 5.3: Calculating Expected Values (cont.)</vt:lpstr>
      <vt:lpstr>Example 5.3: Calculating Expected Values (cont.)</vt:lpstr>
      <vt:lpstr>Example 5.3: Calculating Expected Values (cont.)</vt:lpstr>
      <vt:lpstr>Example 5.3: Calculating Expected Values (cont.)</vt:lpstr>
      <vt:lpstr>Example 5.3: Calculating Expected Values (cont.)</vt:lpstr>
      <vt:lpstr>Variance and Standard Deviation for a Discrete Probability Distribution</vt:lpstr>
      <vt:lpstr>Formula</vt:lpstr>
      <vt:lpstr>Example 5.4: Calculating the Variances and Standard Deviations for Discrete Probability Distributions </vt:lpstr>
      <vt:lpstr>Example 5.4: Calculating the Variances and Standard Deviations for Discrete Probability Distributions (cont.)</vt:lpstr>
      <vt:lpstr>Example 5.4: Calculating the Variances and Standard Deviations for Discrete Probability Distributions (cont.)</vt:lpstr>
      <vt:lpstr>Example 5.4: Calculating the Variances and Standard Deviations for Discrete Probability Distributions (cont.)</vt:lpstr>
      <vt:lpstr>Example 5.4: Calculating the Variances and Standard Deviations for Discrete Probability Distributions (cont.)</vt:lpstr>
      <vt:lpstr>Example 5.4: Calculating the Variances and Standard Deviations for Discrete Probability Distributions (cont.)</vt:lpstr>
      <vt:lpstr>HLS UNTDBS Lesson 6.1</vt:lpstr>
      <vt:lpstr>HLS UNTDBS Lesson 6.1: Example questions</vt:lpstr>
      <vt:lpstr>HLS UNTDBS Lesson 6.1: Example questions</vt:lpstr>
      <vt:lpstr>HLS UNTDBS Lesson 6.1: Example questions</vt:lpstr>
      <vt:lpstr>HLS UNTDBS Lesson 6.1: Example questions Use HLS6.1_DiscreteProbability_worksheet file</vt:lpstr>
      <vt:lpstr>HLS UNTDBS Lesson 6.1: Example questions</vt:lpstr>
      <vt:lpstr>HLS UNTDBS Lesson 6.1: Example questions</vt:lpstr>
      <vt:lpstr>HLS UNTDBS Lesson 6.1: Example questions</vt:lpstr>
      <vt:lpstr>HLS UNTDBS Lesson 6.1: Example questions</vt:lpstr>
      <vt:lpstr>HLS UNTDBS Lesson 6.1: Example questions</vt:lpstr>
      <vt:lpstr>HLS UNTDBS Lesson 6.1: Example questions</vt:lpstr>
      <vt:lpstr>HLS UNTDBS Lesson 6.1: Example 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X.X</dc:title>
  <dc:creator>Kim Cumbie</dc:creator>
  <cp:lastModifiedBy>Hakan Tarakci</cp:lastModifiedBy>
  <cp:revision>93</cp:revision>
  <dcterms:created xsi:type="dcterms:W3CDTF">2013-04-26T14:43:13Z</dcterms:created>
  <dcterms:modified xsi:type="dcterms:W3CDTF">2017-06-12T15:02:29Z</dcterms:modified>
</cp:coreProperties>
</file>