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1" r:id="rId1"/>
    <p:sldMasterId id="2147483656" r:id="rId2"/>
  </p:sldMasterIdLst>
  <p:notesMasterIdLst>
    <p:notesMasterId r:id="rId39"/>
  </p:notesMasterIdLst>
  <p:handoutMasterIdLst>
    <p:handoutMasterId r:id="rId40"/>
  </p:handoutMasterIdLst>
  <p:sldIdLst>
    <p:sldId id="292" r:id="rId3"/>
    <p:sldId id="293" r:id="rId4"/>
    <p:sldId id="294" r:id="rId5"/>
    <p:sldId id="295" r:id="rId6"/>
    <p:sldId id="296" r:id="rId7"/>
    <p:sldId id="297" r:id="rId8"/>
    <p:sldId id="298" r:id="rId9"/>
    <p:sldId id="299" r:id="rId10"/>
    <p:sldId id="353" r:id="rId11"/>
    <p:sldId id="354"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Lst>
  <p:sldSz cx="9144000" cy="6858000" type="screen4x3"/>
  <p:notesSz cx="6858000" cy="9144000"/>
  <p:embeddedFontLst>
    <p:embeddedFont>
      <p:font typeface="Ti86pc" panose="020B0604020202020204" charset="0"/>
      <p:regular r:id="rId41"/>
      <p:bold r:id="rId42"/>
    </p:embeddedFont>
    <p:embeddedFont>
      <p:font typeface="Calibri" panose="020F0502020204030204"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1F497D"/>
    <a:srgbClr val="366092"/>
    <a:srgbClr val="1F49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94660"/>
  </p:normalViewPr>
  <p:slideViewPr>
    <p:cSldViewPr>
      <p:cViewPr varScale="1">
        <p:scale>
          <a:sx n="70" d="100"/>
          <a:sy n="70" d="100"/>
        </p:scale>
        <p:origin x="1542" y="7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4" d="100"/>
          <a:sy n="54" d="100"/>
        </p:scale>
        <p:origin x="25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viewProps" Target="view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235DB0-18E5-42EE-8A41-3EE53E7DF1D8}" type="datetimeFigureOut">
              <a:rPr lang="en-US" smtClean="0"/>
              <a:pPr/>
              <a:t>6/12/2017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4792EB-0FA9-4C62-9AEF-94474B71BCAD}" type="slidenum">
              <a:rPr lang="en-US" smtClean="0"/>
              <a:pPr/>
              <a:t>‹#›</a:t>
            </a:fld>
            <a:endParaRPr lang="en-US"/>
          </a:p>
        </p:txBody>
      </p:sp>
    </p:spTree>
    <p:extLst>
      <p:ext uri="{BB962C8B-B14F-4D97-AF65-F5344CB8AC3E}">
        <p14:creationId xmlns:p14="http://schemas.microsoft.com/office/powerpoint/2010/main" val="1257822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75E96E-EBB1-429C-A3CF-113571ED8731}" type="datetimeFigureOut">
              <a:rPr lang="en-US" smtClean="0"/>
              <a:pPr/>
              <a:t>6/12/2017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20F0FB-10F7-4BFD-8D98-E1D7965EF442}" type="slidenum">
              <a:rPr lang="en-US" smtClean="0"/>
              <a:pPr/>
              <a:t>‹#›</a:t>
            </a:fld>
            <a:endParaRPr lang="en-US"/>
          </a:p>
        </p:txBody>
      </p:sp>
    </p:spTree>
    <p:extLst>
      <p:ext uri="{BB962C8B-B14F-4D97-AF65-F5344CB8AC3E}">
        <p14:creationId xmlns:p14="http://schemas.microsoft.com/office/powerpoint/2010/main" val="2881571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4" descr="Small Hawk.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83" y="6085114"/>
            <a:ext cx="736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5"/>
          <p:cNvSpPr txBox="1">
            <a:spLocks noChangeArrowheads="1"/>
          </p:cNvSpPr>
          <p:nvPr userDrawn="1"/>
        </p:nvSpPr>
        <p:spPr bwMode="auto">
          <a:xfrm>
            <a:off x="906483" y="6008914"/>
            <a:ext cx="2819400" cy="7386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30000" dirty="0">
                <a:solidFill>
                  <a:srgbClr val="004786"/>
                </a:solidFill>
              </a:rPr>
              <a:t>HAWKES  LEARNING  SYSTEMS</a:t>
            </a:r>
          </a:p>
          <a:p>
            <a:pPr eaLnBrk="1" hangingPunct="1"/>
            <a:r>
              <a:rPr lang="en-US" b="1" i="1" baseline="30000" dirty="0" smtClean="0">
                <a:solidFill>
                  <a:srgbClr val="004786"/>
                </a:solidFill>
              </a:rPr>
              <a:t>Students Matter. Success Counts.</a:t>
            </a:r>
            <a:endParaRPr lang="en-US" dirty="0">
              <a:solidFill>
                <a:srgbClr val="366092"/>
              </a:solidFill>
            </a:endParaRPr>
          </a:p>
        </p:txBody>
      </p:sp>
      <p:cxnSp>
        <p:nvCxnSpPr>
          <p:cNvPr id="9" name="Straight Connector 8"/>
          <p:cNvCxnSpPr/>
          <p:nvPr userDrawn="1"/>
        </p:nvCxnSpPr>
        <p:spPr>
          <a:xfrm>
            <a:off x="982683" y="6389914"/>
            <a:ext cx="2362200" cy="158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0" name="TextBox 5"/>
          <p:cNvSpPr txBox="1">
            <a:spLocks noChangeArrowheads="1"/>
          </p:cNvSpPr>
          <p:nvPr userDrawn="1"/>
        </p:nvSpPr>
        <p:spPr bwMode="auto">
          <a:xfrm>
            <a:off x="6164283" y="5856514"/>
            <a:ext cx="28194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25000" dirty="0">
                <a:solidFill>
                  <a:srgbClr val="004786"/>
                </a:solidFill>
              </a:rPr>
              <a:t>Copyright © </a:t>
            </a:r>
            <a:r>
              <a:rPr lang="en-US" baseline="-25000" dirty="0" smtClean="0">
                <a:solidFill>
                  <a:srgbClr val="004786"/>
                </a:solidFill>
              </a:rPr>
              <a:t>2013 </a:t>
            </a:r>
            <a:r>
              <a:rPr lang="en-US" baseline="-25000" dirty="0">
                <a:solidFill>
                  <a:srgbClr val="004786"/>
                </a:solidFill>
              </a:rPr>
              <a:t>by Hawkes Learning Systems/Quant Systems, Inc.   </a:t>
            </a:r>
          </a:p>
          <a:p>
            <a:pPr eaLnBrk="1" hangingPunct="1"/>
            <a:r>
              <a:rPr lang="en-US" baseline="-25000" dirty="0">
                <a:solidFill>
                  <a:srgbClr val="004786"/>
                </a:solidFill>
              </a:rPr>
              <a:t>All rights reserved.</a:t>
            </a:r>
            <a:endParaRPr lang="en-US" baseline="-25000" dirty="0">
              <a:solidFill>
                <a:srgbClr val="366092"/>
              </a:solidFill>
            </a:endParaRPr>
          </a:p>
        </p:txBody>
      </p:sp>
      <p:pic>
        <p:nvPicPr>
          <p:cNvPr id="11" name="Picture 13" descr="big hawk cropped.tif"/>
          <p:cNvPicPr>
            <a:picLocks noChangeAspect="1"/>
          </p:cNvPicPr>
          <p:nvPr userDrawn="1"/>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2865" y="0"/>
            <a:ext cx="51054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userDrawn="1">
            <p:ph type="ctrTitle" idx="4294967295"/>
          </p:nvPr>
        </p:nvSpPr>
        <p:spPr>
          <a:xfrm>
            <a:off x="685800" y="2130552"/>
            <a:ext cx="7772400" cy="1470025"/>
          </a:xfrm>
          <a:prstGeom prst="rect">
            <a:avLst/>
          </a:prstGeom>
        </p:spPr>
        <p:txBody>
          <a:bodyPr anchor="ctr" anchorCtr="0"/>
          <a:lstStyle/>
          <a:p>
            <a:pPr eaLnBrk="1" hangingPunct="1"/>
            <a:endParaRPr lang="en-US" b="1" dirty="0" smtClean="0">
              <a:solidFill>
                <a:srgbClr val="1F497D"/>
              </a:solidFill>
              <a:latin typeface="Arial" charset="0"/>
              <a:cs typeface="Arial" charset="0"/>
            </a:endParaRPr>
          </a:p>
        </p:txBody>
      </p:sp>
      <p:sp>
        <p:nvSpPr>
          <p:cNvPr id="13" name="Subtitle 2"/>
          <p:cNvSpPr>
            <a:spLocks noGrp="1"/>
          </p:cNvSpPr>
          <p:nvPr userDrawn="1">
            <p:ph type="subTitle" idx="4294967295"/>
          </p:nvPr>
        </p:nvSpPr>
        <p:spPr>
          <a:xfrm>
            <a:off x="1371600" y="3502152"/>
            <a:ext cx="6400800" cy="1752600"/>
          </a:xfrm>
          <a:prstGeom prst="rect">
            <a:avLst/>
          </a:prstGeom>
        </p:spPr>
        <p:txBody>
          <a:bodyPr rtlCol="0" anchor="t" anchorCtr="1">
            <a:normAutofit/>
          </a:bodyPr>
          <a:lstStyle/>
          <a:p>
            <a:pPr>
              <a:buNone/>
              <a:defRPr/>
            </a:pPr>
            <a:endParaRPr lang="en-US" b="1" i="1" dirty="0">
              <a:solidFill>
                <a:srgbClr val="1F497D"/>
              </a:solidFill>
            </a:endParaRPr>
          </a:p>
        </p:txBody>
      </p:sp>
    </p:spTree>
    <p:extLst>
      <p:ext uri="{BB962C8B-B14F-4D97-AF65-F5344CB8AC3E}">
        <p14:creationId xmlns:p14="http://schemas.microsoft.com/office/powerpoint/2010/main" val="3453511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457200" y="182880"/>
            <a:ext cx="8229600" cy="914400"/>
          </a:xfrm>
          <a:prstGeom prst="rect">
            <a:avLst/>
          </a:prstGeom>
        </p:spPr>
        <p:txBody>
          <a:bodyPr anchor="ctr" anchorCtr="1">
            <a:normAutofit/>
          </a:bodyPr>
          <a:lstStyle>
            <a:lvl1pPr>
              <a:lnSpc>
                <a:spcPts val="3000"/>
              </a:lnSpc>
              <a:defRPr sz="3200" baseline="0">
                <a:solidFill>
                  <a:srgbClr val="1F497D"/>
                </a:solidFill>
              </a:defRPr>
            </a:lvl1pPr>
          </a:lstStyle>
          <a:p>
            <a:r>
              <a:rPr lang="en-US" dirty="0" smtClean="0"/>
              <a:t>Click to edit Master title style</a:t>
            </a:r>
            <a:endParaRPr lang="en-US" dirty="0"/>
          </a:p>
        </p:txBody>
      </p:sp>
      <p:pic>
        <p:nvPicPr>
          <p:cNvPr id="11" name="Picture 4" descr="Small Hawk.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83" y="6085114"/>
            <a:ext cx="736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userDrawn="1"/>
        </p:nvSpPr>
        <p:spPr bwMode="auto">
          <a:xfrm>
            <a:off x="906483" y="6008914"/>
            <a:ext cx="2819400" cy="738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30000" dirty="0">
                <a:solidFill>
                  <a:srgbClr val="004786"/>
                </a:solidFill>
              </a:rPr>
              <a:t>HAWKES  LEARNING  SYSTEMS</a:t>
            </a:r>
          </a:p>
          <a:p>
            <a:pPr eaLnBrk="1" hangingPunct="1"/>
            <a:r>
              <a:rPr lang="en-US" b="1" i="1" baseline="30000" dirty="0" smtClean="0">
                <a:solidFill>
                  <a:srgbClr val="004786"/>
                </a:solidFill>
              </a:rPr>
              <a:t>Students Matter. Success Counts.</a:t>
            </a:r>
            <a:endParaRPr lang="en-US" dirty="0">
              <a:solidFill>
                <a:srgbClr val="366092"/>
              </a:solidFill>
            </a:endParaRPr>
          </a:p>
        </p:txBody>
      </p:sp>
      <p:cxnSp>
        <p:nvCxnSpPr>
          <p:cNvPr id="13" name="Straight Connector 12"/>
          <p:cNvCxnSpPr/>
          <p:nvPr userDrawn="1"/>
        </p:nvCxnSpPr>
        <p:spPr>
          <a:xfrm>
            <a:off x="982683" y="6389914"/>
            <a:ext cx="2362200" cy="158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6164283" y="5856514"/>
            <a:ext cx="28194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25000" dirty="0">
                <a:solidFill>
                  <a:srgbClr val="004786"/>
                </a:solidFill>
              </a:rPr>
              <a:t>Copyright © </a:t>
            </a:r>
            <a:r>
              <a:rPr lang="en-US" baseline="-25000" dirty="0" smtClean="0">
                <a:solidFill>
                  <a:srgbClr val="004786"/>
                </a:solidFill>
              </a:rPr>
              <a:t>2013 </a:t>
            </a:r>
            <a:r>
              <a:rPr lang="en-US" baseline="-25000" dirty="0">
                <a:solidFill>
                  <a:srgbClr val="004786"/>
                </a:solidFill>
              </a:rPr>
              <a:t>by Hawkes Learning Systems/Quant Systems, Inc.   </a:t>
            </a:r>
          </a:p>
          <a:p>
            <a:pPr eaLnBrk="1" hangingPunct="1"/>
            <a:r>
              <a:rPr lang="en-US" baseline="-25000" dirty="0">
                <a:solidFill>
                  <a:srgbClr val="004786"/>
                </a:solidFill>
              </a:rPr>
              <a:t>All rights reserved.</a:t>
            </a:r>
            <a:endParaRPr lang="en-US" baseline="-25000" dirty="0">
              <a:solidFill>
                <a:srgbClr val="366092"/>
              </a:solidFill>
            </a:endParaRPr>
          </a:p>
        </p:txBody>
      </p:sp>
      <p:cxnSp>
        <p:nvCxnSpPr>
          <p:cNvPr id="7" name="Straight Connector 6"/>
          <p:cNvCxnSpPr/>
          <p:nvPr userDrawn="1"/>
        </p:nvCxnSpPr>
        <p:spPr>
          <a:xfrm>
            <a:off x="457200" y="1005840"/>
            <a:ext cx="822960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
          </p:nvPr>
        </p:nvSpPr>
        <p:spPr>
          <a:xfrm>
            <a:off x="457200" y="1280160"/>
            <a:ext cx="8229600" cy="4572000"/>
          </a:xfrm>
          <a:prstGeom prst="rect">
            <a:avLst/>
          </a:prstGeom>
        </p:spPr>
        <p:txBody>
          <a:bodyPr>
            <a:normAutofit/>
          </a:bodyPr>
          <a:lstStyle>
            <a:lvl1pPr marL="0" indent="0">
              <a:buFontTx/>
              <a:buNone/>
              <a:defRPr sz="2800" b="0" i="0" baseline="0">
                <a:solidFill>
                  <a:srgbClr val="366092"/>
                </a:solidFill>
              </a:defRPr>
            </a:lvl1pPr>
          </a:lstStyle>
          <a:p>
            <a:pPr lvl="0"/>
            <a:r>
              <a:rPr lang="en-US" dirty="0" smtClean="0"/>
              <a:t>Click to edit Master text styles</a:t>
            </a:r>
          </a:p>
        </p:txBody>
      </p:sp>
      <p:cxnSp>
        <p:nvCxnSpPr>
          <p:cNvPr id="15" name="Straight Connector 14"/>
          <p:cNvCxnSpPr/>
          <p:nvPr userDrawn="1"/>
        </p:nvCxnSpPr>
        <p:spPr>
          <a:xfrm>
            <a:off x="152400" y="6019800"/>
            <a:ext cx="8778240"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69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4" descr="Small Hawk.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83" y="6085114"/>
            <a:ext cx="736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5"/>
          <p:cNvSpPr txBox="1">
            <a:spLocks noChangeArrowheads="1"/>
          </p:cNvSpPr>
          <p:nvPr userDrawn="1"/>
        </p:nvSpPr>
        <p:spPr bwMode="auto">
          <a:xfrm>
            <a:off x="906483" y="6008914"/>
            <a:ext cx="2819400" cy="7386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30000" dirty="0">
                <a:solidFill>
                  <a:srgbClr val="004786"/>
                </a:solidFill>
              </a:rPr>
              <a:t>HAWKES  LEARNING  SYSTEMS</a:t>
            </a:r>
          </a:p>
          <a:p>
            <a:pPr eaLnBrk="1" hangingPunct="1"/>
            <a:r>
              <a:rPr lang="en-US" b="1" i="1" baseline="30000" dirty="0" smtClean="0">
                <a:solidFill>
                  <a:srgbClr val="004786"/>
                </a:solidFill>
              </a:rPr>
              <a:t>Students Matter. Success Counts.</a:t>
            </a:r>
            <a:endParaRPr lang="en-US" dirty="0">
              <a:solidFill>
                <a:srgbClr val="366092"/>
              </a:solidFill>
            </a:endParaRPr>
          </a:p>
        </p:txBody>
      </p:sp>
      <p:cxnSp>
        <p:nvCxnSpPr>
          <p:cNvPr id="9" name="Straight Connector 8"/>
          <p:cNvCxnSpPr/>
          <p:nvPr userDrawn="1"/>
        </p:nvCxnSpPr>
        <p:spPr>
          <a:xfrm>
            <a:off x="982683" y="6389914"/>
            <a:ext cx="2362200" cy="158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0" name="TextBox 5"/>
          <p:cNvSpPr txBox="1">
            <a:spLocks noChangeArrowheads="1"/>
          </p:cNvSpPr>
          <p:nvPr userDrawn="1"/>
        </p:nvSpPr>
        <p:spPr bwMode="auto">
          <a:xfrm>
            <a:off x="6164283" y="5856514"/>
            <a:ext cx="28194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25000" dirty="0">
                <a:solidFill>
                  <a:srgbClr val="004786"/>
                </a:solidFill>
              </a:rPr>
              <a:t>Copyright © </a:t>
            </a:r>
            <a:r>
              <a:rPr lang="en-US" baseline="-25000" dirty="0" smtClean="0">
                <a:solidFill>
                  <a:srgbClr val="004786"/>
                </a:solidFill>
              </a:rPr>
              <a:t>2013 </a:t>
            </a:r>
            <a:r>
              <a:rPr lang="en-US" baseline="-25000" dirty="0">
                <a:solidFill>
                  <a:srgbClr val="004786"/>
                </a:solidFill>
              </a:rPr>
              <a:t>by Hawkes Learning Systems/Quant Systems, Inc.   </a:t>
            </a:r>
          </a:p>
          <a:p>
            <a:pPr eaLnBrk="1" hangingPunct="1"/>
            <a:r>
              <a:rPr lang="en-US" baseline="-25000" dirty="0">
                <a:solidFill>
                  <a:srgbClr val="004786"/>
                </a:solidFill>
              </a:rPr>
              <a:t>All rights reserved.</a:t>
            </a:r>
            <a:endParaRPr lang="en-US" baseline="-25000" dirty="0">
              <a:solidFill>
                <a:srgbClr val="366092"/>
              </a:solidFill>
            </a:endParaRPr>
          </a:p>
        </p:txBody>
      </p:sp>
      <p:pic>
        <p:nvPicPr>
          <p:cNvPr id="11" name="Picture 13" descr="big hawk cropped.t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865" y="0"/>
            <a:ext cx="51054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userDrawn="1">
            <p:ph type="ctrTitle" idx="4294967295"/>
          </p:nvPr>
        </p:nvSpPr>
        <p:spPr>
          <a:xfrm>
            <a:off x="685800" y="2130552"/>
            <a:ext cx="7772400" cy="1470025"/>
          </a:xfrm>
          <a:prstGeom prst="rect">
            <a:avLst/>
          </a:prstGeom>
        </p:spPr>
        <p:txBody>
          <a:bodyPr anchor="ctr" anchorCtr="0"/>
          <a:lstStyle/>
          <a:p>
            <a:pPr eaLnBrk="1" hangingPunct="1"/>
            <a:endParaRPr lang="en-US" b="1" dirty="0" smtClean="0">
              <a:solidFill>
                <a:srgbClr val="1F497D"/>
              </a:solidFill>
              <a:latin typeface="Arial" charset="0"/>
              <a:cs typeface="Arial" charset="0"/>
            </a:endParaRPr>
          </a:p>
        </p:txBody>
      </p:sp>
      <p:sp>
        <p:nvSpPr>
          <p:cNvPr id="13" name="Subtitle 2"/>
          <p:cNvSpPr>
            <a:spLocks noGrp="1"/>
          </p:cNvSpPr>
          <p:nvPr userDrawn="1">
            <p:ph type="subTitle" idx="4294967295"/>
          </p:nvPr>
        </p:nvSpPr>
        <p:spPr>
          <a:xfrm>
            <a:off x="1371600" y="3502152"/>
            <a:ext cx="6400800" cy="1752600"/>
          </a:xfrm>
          <a:prstGeom prst="rect">
            <a:avLst/>
          </a:prstGeom>
        </p:spPr>
        <p:txBody>
          <a:bodyPr rtlCol="0" anchor="t" anchorCtr="1">
            <a:normAutofit/>
          </a:bodyPr>
          <a:lstStyle/>
          <a:p>
            <a:pPr>
              <a:buNone/>
              <a:defRPr/>
            </a:pPr>
            <a:endParaRPr lang="en-US" b="1" i="1" dirty="0">
              <a:solidFill>
                <a:srgbClr val="1F497D"/>
              </a:solidFill>
            </a:endParaRPr>
          </a:p>
        </p:txBody>
      </p:sp>
    </p:spTree>
    <p:extLst>
      <p:ext uri="{BB962C8B-B14F-4D97-AF65-F5344CB8AC3E}">
        <p14:creationId xmlns:p14="http://schemas.microsoft.com/office/powerpoint/2010/main" val="399490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457200" y="182880"/>
            <a:ext cx="8229600" cy="914400"/>
          </a:xfrm>
          <a:prstGeom prst="rect">
            <a:avLst/>
          </a:prstGeom>
        </p:spPr>
        <p:txBody>
          <a:bodyPr anchor="ctr" anchorCtr="1">
            <a:normAutofit/>
          </a:bodyPr>
          <a:lstStyle>
            <a:lvl1pPr>
              <a:lnSpc>
                <a:spcPts val="3000"/>
              </a:lnSpc>
              <a:defRPr sz="3200" baseline="0">
                <a:solidFill>
                  <a:srgbClr val="1F497D"/>
                </a:solidFill>
              </a:defRPr>
            </a:lvl1pPr>
          </a:lstStyle>
          <a:p>
            <a:r>
              <a:rPr lang="en-US" dirty="0" smtClean="0"/>
              <a:t>Click to edit Master title style</a:t>
            </a:r>
            <a:endParaRPr lang="en-US" dirty="0"/>
          </a:p>
        </p:txBody>
      </p:sp>
      <p:cxnSp>
        <p:nvCxnSpPr>
          <p:cNvPr id="7" name="Straight Connector 6"/>
          <p:cNvCxnSpPr/>
          <p:nvPr userDrawn="1"/>
        </p:nvCxnSpPr>
        <p:spPr>
          <a:xfrm>
            <a:off x="457200" y="1005840"/>
            <a:ext cx="822960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
          </p:nvPr>
        </p:nvSpPr>
        <p:spPr>
          <a:xfrm>
            <a:off x="457200" y="1280160"/>
            <a:ext cx="8229600" cy="5273040"/>
          </a:xfrm>
          <a:prstGeom prst="rect">
            <a:avLst/>
          </a:prstGeom>
        </p:spPr>
        <p:txBody>
          <a:bodyPr>
            <a:normAutofit/>
          </a:bodyPr>
          <a:lstStyle>
            <a:lvl1pPr marL="0" indent="0">
              <a:buFontTx/>
              <a:buNone/>
              <a:defRPr sz="2800" b="0" i="0" baseline="0">
                <a:solidFill>
                  <a:srgbClr val="366092"/>
                </a:solidFill>
              </a:defRPr>
            </a:lvl1pPr>
          </a:lstStyle>
          <a:p>
            <a:pPr lvl="0"/>
            <a:r>
              <a:rPr lang="en-US" dirty="0" smtClean="0"/>
              <a:t>Click to edit Master text styles</a:t>
            </a:r>
          </a:p>
        </p:txBody>
      </p:sp>
    </p:spTree>
    <p:extLst>
      <p:ext uri="{BB962C8B-B14F-4D97-AF65-F5344CB8AC3E}">
        <p14:creationId xmlns:p14="http://schemas.microsoft.com/office/powerpoint/2010/main" val="2594952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4" descr="Small Hawk.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83" y="6085114"/>
            <a:ext cx="736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5"/>
          <p:cNvSpPr txBox="1">
            <a:spLocks noChangeArrowheads="1"/>
          </p:cNvSpPr>
          <p:nvPr userDrawn="1"/>
        </p:nvSpPr>
        <p:spPr bwMode="auto">
          <a:xfrm>
            <a:off x="906483" y="6008914"/>
            <a:ext cx="2819400" cy="7386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30000" dirty="0">
                <a:solidFill>
                  <a:srgbClr val="004786"/>
                </a:solidFill>
              </a:rPr>
              <a:t>HAWKES  LEARNING  SYSTEMS</a:t>
            </a:r>
          </a:p>
          <a:p>
            <a:pPr eaLnBrk="1" hangingPunct="1"/>
            <a:r>
              <a:rPr lang="en-US" b="1" i="1" baseline="30000" dirty="0" smtClean="0">
                <a:solidFill>
                  <a:srgbClr val="004786"/>
                </a:solidFill>
              </a:rPr>
              <a:t>Students Matter. Success Counts.</a:t>
            </a:r>
            <a:endParaRPr lang="en-US" dirty="0">
              <a:solidFill>
                <a:srgbClr val="366092"/>
              </a:solidFill>
            </a:endParaRPr>
          </a:p>
        </p:txBody>
      </p:sp>
      <p:cxnSp>
        <p:nvCxnSpPr>
          <p:cNvPr id="9" name="Straight Connector 8"/>
          <p:cNvCxnSpPr/>
          <p:nvPr userDrawn="1"/>
        </p:nvCxnSpPr>
        <p:spPr>
          <a:xfrm>
            <a:off x="982683" y="6389914"/>
            <a:ext cx="2362200" cy="158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0" name="TextBox 5"/>
          <p:cNvSpPr txBox="1">
            <a:spLocks noChangeArrowheads="1"/>
          </p:cNvSpPr>
          <p:nvPr userDrawn="1"/>
        </p:nvSpPr>
        <p:spPr bwMode="auto">
          <a:xfrm>
            <a:off x="6164283" y="5856514"/>
            <a:ext cx="28194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25000" dirty="0">
                <a:solidFill>
                  <a:srgbClr val="004786"/>
                </a:solidFill>
              </a:rPr>
              <a:t>Copyright © </a:t>
            </a:r>
            <a:r>
              <a:rPr lang="en-US" baseline="-25000" dirty="0" smtClean="0">
                <a:solidFill>
                  <a:srgbClr val="004786"/>
                </a:solidFill>
              </a:rPr>
              <a:t>2013 </a:t>
            </a:r>
            <a:r>
              <a:rPr lang="en-US" baseline="-25000" dirty="0">
                <a:solidFill>
                  <a:srgbClr val="004786"/>
                </a:solidFill>
              </a:rPr>
              <a:t>by Hawkes Learning Systems/Quant Systems, Inc.   </a:t>
            </a:r>
          </a:p>
          <a:p>
            <a:pPr eaLnBrk="1" hangingPunct="1"/>
            <a:r>
              <a:rPr lang="en-US" baseline="-25000" dirty="0">
                <a:solidFill>
                  <a:srgbClr val="004786"/>
                </a:solidFill>
              </a:rPr>
              <a:t>All rights reserved.</a:t>
            </a:r>
            <a:endParaRPr lang="en-US" baseline="-25000" dirty="0">
              <a:solidFill>
                <a:srgbClr val="366092"/>
              </a:solidFill>
            </a:endParaRPr>
          </a:p>
        </p:txBody>
      </p:sp>
      <p:pic>
        <p:nvPicPr>
          <p:cNvPr id="11" name="Picture 13" descr="big hawk cropped.t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865" y="0"/>
            <a:ext cx="51054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userDrawn="1">
            <p:ph type="ctrTitle" idx="4294967295"/>
          </p:nvPr>
        </p:nvSpPr>
        <p:spPr>
          <a:xfrm>
            <a:off x="685800" y="2130552"/>
            <a:ext cx="7772400" cy="1470025"/>
          </a:xfrm>
          <a:prstGeom prst="rect">
            <a:avLst/>
          </a:prstGeom>
        </p:spPr>
        <p:txBody>
          <a:bodyPr anchor="ctr" anchorCtr="0"/>
          <a:lstStyle/>
          <a:p>
            <a:pPr eaLnBrk="1" hangingPunct="1"/>
            <a:endParaRPr lang="en-US" b="1" dirty="0" smtClean="0">
              <a:solidFill>
                <a:srgbClr val="1F497D"/>
              </a:solidFill>
              <a:latin typeface="Arial" charset="0"/>
              <a:cs typeface="Arial" charset="0"/>
            </a:endParaRPr>
          </a:p>
        </p:txBody>
      </p:sp>
      <p:sp>
        <p:nvSpPr>
          <p:cNvPr id="13" name="Subtitle 2"/>
          <p:cNvSpPr>
            <a:spLocks noGrp="1"/>
          </p:cNvSpPr>
          <p:nvPr userDrawn="1">
            <p:ph type="subTitle" idx="4294967295"/>
          </p:nvPr>
        </p:nvSpPr>
        <p:spPr>
          <a:xfrm>
            <a:off x="1371600" y="3502152"/>
            <a:ext cx="6400800" cy="1752600"/>
          </a:xfrm>
          <a:prstGeom prst="rect">
            <a:avLst/>
          </a:prstGeom>
        </p:spPr>
        <p:txBody>
          <a:bodyPr rtlCol="0" anchor="t" anchorCtr="1">
            <a:normAutofit/>
          </a:bodyPr>
          <a:lstStyle/>
          <a:p>
            <a:pPr>
              <a:buNone/>
              <a:defRPr/>
            </a:pPr>
            <a:endParaRPr lang="en-US" b="1" i="1" dirty="0">
              <a:solidFill>
                <a:srgbClr val="1F497D"/>
              </a:solidFill>
            </a:endParaRPr>
          </a:p>
        </p:txBody>
      </p:sp>
    </p:spTree>
    <p:extLst>
      <p:ext uri="{BB962C8B-B14F-4D97-AF65-F5344CB8AC3E}">
        <p14:creationId xmlns:p14="http://schemas.microsoft.com/office/powerpoint/2010/main" val="166664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457200" y="182880"/>
            <a:ext cx="8229600" cy="914400"/>
          </a:xfrm>
          <a:prstGeom prst="rect">
            <a:avLst/>
          </a:prstGeom>
        </p:spPr>
        <p:txBody>
          <a:bodyPr anchor="ctr" anchorCtr="1">
            <a:normAutofit/>
          </a:bodyPr>
          <a:lstStyle>
            <a:lvl1pPr>
              <a:lnSpc>
                <a:spcPts val="3000"/>
              </a:lnSpc>
              <a:defRPr sz="3200" baseline="0">
                <a:solidFill>
                  <a:srgbClr val="1F497D"/>
                </a:solidFill>
              </a:defRPr>
            </a:lvl1pPr>
          </a:lstStyle>
          <a:p>
            <a:r>
              <a:rPr lang="en-US" dirty="0" smtClean="0"/>
              <a:t>Click to edit Master title style</a:t>
            </a:r>
            <a:endParaRPr lang="en-US" dirty="0"/>
          </a:p>
        </p:txBody>
      </p:sp>
      <p:pic>
        <p:nvPicPr>
          <p:cNvPr id="11" name="Picture 4" descr="Small Hawk.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83" y="6085114"/>
            <a:ext cx="736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userDrawn="1"/>
        </p:nvSpPr>
        <p:spPr bwMode="auto">
          <a:xfrm>
            <a:off x="906483" y="6008914"/>
            <a:ext cx="2819400" cy="738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30000" dirty="0">
                <a:solidFill>
                  <a:srgbClr val="004786"/>
                </a:solidFill>
              </a:rPr>
              <a:t>HAWKES  LEARNING  SYSTEMS</a:t>
            </a:r>
          </a:p>
          <a:p>
            <a:pPr eaLnBrk="1" hangingPunct="1"/>
            <a:r>
              <a:rPr lang="en-US" b="1" i="1" baseline="30000" dirty="0" smtClean="0">
                <a:solidFill>
                  <a:srgbClr val="004786"/>
                </a:solidFill>
              </a:rPr>
              <a:t>Students Matter. Success Counts.</a:t>
            </a:r>
            <a:endParaRPr lang="en-US" dirty="0">
              <a:solidFill>
                <a:srgbClr val="366092"/>
              </a:solidFill>
            </a:endParaRPr>
          </a:p>
        </p:txBody>
      </p:sp>
      <p:cxnSp>
        <p:nvCxnSpPr>
          <p:cNvPr id="13" name="Straight Connector 12"/>
          <p:cNvCxnSpPr/>
          <p:nvPr userDrawn="1"/>
        </p:nvCxnSpPr>
        <p:spPr>
          <a:xfrm>
            <a:off x="982683" y="6389914"/>
            <a:ext cx="2362200" cy="158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6164283" y="5856514"/>
            <a:ext cx="28194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25000" dirty="0">
                <a:solidFill>
                  <a:srgbClr val="004786"/>
                </a:solidFill>
              </a:rPr>
              <a:t>Copyright © </a:t>
            </a:r>
            <a:r>
              <a:rPr lang="en-US" baseline="-25000" dirty="0" smtClean="0">
                <a:solidFill>
                  <a:srgbClr val="004786"/>
                </a:solidFill>
              </a:rPr>
              <a:t>2013 </a:t>
            </a:r>
            <a:r>
              <a:rPr lang="en-US" baseline="-25000" dirty="0">
                <a:solidFill>
                  <a:srgbClr val="004786"/>
                </a:solidFill>
              </a:rPr>
              <a:t>by Hawkes Learning Systems/Quant Systems, Inc.   </a:t>
            </a:r>
          </a:p>
          <a:p>
            <a:pPr eaLnBrk="1" hangingPunct="1"/>
            <a:r>
              <a:rPr lang="en-US" baseline="-25000" dirty="0">
                <a:solidFill>
                  <a:srgbClr val="004786"/>
                </a:solidFill>
              </a:rPr>
              <a:t>All rights reserved.</a:t>
            </a:r>
            <a:endParaRPr lang="en-US" baseline="-25000" dirty="0">
              <a:solidFill>
                <a:srgbClr val="366092"/>
              </a:solidFill>
            </a:endParaRPr>
          </a:p>
        </p:txBody>
      </p:sp>
      <p:cxnSp>
        <p:nvCxnSpPr>
          <p:cNvPr id="7" name="Straight Connector 6"/>
          <p:cNvCxnSpPr/>
          <p:nvPr userDrawn="1"/>
        </p:nvCxnSpPr>
        <p:spPr>
          <a:xfrm>
            <a:off x="457200" y="1005840"/>
            <a:ext cx="822960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
          </p:nvPr>
        </p:nvSpPr>
        <p:spPr>
          <a:xfrm>
            <a:off x="457200" y="1280160"/>
            <a:ext cx="8229600" cy="4572000"/>
          </a:xfrm>
          <a:prstGeom prst="rect">
            <a:avLst/>
          </a:prstGeom>
        </p:spPr>
        <p:txBody>
          <a:bodyPr>
            <a:normAutofit/>
          </a:bodyPr>
          <a:lstStyle>
            <a:lvl1pPr marL="0" indent="0">
              <a:buFontTx/>
              <a:buNone/>
              <a:defRPr sz="2800" b="0" i="0" baseline="0">
                <a:solidFill>
                  <a:srgbClr val="366092"/>
                </a:solidFill>
              </a:defRPr>
            </a:lvl1pPr>
          </a:lstStyle>
          <a:p>
            <a:pPr lvl="0"/>
            <a:r>
              <a:rPr lang="en-US" dirty="0" smtClean="0"/>
              <a:t>Click to edit Master text styles</a:t>
            </a:r>
          </a:p>
        </p:txBody>
      </p:sp>
      <p:cxnSp>
        <p:nvCxnSpPr>
          <p:cNvPr id="15" name="Straight Connector 14"/>
          <p:cNvCxnSpPr/>
          <p:nvPr userDrawn="1"/>
        </p:nvCxnSpPr>
        <p:spPr>
          <a:xfrm>
            <a:off x="152400" y="6019800"/>
            <a:ext cx="8778240"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9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457200" y="182880"/>
            <a:ext cx="8229600" cy="914400"/>
          </a:xfrm>
          <a:prstGeom prst="rect">
            <a:avLst/>
          </a:prstGeom>
        </p:spPr>
        <p:txBody>
          <a:bodyPr anchor="ctr" anchorCtr="1">
            <a:normAutofit/>
          </a:bodyPr>
          <a:lstStyle>
            <a:lvl1pPr>
              <a:lnSpc>
                <a:spcPts val="3000"/>
              </a:lnSpc>
              <a:defRPr sz="3200" baseline="0">
                <a:solidFill>
                  <a:srgbClr val="1F497D"/>
                </a:solidFill>
              </a:defRPr>
            </a:lvl1pPr>
          </a:lstStyle>
          <a:p>
            <a:r>
              <a:rPr lang="en-US" dirty="0" smtClean="0"/>
              <a:t>Click to edit Master title style</a:t>
            </a:r>
            <a:endParaRPr lang="en-US" dirty="0"/>
          </a:p>
        </p:txBody>
      </p:sp>
      <p:cxnSp>
        <p:nvCxnSpPr>
          <p:cNvPr id="7" name="Straight Connector 6"/>
          <p:cNvCxnSpPr/>
          <p:nvPr userDrawn="1"/>
        </p:nvCxnSpPr>
        <p:spPr>
          <a:xfrm>
            <a:off x="457200" y="1005840"/>
            <a:ext cx="822960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
          </p:nvPr>
        </p:nvSpPr>
        <p:spPr>
          <a:xfrm>
            <a:off x="457200" y="1280160"/>
            <a:ext cx="8229600" cy="5273040"/>
          </a:xfrm>
          <a:prstGeom prst="rect">
            <a:avLst/>
          </a:prstGeom>
        </p:spPr>
        <p:txBody>
          <a:bodyPr>
            <a:normAutofit/>
          </a:bodyPr>
          <a:lstStyle>
            <a:lvl1pPr marL="0" indent="0">
              <a:buFontTx/>
              <a:buNone/>
              <a:defRPr sz="2800" b="0" i="0" baseline="0">
                <a:solidFill>
                  <a:srgbClr val="366092"/>
                </a:solidFill>
              </a:defRPr>
            </a:lvl1pPr>
          </a:lstStyle>
          <a:p>
            <a:pPr lvl="0"/>
            <a:r>
              <a:rPr lang="en-US" dirty="0" smtClean="0"/>
              <a:t>Click to edit Master text styles</a:t>
            </a:r>
          </a:p>
        </p:txBody>
      </p:sp>
    </p:spTree>
    <p:extLst>
      <p:ext uri="{BB962C8B-B14F-4D97-AF65-F5344CB8AC3E}">
        <p14:creationId xmlns:p14="http://schemas.microsoft.com/office/powerpoint/2010/main" val="885855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1" name="Picture 13" descr="big hawk cropped.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865" y="0"/>
            <a:ext cx="51054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userDrawn="1">
            <p:ph type="ctrTitle" idx="4294967295"/>
          </p:nvPr>
        </p:nvSpPr>
        <p:spPr>
          <a:xfrm>
            <a:off x="685800" y="2130552"/>
            <a:ext cx="7772400" cy="1470025"/>
          </a:xfrm>
          <a:prstGeom prst="rect">
            <a:avLst/>
          </a:prstGeom>
        </p:spPr>
        <p:txBody>
          <a:bodyPr anchor="ctr" anchorCtr="0"/>
          <a:lstStyle/>
          <a:p>
            <a:pPr eaLnBrk="1" hangingPunct="1"/>
            <a:endParaRPr lang="en-US" b="1" dirty="0" smtClean="0">
              <a:solidFill>
                <a:srgbClr val="1F497D"/>
              </a:solidFill>
              <a:latin typeface="Arial" charset="0"/>
              <a:cs typeface="Arial" charset="0"/>
            </a:endParaRPr>
          </a:p>
        </p:txBody>
      </p:sp>
      <p:sp>
        <p:nvSpPr>
          <p:cNvPr id="13" name="Subtitle 2"/>
          <p:cNvSpPr>
            <a:spLocks noGrp="1"/>
          </p:cNvSpPr>
          <p:nvPr userDrawn="1">
            <p:ph type="subTitle" idx="4294967295"/>
          </p:nvPr>
        </p:nvSpPr>
        <p:spPr>
          <a:xfrm>
            <a:off x="1371600" y="3502152"/>
            <a:ext cx="6400800" cy="1752600"/>
          </a:xfrm>
          <a:prstGeom prst="rect">
            <a:avLst/>
          </a:prstGeom>
        </p:spPr>
        <p:txBody>
          <a:bodyPr rtlCol="0" anchor="t" anchorCtr="1">
            <a:normAutofit/>
          </a:bodyPr>
          <a:lstStyle/>
          <a:p>
            <a:pPr>
              <a:buNone/>
              <a:defRPr/>
            </a:pPr>
            <a:endParaRPr lang="en-US" b="1" i="1" dirty="0">
              <a:solidFill>
                <a:srgbClr val="1F497D"/>
              </a:solidFill>
            </a:endParaRPr>
          </a:p>
        </p:txBody>
      </p:sp>
    </p:spTree>
    <p:extLst>
      <p:ext uri="{BB962C8B-B14F-4D97-AF65-F5344CB8AC3E}">
        <p14:creationId xmlns:p14="http://schemas.microsoft.com/office/powerpoint/2010/main" val="1761127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503076"/>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3275318"/>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11.bin"/><Relationship Id="rId4" Type="http://schemas.openxmlformats.org/officeDocument/2006/relationships/image" Target="../media/image20.wmf"/><Relationship Id="rId9" Type="http://schemas.openxmlformats.org/officeDocument/2006/relationships/image" Target="../media/image23.jp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15.bin"/><Relationship Id="rId4" Type="http://schemas.openxmlformats.org/officeDocument/2006/relationships/image" Target="../media/image24.wmf"/></Relationships>
</file>

<file path=ppt/slides/_rels/slide21.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17.bin"/><Relationship Id="rId4" Type="http://schemas.openxmlformats.org/officeDocument/2006/relationships/image" Target="../media/image26.wmf"/></Relationships>
</file>

<file path=ppt/slides/_rels/slide2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0.wmf"/><Relationship Id="rId5" Type="http://schemas.openxmlformats.org/officeDocument/2006/relationships/oleObject" Target="../embeddings/oleObject20.bin"/><Relationship Id="rId4" Type="http://schemas.openxmlformats.org/officeDocument/2006/relationships/image" Target="../media/image2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33.jpg"/><Relationship Id="rId4" Type="http://schemas.openxmlformats.org/officeDocument/2006/relationships/image" Target="../media/image32.wmf"/></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5.wmf"/><Relationship Id="rId5" Type="http://schemas.openxmlformats.org/officeDocument/2006/relationships/oleObject" Target="../embeddings/oleObject24.bin"/><Relationship Id="rId4" Type="http://schemas.openxmlformats.org/officeDocument/2006/relationships/image" Target="../media/image34.wmf"/><Relationship Id="rId9" Type="http://schemas.openxmlformats.org/officeDocument/2006/relationships/image" Target="../media/image3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0.wmf"/><Relationship Id="rId5" Type="http://schemas.openxmlformats.org/officeDocument/2006/relationships/oleObject" Target="../embeddings/oleObject28.bin"/><Relationship Id="rId4" Type="http://schemas.openxmlformats.org/officeDocument/2006/relationships/image" Target="../media/image39.wmf"/><Relationship Id="rId9" Type="http://schemas.openxmlformats.org/officeDocument/2006/relationships/image" Target="../media/image4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43.wmf"/></Relationships>
</file>

<file path=ppt/slides/_rels/slide34.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5.wmf"/><Relationship Id="rId5" Type="http://schemas.openxmlformats.org/officeDocument/2006/relationships/oleObject" Target="../embeddings/oleObject32.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4.bin"/></Relationships>
</file>

<file path=ppt/slides/_rels/slide35.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9.wmf"/><Relationship Id="rId5" Type="http://schemas.openxmlformats.org/officeDocument/2006/relationships/oleObject" Target="../embeddings/oleObject36.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38.bin"/></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0.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62000" y="2111375"/>
            <a:ext cx="7696200" cy="1470025"/>
          </a:xfrm>
          <a:prstGeom prst="rect">
            <a:avLst/>
          </a:prstGeom>
        </p:spPr>
        <p:txBody>
          <a:bodyPr anchor="ctr" anchorCtr="0"/>
          <a:lstStyle/>
          <a:p>
            <a:pPr eaLnBrk="1" hangingPunct="1"/>
            <a:r>
              <a:rPr lang="en-US" sz="3600" dirty="0" smtClean="0">
                <a:solidFill>
                  <a:srgbClr val="1F497D"/>
                </a:solidFill>
                <a:latin typeface="Arial" charset="0"/>
                <a:cs typeface="Arial" charset="0"/>
              </a:rPr>
              <a:t>DSCI 2710 ‒ Lecture 8</a:t>
            </a:r>
            <a:br>
              <a:rPr lang="en-US" sz="3600" dirty="0" smtClean="0">
                <a:solidFill>
                  <a:srgbClr val="1F497D"/>
                </a:solidFill>
                <a:latin typeface="Arial" charset="0"/>
                <a:cs typeface="Arial" charset="0"/>
              </a:rPr>
            </a:br>
            <a:r>
              <a:rPr lang="en-US" b="1" dirty="0" smtClean="0">
                <a:solidFill>
                  <a:srgbClr val="1F497D"/>
                </a:solidFill>
                <a:latin typeface="Arial" charset="0"/>
                <a:cs typeface="Arial" charset="0"/>
              </a:rPr>
              <a:t>UNTBSTAT Lesson 6.5</a:t>
            </a:r>
          </a:p>
        </p:txBody>
      </p:sp>
      <p:sp>
        <p:nvSpPr>
          <p:cNvPr id="3" name="Subtitle 2"/>
          <p:cNvSpPr>
            <a:spLocks noGrp="1"/>
          </p:cNvSpPr>
          <p:nvPr>
            <p:ph type="subTitle" idx="4294967295"/>
          </p:nvPr>
        </p:nvSpPr>
        <p:spPr>
          <a:xfrm>
            <a:off x="1143000" y="3581400"/>
            <a:ext cx="6629400" cy="1219200"/>
          </a:xfrm>
          <a:prstGeom prst="rect">
            <a:avLst/>
          </a:prstGeom>
        </p:spPr>
        <p:txBody>
          <a:bodyPr rtlCol="0" anchor="t" anchorCtr="1">
            <a:normAutofit/>
          </a:bodyPr>
          <a:lstStyle/>
          <a:p>
            <a:pPr>
              <a:buNone/>
              <a:defRPr/>
            </a:pPr>
            <a:r>
              <a:rPr lang="en-US" b="1" i="1" dirty="0">
                <a:solidFill>
                  <a:srgbClr val="1F497D"/>
                </a:solidFill>
              </a:rPr>
              <a:t>Binomial Distribution</a:t>
            </a:r>
          </a:p>
        </p:txBody>
      </p:sp>
      <p:pic>
        <p:nvPicPr>
          <p:cNvPr id="4" name="Picture 3"/>
          <p:cNvPicPr>
            <a:picLocks noChangeAspect="1"/>
          </p:cNvPicPr>
          <p:nvPr/>
        </p:nvPicPr>
        <p:blipFill rotWithShape="1">
          <a:blip r:embed="rId2"/>
          <a:srcRect b="20000"/>
          <a:stretch/>
        </p:blipFill>
        <p:spPr>
          <a:xfrm>
            <a:off x="4706302" y="5257800"/>
            <a:ext cx="1465898" cy="1371600"/>
          </a:xfrm>
          <a:prstGeom prst="rect">
            <a:avLst/>
          </a:prstGeom>
          <a:ln>
            <a:solidFill>
              <a:schemeClr val="accent1"/>
            </a:solidFill>
          </a:ln>
        </p:spPr>
      </p:pic>
      <p:sp>
        <p:nvSpPr>
          <p:cNvPr id="6" name="Subtitle 2"/>
          <p:cNvSpPr>
            <a:spLocks noGrp="1"/>
          </p:cNvSpPr>
          <p:nvPr>
            <p:ph type="subTitle" idx="4294967295"/>
          </p:nvPr>
        </p:nvSpPr>
        <p:spPr>
          <a:xfrm>
            <a:off x="6096000" y="5181600"/>
            <a:ext cx="2836847" cy="990600"/>
          </a:xfrm>
          <a:prstGeom prst="rect">
            <a:avLst/>
          </a:prstGeom>
        </p:spPr>
        <p:txBody>
          <a:bodyPr rtlCol="0" anchor="t" anchorCtr="1">
            <a:normAutofit fontScale="92500"/>
          </a:bodyPr>
          <a:lstStyle/>
          <a:p>
            <a:pPr marL="0" indent="0" algn="ctr">
              <a:buNone/>
            </a:pPr>
            <a:r>
              <a:rPr lang="en-US" sz="1800" dirty="0" smtClean="0">
                <a:solidFill>
                  <a:srgbClr val="1F497D"/>
                </a:solidFill>
              </a:rPr>
              <a:t>Slide Material from: Nottingham &amp; Hawkes, </a:t>
            </a:r>
            <a:r>
              <a:rPr lang="en-US" sz="1800" i="1" dirty="0" smtClean="0">
                <a:solidFill>
                  <a:srgbClr val="1F497D"/>
                </a:solidFill>
              </a:rPr>
              <a:t>Discovering Business Statistics</a:t>
            </a:r>
            <a:endParaRPr lang="en-US" sz="1800" i="1" dirty="0">
              <a:solidFill>
                <a:srgbClr val="1F497D"/>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81000"/>
            <a:ext cx="2286000" cy="1678531"/>
          </a:xfrm>
          <a:prstGeom prst="rect">
            <a:avLst/>
          </a:prstGeom>
        </p:spPr>
      </p:pic>
    </p:spTree>
    <p:extLst>
      <p:ext uri="{BB962C8B-B14F-4D97-AF65-F5344CB8AC3E}">
        <p14:creationId xmlns:p14="http://schemas.microsoft.com/office/powerpoint/2010/main" val="4242120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Finding a Binomial Probability Using Excel</a:t>
            </a:r>
            <a:endParaRPr lang="en-US" dirty="0"/>
          </a:p>
        </p:txBody>
      </p:sp>
      <p:sp>
        <p:nvSpPr>
          <p:cNvPr id="5" name="Content Placeholder 2"/>
          <p:cNvSpPr txBox="1">
            <a:spLocks/>
          </p:cNvSpPr>
          <p:nvPr/>
        </p:nvSpPr>
        <p:spPr>
          <a:xfrm>
            <a:off x="457200" y="1097280"/>
            <a:ext cx="8458200" cy="2407920"/>
          </a:xfrm>
          <a:prstGeom prst="rect">
            <a:avLst/>
          </a:prstGeom>
        </p:spPr>
        <p:txBody>
          <a:bodyPr>
            <a:normAutofit/>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250" indent="-349250">
              <a:buFont typeface="Courier New" pitchFamily="49" charset="0"/>
              <a:buChar char="o"/>
            </a:pPr>
            <a:r>
              <a:rPr lang="en-US" dirty="0" smtClean="0"/>
              <a:t>To compute the probability for </a:t>
            </a:r>
            <a:r>
              <a:rPr lang="en-US" b="1" i="1" dirty="0" smtClean="0"/>
              <a:t>x</a:t>
            </a:r>
            <a:r>
              <a:rPr lang="en-US" b="1" dirty="0" smtClean="0"/>
              <a:t> successes or </a:t>
            </a:r>
            <a:r>
              <a:rPr lang="en-US" b="1" dirty="0" smtClean="0"/>
              <a:t>fewer</a:t>
            </a:r>
            <a:r>
              <a:rPr lang="en-US" dirty="0" smtClean="0"/>
              <a:t>, </a:t>
            </a:r>
            <a:r>
              <a:rPr lang="en-US" dirty="0" smtClean="0"/>
              <a:t>after </a:t>
            </a:r>
            <a:r>
              <a:rPr lang="en-US" i="1" dirty="0" smtClean="0"/>
              <a:t>n</a:t>
            </a:r>
            <a:r>
              <a:rPr lang="en-US" dirty="0" smtClean="0"/>
              <a:t> trials, when the probability of success is </a:t>
            </a:r>
            <a:r>
              <a:rPr lang="en-US" i="1" dirty="0" smtClean="0"/>
              <a:t>p</a:t>
            </a:r>
            <a:r>
              <a:rPr lang="en-US" dirty="0" smtClean="0"/>
              <a:t>, use</a:t>
            </a:r>
          </a:p>
          <a:p>
            <a:pPr algn="ctr"/>
            <a:r>
              <a:rPr lang="en-US" dirty="0" smtClean="0"/>
              <a:t>=BINOM.DIST(</a:t>
            </a:r>
            <a:r>
              <a:rPr lang="en-US" i="1" dirty="0" err="1" smtClean="0"/>
              <a:t>x</a:t>
            </a:r>
            <a:r>
              <a:rPr lang="en-US" dirty="0" err="1" smtClean="0"/>
              <a:t>,</a:t>
            </a:r>
            <a:r>
              <a:rPr lang="en-US" i="1" dirty="0" err="1" smtClean="0"/>
              <a:t>n</a:t>
            </a:r>
            <a:r>
              <a:rPr lang="en-US" dirty="0" err="1" smtClean="0"/>
              <a:t>,</a:t>
            </a:r>
            <a:r>
              <a:rPr lang="en-US" i="1" dirty="0" err="1" smtClean="0"/>
              <a:t>p</a:t>
            </a:r>
            <a:r>
              <a:rPr lang="en-US" dirty="0" err="1" smtClean="0"/>
              <a:t>,TRUE</a:t>
            </a:r>
            <a:r>
              <a:rPr lang="en-US" dirty="0" smtClean="0"/>
              <a:t>)</a:t>
            </a:r>
          </a:p>
        </p:txBody>
      </p:sp>
      <p:pic>
        <p:nvPicPr>
          <p:cNvPr id="6" name="Picture 5"/>
          <p:cNvPicPr>
            <a:picLocks noChangeAspect="1"/>
          </p:cNvPicPr>
          <p:nvPr/>
        </p:nvPicPr>
        <p:blipFill>
          <a:blip r:embed="rId2"/>
          <a:stretch>
            <a:fillRect/>
          </a:stretch>
        </p:blipFill>
        <p:spPr>
          <a:xfrm>
            <a:off x="1371600" y="3276600"/>
            <a:ext cx="6399871" cy="2028825"/>
          </a:xfrm>
          <a:prstGeom prst="rect">
            <a:avLst/>
          </a:prstGeom>
        </p:spPr>
      </p:pic>
    </p:spTree>
    <p:extLst>
      <p:ext uri="{BB962C8B-B14F-4D97-AF65-F5344CB8AC3E}">
        <p14:creationId xmlns:p14="http://schemas.microsoft.com/office/powerpoint/2010/main" val="617028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2130552"/>
            <a:ext cx="7772400" cy="1470025"/>
          </a:xfrm>
          <a:prstGeom prst="rect">
            <a:avLst/>
          </a:prstGeom>
        </p:spPr>
        <p:txBody>
          <a:bodyPr/>
          <a:lstStyle/>
          <a:p>
            <a:r>
              <a:rPr lang="en-US" dirty="0"/>
              <a:t>HLS UNTBSTAT Lesson </a:t>
            </a:r>
            <a:r>
              <a:rPr lang="en-US" dirty="0" smtClean="0"/>
              <a:t>6.5</a:t>
            </a:r>
            <a:endParaRPr lang="en-US" dirty="0"/>
          </a:p>
        </p:txBody>
      </p:sp>
    </p:spTree>
    <p:extLst>
      <p:ext uri="{BB962C8B-B14F-4D97-AF65-F5344CB8AC3E}">
        <p14:creationId xmlns:p14="http://schemas.microsoft.com/office/powerpoint/2010/main" val="2523540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smtClean="0"/>
              <a:t>HLS UNTBSTAT Lesson 6.5: Example </a:t>
            </a:r>
            <a:r>
              <a:rPr lang="en-US" altLang="en-US" b="1" i="1" dirty="0" smtClean="0"/>
              <a:t>questions</a:t>
            </a:r>
            <a:br>
              <a:rPr lang="en-US" altLang="en-US" b="1" i="1" dirty="0" smtClean="0"/>
            </a:br>
            <a:r>
              <a:rPr lang="en-US" altLang="en-US" b="1" i="1" dirty="0"/>
              <a:t>Use </a:t>
            </a:r>
            <a:r>
              <a:rPr lang="en-US" altLang="en-US" b="1" i="1" dirty="0" smtClean="0"/>
              <a:t>HLS6.5_BinomialProbability_worksheet file</a:t>
            </a:r>
            <a:endParaRPr lang="en-US" altLang="en-US" dirty="0"/>
          </a:p>
        </p:txBody>
      </p:sp>
      <p:sp>
        <p:nvSpPr>
          <p:cNvPr id="10" name="TextBox 9"/>
          <p:cNvSpPr txBox="1"/>
          <p:nvPr/>
        </p:nvSpPr>
        <p:spPr>
          <a:xfrm>
            <a:off x="457200" y="1097280"/>
            <a:ext cx="8229600" cy="1938992"/>
          </a:xfrm>
          <a:prstGeom prst="rect">
            <a:avLst/>
          </a:prstGeom>
          <a:solidFill>
            <a:schemeClr val="bg1"/>
          </a:solidFill>
          <a:ln>
            <a:solidFill>
              <a:srgbClr val="002060"/>
            </a:solidFill>
          </a:ln>
        </p:spPr>
        <p:txBody>
          <a:bodyPr wrap="square" rtlCol="0">
            <a:spAutoFit/>
          </a:bodyPr>
          <a:lstStyle/>
          <a:p>
            <a:r>
              <a:rPr lang="en-US" sz="2400" dirty="0"/>
              <a:t>A researcher wishes to conduct a study of the color preferences of new car buyers. Suppose that 30% of this population prefers the color brown. If 18 buyers are randomly selected, what is the probability that exactly 10 buyers would prefer brown? Round your answer to four decimal places.</a:t>
            </a:r>
          </a:p>
        </p:txBody>
      </p:sp>
      <p:pic>
        <p:nvPicPr>
          <p:cNvPr id="11" name="Picture 10"/>
          <p:cNvPicPr>
            <a:picLocks noChangeAspect="1"/>
          </p:cNvPicPr>
          <p:nvPr/>
        </p:nvPicPr>
        <p:blipFill>
          <a:blip r:embed="rId2"/>
          <a:stretch>
            <a:fillRect/>
          </a:stretch>
        </p:blipFill>
        <p:spPr>
          <a:xfrm>
            <a:off x="457200" y="4187754"/>
            <a:ext cx="3886200" cy="1951162"/>
          </a:xfrm>
          <a:prstGeom prst="rect">
            <a:avLst/>
          </a:prstGeom>
        </p:spPr>
      </p:pic>
      <p:sp>
        <p:nvSpPr>
          <p:cNvPr id="12" name="Oval 11"/>
          <p:cNvSpPr/>
          <p:nvPr/>
        </p:nvSpPr>
        <p:spPr>
          <a:xfrm>
            <a:off x="3886200" y="4495800"/>
            <a:ext cx="609600" cy="340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886200" y="4840827"/>
            <a:ext cx="609600" cy="340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886200" y="5145627"/>
            <a:ext cx="609600" cy="340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819400" y="1896389"/>
            <a:ext cx="457200" cy="3523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405187" y="2248762"/>
            <a:ext cx="457200" cy="3523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419600" y="1524000"/>
            <a:ext cx="838200" cy="3897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2613264" y="2085975"/>
            <a:ext cx="1287224" cy="2514600"/>
          </a:xfrm>
          <a:custGeom>
            <a:avLst/>
            <a:gdLst>
              <a:gd name="connsiteX0" fmla="*/ 187086 w 1287224"/>
              <a:gd name="connsiteY0" fmla="*/ 0 h 2514600"/>
              <a:gd name="connsiteX1" fmla="*/ 87074 w 1287224"/>
              <a:gd name="connsiteY1" fmla="*/ 1414463 h 2514600"/>
              <a:gd name="connsiteX2" fmla="*/ 1287224 w 1287224"/>
              <a:gd name="connsiteY2" fmla="*/ 2514600 h 2514600"/>
            </a:gdLst>
            <a:ahLst/>
            <a:cxnLst>
              <a:cxn ang="0">
                <a:pos x="connsiteX0" y="connsiteY0"/>
              </a:cxn>
              <a:cxn ang="0">
                <a:pos x="connsiteX1" y="connsiteY1"/>
              </a:cxn>
              <a:cxn ang="0">
                <a:pos x="connsiteX2" y="connsiteY2"/>
              </a:cxn>
            </a:cxnLst>
            <a:rect l="l" t="t" r="r" b="b"/>
            <a:pathLst>
              <a:path w="1287224" h="2514600">
                <a:moveTo>
                  <a:pt x="187086" y="0"/>
                </a:moveTo>
                <a:cubicBezTo>
                  <a:pt x="45402" y="497681"/>
                  <a:pt x="-96282" y="995363"/>
                  <a:pt x="87074" y="1414463"/>
                </a:cubicBezTo>
                <a:cubicBezTo>
                  <a:pt x="270430" y="1833563"/>
                  <a:pt x="1094343" y="2340769"/>
                  <a:pt x="1287224" y="2514600"/>
                </a:cubicBezTo>
              </a:path>
            </a:pathLst>
          </a:custGeom>
          <a:noFill/>
          <a:ln w="28575">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2437193" y="2528888"/>
            <a:ext cx="1434720" cy="2728912"/>
          </a:xfrm>
          <a:custGeom>
            <a:avLst/>
            <a:gdLst>
              <a:gd name="connsiteX0" fmla="*/ 1020382 w 1434720"/>
              <a:gd name="connsiteY0" fmla="*/ 0 h 2728912"/>
              <a:gd name="connsiteX1" fmla="*/ 5970 w 1434720"/>
              <a:gd name="connsiteY1" fmla="*/ 1328737 h 2728912"/>
              <a:gd name="connsiteX2" fmla="*/ 1434720 w 1434720"/>
              <a:gd name="connsiteY2" fmla="*/ 2728912 h 2728912"/>
            </a:gdLst>
            <a:ahLst/>
            <a:cxnLst>
              <a:cxn ang="0">
                <a:pos x="connsiteX0" y="connsiteY0"/>
              </a:cxn>
              <a:cxn ang="0">
                <a:pos x="connsiteX1" y="connsiteY1"/>
              </a:cxn>
              <a:cxn ang="0">
                <a:pos x="connsiteX2" y="connsiteY2"/>
              </a:cxn>
            </a:cxnLst>
            <a:rect l="l" t="t" r="r" b="b"/>
            <a:pathLst>
              <a:path w="1434720" h="2728912">
                <a:moveTo>
                  <a:pt x="1020382" y="0"/>
                </a:moveTo>
                <a:cubicBezTo>
                  <a:pt x="478648" y="436959"/>
                  <a:pt x="-63086" y="873919"/>
                  <a:pt x="5970" y="1328737"/>
                </a:cubicBezTo>
                <a:cubicBezTo>
                  <a:pt x="75026" y="1783555"/>
                  <a:pt x="754873" y="2256233"/>
                  <a:pt x="1434720" y="2728912"/>
                </a:cubicBezTo>
              </a:path>
            </a:pathLst>
          </a:custGeom>
          <a:noFill/>
          <a:ln w="28575">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4486275" y="1871663"/>
            <a:ext cx="1156731" cy="3057525"/>
          </a:xfrm>
          <a:custGeom>
            <a:avLst/>
            <a:gdLst>
              <a:gd name="connsiteX0" fmla="*/ 528638 w 1156731"/>
              <a:gd name="connsiteY0" fmla="*/ 0 h 3057525"/>
              <a:gd name="connsiteX1" fmla="*/ 1143000 w 1156731"/>
              <a:gd name="connsiteY1" fmla="*/ 1685925 h 3057525"/>
              <a:gd name="connsiteX2" fmla="*/ 0 w 1156731"/>
              <a:gd name="connsiteY2" fmla="*/ 3057525 h 3057525"/>
            </a:gdLst>
            <a:ahLst/>
            <a:cxnLst>
              <a:cxn ang="0">
                <a:pos x="connsiteX0" y="connsiteY0"/>
              </a:cxn>
              <a:cxn ang="0">
                <a:pos x="connsiteX1" y="connsiteY1"/>
              </a:cxn>
              <a:cxn ang="0">
                <a:pos x="connsiteX2" y="connsiteY2"/>
              </a:cxn>
            </a:cxnLst>
            <a:rect l="l" t="t" r="r" b="b"/>
            <a:pathLst>
              <a:path w="1156731" h="3057525">
                <a:moveTo>
                  <a:pt x="528638" y="0"/>
                </a:moveTo>
                <a:cubicBezTo>
                  <a:pt x="879872" y="588169"/>
                  <a:pt x="1231106" y="1176338"/>
                  <a:pt x="1143000" y="1685925"/>
                </a:cubicBezTo>
                <a:cubicBezTo>
                  <a:pt x="1054894" y="2195512"/>
                  <a:pt x="527447" y="2626518"/>
                  <a:pt x="0" y="3057525"/>
                </a:cubicBezTo>
              </a:path>
            </a:pathLst>
          </a:custGeom>
          <a:noFill/>
          <a:ln w="28575">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rotWithShape="1">
          <a:blip r:embed="rId3"/>
          <a:srcRect r="57752"/>
          <a:stretch/>
        </p:blipFill>
        <p:spPr>
          <a:xfrm>
            <a:off x="6172200" y="5316013"/>
            <a:ext cx="1887158" cy="600021"/>
          </a:xfrm>
          <a:prstGeom prst="rect">
            <a:avLst/>
          </a:prstGeom>
        </p:spPr>
      </p:pic>
      <p:cxnSp>
        <p:nvCxnSpPr>
          <p:cNvPr id="24" name="Straight Arrow Connector 23"/>
          <p:cNvCxnSpPr>
            <a:endCxn id="22" idx="1"/>
          </p:cNvCxnSpPr>
          <p:nvPr/>
        </p:nvCxnSpPr>
        <p:spPr>
          <a:xfrm>
            <a:off x="4343400" y="5616023"/>
            <a:ext cx="1828800" cy="1"/>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347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2130552"/>
            <a:ext cx="7772400" cy="1470025"/>
          </a:xfrm>
          <a:prstGeom prst="rect">
            <a:avLst/>
          </a:prstGeom>
        </p:spPr>
        <p:txBody>
          <a:bodyPr/>
          <a:lstStyle/>
          <a:p>
            <a:r>
              <a:rPr lang="en-US" dirty="0" smtClean="0"/>
              <a:t>APPENDIX: </a:t>
            </a:r>
            <a:r>
              <a:rPr lang="en-US" dirty="0"/>
              <a:t>Using </a:t>
            </a:r>
            <a:r>
              <a:rPr lang="en-US" dirty="0" smtClean="0"/>
              <a:t>a TI-83/84 </a:t>
            </a:r>
            <a:r>
              <a:rPr lang="en-US" dirty="0"/>
              <a:t>Plus calculator</a:t>
            </a:r>
          </a:p>
        </p:txBody>
      </p:sp>
    </p:spTree>
    <p:extLst>
      <p:ext uri="{BB962C8B-B14F-4D97-AF65-F5344CB8AC3E}">
        <p14:creationId xmlns:p14="http://schemas.microsoft.com/office/powerpoint/2010/main" val="1112375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5.6: Calculating a Binomial Probability Using the Formula or a TI-83/84 Plus Calculator </a:t>
            </a:r>
            <a:endParaRPr lang="en-US" dirty="0"/>
          </a:p>
        </p:txBody>
      </p:sp>
      <p:sp>
        <p:nvSpPr>
          <p:cNvPr id="4" name="Content Placeholder 3"/>
          <p:cNvSpPr>
            <a:spLocks noGrp="1"/>
          </p:cNvSpPr>
          <p:nvPr>
            <p:ph idx="1"/>
          </p:nvPr>
        </p:nvSpPr>
        <p:spPr/>
        <p:txBody>
          <a:bodyPr>
            <a:normAutofit/>
          </a:bodyPr>
          <a:lstStyle/>
          <a:p>
            <a:r>
              <a:rPr lang="en-US" dirty="0" smtClean="0"/>
              <a:t>A quality control expert at a large factory estimates that 10% of all batteries produced are defective. If he takes a random sample of fifteen batteries, what is the probability that exactly two are defective?</a:t>
            </a:r>
          </a:p>
          <a:p>
            <a:r>
              <a:rPr lang="en-US" b="1" dirty="0" smtClean="0"/>
              <a:t>Solution</a:t>
            </a:r>
          </a:p>
          <a:p>
            <a:r>
              <a:rPr lang="en-US" dirty="0" smtClean="0"/>
              <a:t>First, let’s verify that this process meets the criteria of a binomial distribution. Since the batteries are randomly sampled and, presumably, more batteries continue to be produced by the factory while the sampling takes place, we can consider the selection of the batteries to be identical, independent trials.</a:t>
            </a:r>
            <a:endParaRPr lang="en-US" b="1" dirty="0"/>
          </a:p>
        </p:txBody>
      </p:sp>
    </p:spTree>
    <p:extLst>
      <p:ext uri="{BB962C8B-B14F-4D97-AF65-F5344CB8AC3E}">
        <p14:creationId xmlns:p14="http://schemas.microsoft.com/office/powerpoint/2010/main" val="394480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dirty="0" smtClean="0"/>
              <a:t>Example 5.6: Calculating a Binomial Probability Using the Formula or a TI-83/84 Plus Calculator (cont.) </a:t>
            </a:r>
            <a:endParaRPr lang="en-US" sz="3000" dirty="0"/>
          </a:p>
        </p:txBody>
      </p:sp>
      <p:sp>
        <p:nvSpPr>
          <p:cNvPr id="9" name="Content Placeholder 8"/>
          <p:cNvSpPr>
            <a:spLocks noGrp="1"/>
          </p:cNvSpPr>
          <p:nvPr>
            <p:ph idx="1"/>
          </p:nvPr>
        </p:nvSpPr>
        <p:spPr/>
        <p:txBody>
          <a:bodyPr/>
          <a:lstStyle/>
          <a:p>
            <a:r>
              <a:rPr lang="en-US" dirty="0" smtClean="0"/>
              <a:t>Since we are testing fifteen batteries, the number of trials is </a:t>
            </a:r>
            <a:r>
              <a:rPr lang="en-US" i="1" dirty="0" smtClean="0"/>
              <a:t>n</a:t>
            </a:r>
            <a:r>
              <a:rPr lang="en-US" dirty="0" smtClean="0"/>
              <a:t> = 15. For each trial, there are two possible outcomes: either the battery is defective or it is not. We will consider a defective battery to be a success and 10% of all batteries produced are defective, so the probability of getting an individual success is </a:t>
            </a:r>
            <a:r>
              <a:rPr lang="en-US" i="1" dirty="0" smtClean="0"/>
              <a:t>p</a:t>
            </a:r>
            <a:r>
              <a:rPr lang="en-US" dirty="0" smtClean="0"/>
              <a:t> = 0.1. Let </a:t>
            </a:r>
            <a:r>
              <a:rPr lang="en-US" i="1" dirty="0" smtClean="0"/>
              <a:t>X</a:t>
            </a:r>
            <a:r>
              <a:rPr lang="en-US" dirty="0" smtClean="0"/>
              <a:t> = the number of defective batteries found in a sample of 15 batteries. We are looking for the probability that </a:t>
            </a:r>
            <a:r>
              <a:rPr lang="en-US" i="1" dirty="0" smtClean="0"/>
              <a:t>exactly two </a:t>
            </a:r>
            <a:r>
              <a:rPr lang="en-US" dirty="0" smtClean="0"/>
              <a:t>are defective, so we want the binomial probability, </a:t>
            </a:r>
            <a:r>
              <a:rPr lang="en-US" i="1" dirty="0" smtClean="0"/>
              <a:t>P</a:t>
            </a:r>
            <a:r>
              <a:rPr lang="en-US" dirty="0" smtClean="0"/>
              <a:t>(</a:t>
            </a:r>
            <a:r>
              <a:rPr lang="en-US" i="1" dirty="0" smtClean="0"/>
              <a:t>X</a:t>
            </a:r>
            <a:r>
              <a:rPr lang="en-US" dirty="0" smtClean="0"/>
              <a:t> = 2). </a:t>
            </a:r>
            <a:endParaRPr lang="en-US" dirty="0"/>
          </a:p>
        </p:txBody>
      </p:sp>
    </p:spTree>
    <p:extLst>
      <p:ext uri="{BB962C8B-B14F-4D97-AF65-F5344CB8AC3E}">
        <p14:creationId xmlns:p14="http://schemas.microsoft.com/office/powerpoint/2010/main" val="317031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dirty="0" smtClean="0"/>
              <a:t>Example 5.6: Calculating a Binomial Probability Using the Formula or a TI-83/84 Plus Calculator (cont.) </a:t>
            </a:r>
            <a:endParaRPr lang="en-US" sz="3000" dirty="0"/>
          </a:p>
        </p:txBody>
      </p:sp>
      <p:sp>
        <p:nvSpPr>
          <p:cNvPr id="8" name="Content Placeholder 7"/>
          <p:cNvSpPr>
            <a:spLocks noGrp="1"/>
          </p:cNvSpPr>
          <p:nvPr>
            <p:ph idx="1"/>
          </p:nvPr>
        </p:nvSpPr>
        <p:spPr/>
        <p:txBody>
          <a:bodyPr/>
          <a:lstStyle/>
          <a:p>
            <a:r>
              <a:rPr lang="en-US" dirty="0" smtClean="0"/>
              <a:t>Using the binomial probability formula for our solution would require us to calculate the following expression.</a:t>
            </a:r>
          </a:p>
          <a:p>
            <a:endParaRPr lang="en-US" dirty="0" smtClean="0"/>
          </a:p>
          <a:p>
            <a:endParaRPr lang="en-US" dirty="0" smtClean="0"/>
          </a:p>
          <a:p>
            <a:endParaRPr lang="en-US" dirty="0" smtClean="0"/>
          </a:p>
          <a:p>
            <a:endParaRPr lang="en-US" dirty="0" smtClean="0"/>
          </a:p>
          <a:p>
            <a:r>
              <a:rPr lang="en-US" dirty="0" smtClean="0"/>
              <a:t>However, the TI-83/84 Plus calculator can calculate </a:t>
            </a:r>
          </a:p>
          <a:p>
            <a:pPr>
              <a:spcBef>
                <a:spcPts val="0"/>
              </a:spcBef>
            </a:pPr>
            <a:r>
              <a:rPr lang="en-US" i="1" dirty="0" smtClean="0"/>
              <a:t>P</a:t>
            </a:r>
            <a:r>
              <a:rPr lang="en-US" dirty="0" smtClean="0"/>
              <a:t>(</a:t>
            </a:r>
            <a:r>
              <a:rPr lang="en-US" i="1" dirty="0" smtClean="0"/>
              <a:t>X</a:t>
            </a:r>
            <a:r>
              <a:rPr lang="en-US" dirty="0" smtClean="0"/>
              <a:t> = </a:t>
            </a:r>
            <a:r>
              <a:rPr lang="en-US" i="1" dirty="0" smtClean="0"/>
              <a:t>x</a:t>
            </a:r>
            <a:r>
              <a:rPr lang="en-US" dirty="0" smtClean="0"/>
              <a:t>) directly using the following procedure. </a:t>
            </a:r>
          </a:p>
        </p:txBody>
      </p:sp>
      <p:graphicFrame>
        <p:nvGraphicFramePr>
          <p:cNvPr id="295937" name="Object 1"/>
          <p:cNvGraphicFramePr>
            <a:graphicFrameLocks noChangeAspect="1"/>
          </p:cNvGraphicFramePr>
          <p:nvPr>
            <p:extLst/>
          </p:nvPr>
        </p:nvGraphicFramePr>
        <p:xfrm>
          <a:off x="2133600" y="2362200"/>
          <a:ext cx="4025900" cy="558800"/>
        </p:xfrm>
        <a:graphic>
          <a:graphicData uri="http://schemas.openxmlformats.org/presentationml/2006/ole">
            <mc:AlternateContent xmlns:mc="http://schemas.openxmlformats.org/markup-compatibility/2006">
              <mc:Choice xmlns:v="urn:schemas-microsoft-com:vml" Requires="v">
                <p:oleObj spid="_x0000_s36887" name="Equation" r:id="rId3" imgW="4025880" imgH="558720" progId="Equation.DSMT4">
                  <p:embed/>
                </p:oleObj>
              </mc:Choice>
              <mc:Fallback>
                <p:oleObj name="Equation" r:id="rId3" imgW="4025880" imgH="558720" progId="Equation.DSMT4">
                  <p:embed/>
                  <p:pic>
                    <p:nvPicPr>
                      <p:cNvPr id="0" name=""/>
                      <p:cNvPicPr>
                        <a:picLocks noChangeAspect="1" noChangeArrowheads="1"/>
                      </p:cNvPicPr>
                      <p:nvPr/>
                    </p:nvPicPr>
                    <p:blipFill>
                      <a:blip r:embed="rId4"/>
                      <a:srcRect/>
                      <a:stretch>
                        <a:fillRect/>
                      </a:stretch>
                    </p:blipFill>
                    <p:spPr bwMode="auto">
                      <a:xfrm>
                        <a:off x="2133600" y="2362200"/>
                        <a:ext cx="40259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
          <p:cNvGraphicFramePr>
            <a:graphicFrameLocks noChangeAspect="1"/>
          </p:cNvGraphicFramePr>
          <p:nvPr>
            <p:extLst/>
          </p:nvPr>
        </p:nvGraphicFramePr>
        <p:xfrm>
          <a:off x="2133600" y="2971800"/>
          <a:ext cx="4038600" cy="533400"/>
        </p:xfrm>
        <a:graphic>
          <a:graphicData uri="http://schemas.openxmlformats.org/presentationml/2006/ole">
            <mc:AlternateContent xmlns:mc="http://schemas.openxmlformats.org/markup-compatibility/2006">
              <mc:Choice xmlns:v="urn:schemas-microsoft-com:vml" Requires="v">
                <p:oleObj spid="_x0000_s36888" name="Equation" r:id="rId5" imgW="4038480" imgH="533160" progId="Equation.DSMT4">
                  <p:embed/>
                </p:oleObj>
              </mc:Choice>
              <mc:Fallback>
                <p:oleObj name="Equation" r:id="rId5" imgW="4038480" imgH="533160" progId="Equation.DSMT4">
                  <p:embed/>
                  <p:pic>
                    <p:nvPicPr>
                      <p:cNvPr id="0" name=""/>
                      <p:cNvPicPr>
                        <a:picLocks noChangeAspect="1" noChangeArrowheads="1"/>
                      </p:cNvPicPr>
                      <p:nvPr/>
                    </p:nvPicPr>
                    <p:blipFill>
                      <a:blip r:embed="rId6"/>
                      <a:srcRect/>
                      <a:stretch>
                        <a:fillRect/>
                      </a:stretch>
                    </p:blipFill>
                    <p:spPr bwMode="auto">
                      <a:xfrm>
                        <a:off x="2133600" y="2971800"/>
                        <a:ext cx="4038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1"/>
          <p:cNvGraphicFramePr>
            <a:graphicFrameLocks noChangeAspect="1"/>
          </p:cNvGraphicFramePr>
          <p:nvPr>
            <p:extLst/>
          </p:nvPr>
        </p:nvGraphicFramePr>
        <p:xfrm>
          <a:off x="3429000" y="3594100"/>
          <a:ext cx="1282700" cy="292100"/>
        </p:xfrm>
        <a:graphic>
          <a:graphicData uri="http://schemas.openxmlformats.org/presentationml/2006/ole">
            <mc:AlternateContent xmlns:mc="http://schemas.openxmlformats.org/markup-compatibility/2006">
              <mc:Choice xmlns:v="urn:schemas-microsoft-com:vml" Requires="v">
                <p:oleObj spid="_x0000_s36889" name="Equation" r:id="rId7" imgW="1282680" imgH="291960" progId="Equation.DSMT4">
                  <p:embed/>
                </p:oleObj>
              </mc:Choice>
              <mc:Fallback>
                <p:oleObj name="Equation" r:id="rId7" imgW="1282680" imgH="291960" progId="Equation.DSMT4">
                  <p:embed/>
                  <p:pic>
                    <p:nvPicPr>
                      <p:cNvPr id="0" name=""/>
                      <p:cNvPicPr>
                        <a:picLocks noChangeAspect="1" noChangeArrowheads="1"/>
                      </p:cNvPicPr>
                      <p:nvPr/>
                    </p:nvPicPr>
                    <p:blipFill>
                      <a:blip r:embed="rId8"/>
                      <a:srcRect/>
                      <a:stretch>
                        <a:fillRect/>
                      </a:stretch>
                    </p:blipFill>
                    <p:spPr bwMode="auto">
                      <a:xfrm>
                        <a:off x="3429000" y="3594100"/>
                        <a:ext cx="12827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1531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9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dirty="0" smtClean="0"/>
              <a:t>Example 5.6: Calculating a Binomial Probability Using the Formula or a TI-83/84 Plus Calculator (cont.) </a:t>
            </a:r>
            <a:endParaRPr lang="en-US" sz="3000" dirty="0"/>
          </a:p>
        </p:txBody>
      </p:sp>
      <p:sp>
        <p:nvSpPr>
          <p:cNvPr id="7" name="Content Placeholder 6"/>
          <p:cNvSpPr>
            <a:spLocks noGrp="1"/>
          </p:cNvSpPr>
          <p:nvPr>
            <p:ph idx="1"/>
          </p:nvPr>
        </p:nvSpPr>
        <p:spPr/>
        <p:txBody>
          <a:bodyPr/>
          <a:lstStyle/>
          <a:p>
            <a:pPr>
              <a:tabLst>
                <a:tab pos="463550" algn="l"/>
              </a:tabLst>
            </a:pPr>
            <a:r>
              <a:rPr lang="en-US" dirty="0" smtClean="0"/>
              <a:t>•	Press          and then            to access the </a:t>
            </a:r>
            <a:r>
              <a:rPr lang="en-US" dirty="0" smtClean="0">
                <a:latin typeface="Ti86pc" pitchFamily="49" charset="0"/>
              </a:rPr>
              <a:t>DISTR</a:t>
            </a:r>
            <a:r>
              <a:rPr lang="en-US" dirty="0" smtClean="0"/>
              <a:t> 	menu. </a:t>
            </a:r>
          </a:p>
          <a:p>
            <a:pPr>
              <a:tabLst>
                <a:tab pos="463550" algn="l"/>
              </a:tabLst>
            </a:pPr>
            <a:r>
              <a:rPr lang="en-US" dirty="0" smtClean="0"/>
              <a:t>•	Choose option </a:t>
            </a:r>
            <a:r>
              <a:rPr lang="en-US" dirty="0" smtClean="0">
                <a:latin typeface="Ti86pc" pitchFamily="49" charset="0"/>
              </a:rPr>
              <a:t>A:binompdf(</a:t>
            </a:r>
            <a:r>
              <a:rPr lang="en-US" dirty="0" smtClean="0"/>
              <a:t>. </a:t>
            </a:r>
          </a:p>
          <a:p>
            <a:pPr>
              <a:tabLst>
                <a:tab pos="463550" algn="l"/>
              </a:tabLst>
            </a:pPr>
            <a:r>
              <a:rPr lang="en-US" dirty="0" smtClean="0"/>
              <a:t>•	Enter </a:t>
            </a:r>
            <a:r>
              <a:rPr lang="en-US" i="1" dirty="0" smtClean="0"/>
              <a:t>n</a:t>
            </a:r>
            <a:r>
              <a:rPr lang="en-US" dirty="0" smtClean="0"/>
              <a:t>, </a:t>
            </a:r>
            <a:r>
              <a:rPr lang="en-US" i="1" dirty="0" smtClean="0"/>
              <a:t>p</a:t>
            </a:r>
            <a:r>
              <a:rPr lang="en-US" dirty="0" smtClean="0"/>
              <a:t>, and </a:t>
            </a:r>
            <a:r>
              <a:rPr lang="en-US" i="1" dirty="0" smtClean="0"/>
              <a:t>x</a:t>
            </a:r>
            <a:r>
              <a:rPr lang="en-US" dirty="0" smtClean="0"/>
              <a:t> in the parentheses as: </a:t>
            </a:r>
            <a:br>
              <a:rPr lang="en-US" dirty="0" smtClean="0"/>
            </a:br>
            <a:r>
              <a:rPr lang="en-US" dirty="0" smtClean="0"/>
              <a:t>	</a:t>
            </a:r>
            <a:r>
              <a:rPr lang="en-US" dirty="0" err="1" smtClean="0">
                <a:latin typeface="Ti86pc" pitchFamily="49" charset="0"/>
              </a:rPr>
              <a:t>binompdf</a:t>
            </a:r>
            <a:r>
              <a:rPr lang="en-US" dirty="0" smtClean="0"/>
              <a:t> (</a:t>
            </a:r>
            <a:r>
              <a:rPr lang="en-US" i="1" dirty="0" smtClean="0"/>
              <a:t>n</a:t>
            </a:r>
            <a:r>
              <a:rPr lang="en-US" dirty="0" smtClean="0"/>
              <a:t>, </a:t>
            </a:r>
            <a:r>
              <a:rPr lang="en-US" i="1" dirty="0" smtClean="0"/>
              <a:t>p</a:t>
            </a:r>
            <a:r>
              <a:rPr lang="en-US" dirty="0" smtClean="0"/>
              <a:t>, </a:t>
            </a:r>
            <a:r>
              <a:rPr lang="en-US" i="1" dirty="0" smtClean="0"/>
              <a:t>x</a:t>
            </a:r>
            <a:r>
              <a:rPr lang="en-US" dirty="0" smtClean="0"/>
              <a:t>). </a:t>
            </a:r>
          </a:p>
          <a:p>
            <a:pPr>
              <a:tabLst>
                <a:tab pos="463550" algn="l"/>
              </a:tabLst>
            </a:pPr>
            <a:r>
              <a:rPr lang="en-US" dirty="0" smtClean="0"/>
              <a:t>Thus, using a TI-83/84 Plus, we would calculate the probability as shown below and in the screenshot on the next slide. </a:t>
            </a:r>
          </a:p>
          <a:p>
            <a:endParaRPr lang="en-US" dirty="0"/>
          </a:p>
        </p:txBody>
      </p:sp>
      <p:pic>
        <p:nvPicPr>
          <p:cNvPr id="287746" name="Picture 2" descr="D:\BEG PPTs\BEG_Chapter 5\Chapter 5\2ND_H-Neue.png"/>
          <p:cNvPicPr>
            <a:picLocks noChangeAspect="1" noChangeArrowheads="1"/>
          </p:cNvPicPr>
          <p:nvPr/>
        </p:nvPicPr>
        <p:blipFill>
          <a:blip r:embed="rId2"/>
          <a:srcRect/>
          <a:stretch>
            <a:fillRect/>
          </a:stretch>
        </p:blipFill>
        <p:spPr bwMode="auto">
          <a:xfrm>
            <a:off x="1825803" y="1390693"/>
            <a:ext cx="685800" cy="336176"/>
          </a:xfrm>
          <a:prstGeom prst="rect">
            <a:avLst/>
          </a:prstGeom>
          <a:noFill/>
        </p:spPr>
      </p:pic>
      <p:pic>
        <p:nvPicPr>
          <p:cNvPr id="287747" name="Picture 3" descr="D:\BEG PPTs\BEG_Chapter 5\Chapter 5\VARS_H-Neue.png"/>
          <p:cNvPicPr>
            <a:picLocks noChangeAspect="1" noChangeArrowheads="1"/>
          </p:cNvPicPr>
          <p:nvPr/>
        </p:nvPicPr>
        <p:blipFill>
          <a:blip r:embed="rId3"/>
          <a:srcRect/>
          <a:stretch>
            <a:fillRect/>
          </a:stretch>
        </p:blipFill>
        <p:spPr bwMode="auto">
          <a:xfrm>
            <a:off x="3920817" y="1405467"/>
            <a:ext cx="852487" cy="331884"/>
          </a:xfrm>
          <a:prstGeom prst="rect">
            <a:avLst/>
          </a:prstGeom>
          <a:noFill/>
        </p:spPr>
      </p:pic>
    </p:spTree>
    <p:extLst>
      <p:ext uri="{BB962C8B-B14F-4D97-AF65-F5344CB8AC3E}">
        <p14:creationId xmlns:p14="http://schemas.microsoft.com/office/powerpoint/2010/main" val="42498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dirty="0" smtClean="0"/>
              <a:t>Example 5.6: Calculating a Binomial Probability Using the Formula or a TI-83/84 Plus Calculator (cont.) </a:t>
            </a:r>
            <a:endParaRPr lang="en-US" sz="3000" dirty="0"/>
          </a:p>
        </p:txBody>
      </p:sp>
      <p:sp>
        <p:nvSpPr>
          <p:cNvPr id="4" name="Content Placeholder 3"/>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Therefore, the probability that exactly two out of the fifteen batteries are defective is approximately </a:t>
            </a:r>
            <a:r>
              <a:rPr lang="en-US" dirty="0" smtClean="0">
                <a:solidFill>
                  <a:srgbClr val="FF0000"/>
                </a:solidFill>
              </a:rPr>
              <a:t>0.2669</a:t>
            </a:r>
            <a:r>
              <a:rPr lang="en-US" dirty="0" smtClean="0"/>
              <a:t>. </a:t>
            </a:r>
            <a:endParaRPr lang="en-US" dirty="0"/>
          </a:p>
        </p:txBody>
      </p:sp>
      <p:graphicFrame>
        <p:nvGraphicFramePr>
          <p:cNvPr id="16385" name="Object 4"/>
          <p:cNvGraphicFramePr>
            <a:graphicFrameLocks noChangeAspect="1"/>
          </p:cNvGraphicFramePr>
          <p:nvPr>
            <p:extLst/>
          </p:nvPr>
        </p:nvGraphicFramePr>
        <p:xfrm>
          <a:off x="762000" y="1568450"/>
          <a:ext cx="4076700" cy="469900"/>
        </p:xfrm>
        <a:graphic>
          <a:graphicData uri="http://schemas.openxmlformats.org/presentationml/2006/ole">
            <mc:AlternateContent xmlns:mc="http://schemas.openxmlformats.org/markup-compatibility/2006">
              <mc:Choice xmlns:v="urn:schemas-microsoft-com:vml" Requires="v">
                <p:oleObj spid="_x0000_s37911" name="Equation" r:id="rId3" imgW="4076640" imgH="469800" progId="Equation.DSMT4">
                  <p:embed/>
                </p:oleObj>
              </mc:Choice>
              <mc:Fallback>
                <p:oleObj name="Equation" r:id="rId3" imgW="4076640" imgH="469800" progId="Equation.DSMT4">
                  <p:embed/>
                  <p:pic>
                    <p:nvPicPr>
                      <p:cNvPr id="0" name=""/>
                      <p:cNvPicPr>
                        <a:picLocks noChangeAspect="1" noChangeArrowheads="1"/>
                      </p:cNvPicPr>
                      <p:nvPr/>
                    </p:nvPicPr>
                    <p:blipFill>
                      <a:blip r:embed="rId4"/>
                      <a:srcRect/>
                      <a:stretch>
                        <a:fillRect/>
                      </a:stretch>
                    </p:blipFill>
                    <p:spPr bwMode="auto">
                      <a:xfrm>
                        <a:off x="762000" y="1568450"/>
                        <a:ext cx="40767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nvPr>
        </p:nvGraphicFramePr>
        <p:xfrm>
          <a:off x="762000" y="2085975"/>
          <a:ext cx="4432300" cy="469900"/>
        </p:xfrm>
        <a:graphic>
          <a:graphicData uri="http://schemas.openxmlformats.org/presentationml/2006/ole">
            <mc:AlternateContent xmlns:mc="http://schemas.openxmlformats.org/markup-compatibility/2006">
              <mc:Choice xmlns:v="urn:schemas-microsoft-com:vml" Requires="v">
                <p:oleObj spid="_x0000_s37912" name="Equation" r:id="rId5" imgW="4431960" imgH="469800" progId="Equation.DSMT4">
                  <p:embed/>
                </p:oleObj>
              </mc:Choice>
              <mc:Fallback>
                <p:oleObj name="Equation" r:id="rId5" imgW="4431960" imgH="469800" progId="Equation.DSMT4">
                  <p:embed/>
                  <p:pic>
                    <p:nvPicPr>
                      <p:cNvPr id="0" name=""/>
                      <p:cNvPicPr>
                        <a:picLocks noChangeAspect="1" noChangeArrowheads="1"/>
                      </p:cNvPicPr>
                      <p:nvPr/>
                    </p:nvPicPr>
                    <p:blipFill>
                      <a:blip r:embed="rId6"/>
                      <a:srcRect/>
                      <a:stretch>
                        <a:fillRect/>
                      </a:stretch>
                    </p:blipFill>
                    <p:spPr bwMode="auto">
                      <a:xfrm>
                        <a:off x="762000" y="2085975"/>
                        <a:ext cx="44323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nvPr>
        </p:nvGraphicFramePr>
        <p:xfrm>
          <a:off x="2101850" y="2603500"/>
          <a:ext cx="1282700" cy="292100"/>
        </p:xfrm>
        <a:graphic>
          <a:graphicData uri="http://schemas.openxmlformats.org/presentationml/2006/ole">
            <mc:AlternateContent xmlns:mc="http://schemas.openxmlformats.org/markup-compatibility/2006">
              <mc:Choice xmlns:v="urn:schemas-microsoft-com:vml" Requires="v">
                <p:oleObj spid="_x0000_s37913" name="Equation" r:id="rId7" imgW="1282680" imgH="291960" progId="Equation.DSMT4">
                  <p:embed/>
                </p:oleObj>
              </mc:Choice>
              <mc:Fallback>
                <p:oleObj name="Equation" r:id="rId7" imgW="1282680" imgH="291960" progId="Equation.DSMT4">
                  <p:embed/>
                  <p:pic>
                    <p:nvPicPr>
                      <p:cNvPr id="0" name=""/>
                      <p:cNvPicPr>
                        <a:picLocks noChangeAspect="1" noChangeArrowheads="1"/>
                      </p:cNvPicPr>
                      <p:nvPr/>
                    </p:nvPicPr>
                    <p:blipFill>
                      <a:blip r:embed="rId8"/>
                      <a:srcRect/>
                      <a:stretch>
                        <a:fillRect/>
                      </a:stretch>
                    </p:blipFill>
                    <p:spPr bwMode="auto">
                      <a:xfrm>
                        <a:off x="2101850" y="2603500"/>
                        <a:ext cx="12827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38800" y="1353312"/>
            <a:ext cx="2926080" cy="1999488"/>
          </a:xfrm>
          <a:prstGeom prst="rect">
            <a:avLst/>
          </a:prstGeom>
        </p:spPr>
      </p:pic>
    </p:spTree>
    <p:extLst>
      <p:ext uri="{BB962C8B-B14F-4D97-AF65-F5344CB8AC3E}">
        <p14:creationId xmlns:p14="http://schemas.microsoft.com/office/powerpoint/2010/main" val="87539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5.7: Calculating Binomial Probabilities Using the Formula or a TI-83/84 Plus Calculator </a:t>
            </a:r>
            <a:endParaRPr lang="en-US" dirty="0"/>
          </a:p>
        </p:txBody>
      </p:sp>
      <p:sp>
        <p:nvSpPr>
          <p:cNvPr id="4" name="Content Placeholder 3"/>
          <p:cNvSpPr>
            <a:spLocks noGrp="1"/>
          </p:cNvSpPr>
          <p:nvPr>
            <p:ph idx="1"/>
          </p:nvPr>
        </p:nvSpPr>
        <p:spPr/>
        <p:txBody>
          <a:bodyPr>
            <a:normAutofit/>
          </a:bodyPr>
          <a:lstStyle/>
          <a:p>
            <a:r>
              <a:rPr lang="en-US" dirty="0" smtClean="0"/>
              <a:t>A quality control expert at a large factory estimates that 10% of all the batteries produced at the factory are defective. If he takes a random sample of fifteen batteries, what is the probability that no more than two are defective? </a:t>
            </a:r>
          </a:p>
          <a:p>
            <a:r>
              <a:rPr lang="en-US" b="1" dirty="0" smtClean="0"/>
              <a:t>Solution</a:t>
            </a:r>
          </a:p>
          <a:p>
            <a:r>
              <a:rPr lang="en-US" dirty="0" smtClean="0"/>
              <a:t>This scenario is the same as in the previous example; therefore, we know that we have a binomial distribution with </a:t>
            </a:r>
            <a:r>
              <a:rPr lang="en-US" i="1" dirty="0" smtClean="0"/>
              <a:t>n</a:t>
            </a:r>
            <a:r>
              <a:rPr lang="en-US" dirty="0" smtClean="0"/>
              <a:t> = 15 and </a:t>
            </a:r>
            <a:r>
              <a:rPr lang="en-US" i="1" dirty="0" smtClean="0"/>
              <a:t>p</a:t>
            </a:r>
            <a:r>
              <a:rPr lang="en-US" dirty="0" smtClean="0"/>
              <a:t> = 0.1. This time we want the probability that </a:t>
            </a:r>
            <a:r>
              <a:rPr lang="en-US" i="1" dirty="0" smtClean="0"/>
              <a:t>no more than two </a:t>
            </a:r>
            <a:r>
              <a:rPr lang="en-US" dirty="0" smtClean="0"/>
              <a:t>are defective, which is  </a:t>
            </a:r>
            <a:endParaRPr lang="en-US" b="1" dirty="0"/>
          </a:p>
        </p:txBody>
      </p:sp>
      <p:graphicFrame>
        <p:nvGraphicFramePr>
          <p:cNvPr id="269319" name="Object 7"/>
          <p:cNvGraphicFramePr>
            <a:graphicFrameLocks noChangeAspect="1"/>
          </p:cNvGraphicFramePr>
          <p:nvPr>
            <p:extLst>
              <p:ext uri="{D42A27DB-BD31-4B8C-83A1-F6EECF244321}">
                <p14:modId xmlns:p14="http://schemas.microsoft.com/office/powerpoint/2010/main" val="2066807571"/>
              </p:ext>
            </p:extLst>
          </p:nvPr>
        </p:nvGraphicFramePr>
        <p:xfrm>
          <a:off x="4191000" y="5867400"/>
          <a:ext cx="1257300" cy="469900"/>
        </p:xfrm>
        <a:graphic>
          <a:graphicData uri="http://schemas.openxmlformats.org/presentationml/2006/ole">
            <mc:AlternateContent xmlns:mc="http://schemas.openxmlformats.org/markup-compatibility/2006">
              <mc:Choice xmlns:v="urn:schemas-microsoft-com:vml" Requires="v">
                <p:oleObj spid="_x0000_s38921" name="Equation" r:id="rId3" imgW="1257120" imgH="469800" progId="Equation.DSMT4">
                  <p:embed/>
                </p:oleObj>
              </mc:Choice>
              <mc:Fallback>
                <p:oleObj name="Equation" r:id="rId3" imgW="1257120" imgH="46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5867400"/>
                        <a:ext cx="12573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5556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9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349250" indent="-349250">
              <a:buFont typeface="Courier New" pitchFamily="49" charset="0"/>
              <a:buChar char="o"/>
            </a:pPr>
            <a:r>
              <a:rPr lang="en-US" dirty="0"/>
              <a:t>Identify a distribution as binomial, Poisson, or hypergeometric.</a:t>
            </a:r>
          </a:p>
          <a:p>
            <a:pPr marL="349250" indent="-349250">
              <a:buFont typeface="Courier New" pitchFamily="49" charset="0"/>
              <a:buChar char="o"/>
            </a:pPr>
            <a:r>
              <a:rPr lang="en-US" dirty="0"/>
              <a:t>Calculate probabilities using a binomial, Poisson, or hypergeometric distribution.</a:t>
            </a:r>
          </a:p>
        </p:txBody>
      </p:sp>
    </p:spTree>
    <p:extLst>
      <p:ext uri="{BB962C8B-B14F-4D97-AF65-F5344CB8AC3E}">
        <p14:creationId xmlns:p14="http://schemas.microsoft.com/office/powerpoint/2010/main" val="1020019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Example 5.7: Calculating Binomial Probabilities Using the Formula or a TI-83/84 Plus Calculator (cont.)</a:t>
            </a:r>
            <a:endParaRPr lang="en-US" sz="2900" dirty="0"/>
          </a:p>
        </p:txBody>
      </p:sp>
      <p:sp>
        <p:nvSpPr>
          <p:cNvPr id="3" name="Content Placeholder 2"/>
          <p:cNvSpPr>
            <a:spLocks noGrp="1"/>
          </p:cNvSpPr>
          <p:nvPr>
            <p:ph idx="1"/>
          </p:nvPr>
        </p:nvSpPr>
        <p:spPr/>
        <p:txBody>
          <a:bodyPr/>
          <a:lstStyle/>
          <a:p>
            <a:pPr>
              <a:tabLst>
                <a:tab pos="463550" algn="l"/>
              </a:tabLst>
            </a:pPr>
            <a:r>
              <a:rPr lang="en-US" dirty="0" smtClean="0"/>
              <a:t>Thus we are looking for the probability that </a:t>
            </a:r>
            <a:r>
              <a:rPr lang="en-US" i="1" dirty="0" smtClean="0"/>
              <a:t>X</a:t>
            </a:r>
            <a:r>
              <a:rPr lang="en-US" dirty="0" smtClean="0"/>
              <a:t> = 0, or </a:t>
            </a:r>
          </a:p>
          <a:p>
            <a:pPr>
              <a:spcBef>
                <a:spcPts val="0"/>
              </a:spcBef>
              <a:tabLst>
                <a:tab pos="463550" algn="l"/>
              </a:tabLst>
            </a:pPr>
            <a:r>
              <a:rPr lang="en-US" i="1" dirty="0" smtClean="0"/>
              <a:t>X</a:t>
            </a:r>
            <a:r>
              <a:rPr lang="en-US" dirty="0" smtClean="0"/>
              <a:t> = 1, or </a:t>
            </a:r>
            <a:r>
              <a:rPr lang="en-US" i="1" dirty="0" smtClean="0"/>
              <a:t>X</a:t>
            </a:r>
            <a:r>
              <a:rPr lang="en-US" dirty="0" smtClean="0"/>
              <a:t> = 2. We can find 	          by adding these three individual probabilities. </a:t>
            </a:r>
          </a:p>
          <a:p>
            <a:pPr>
              <a:spcBef>
                <a:spcPts val="0"/>
              </a:spcBef>
              <a:tabLst>
                <a:tab pos="463550" algn="l"/>
              </a:tabLst>
            </a:pPr>
            <a:endParaRPr lang="en-US" dirty="0" smtClean="0"/>
          </a:p>
          <a:p>
            <a:pPr>
              <a:spcBef>
                <a:spcPts val="0"/>
              </a:spcBef>
              <a:tabLst>
                <a:tab pos="463550" algn="l"/>
              </a:tabLst>
            </a:pPr>
            <a:endParaRPr lang="en-US" dirty="0" smtClean="0"/>
          </a:p>
          <a:p>
            <a:pPr>
              <a:spcBef>
                <a:spcPts val="0"/>
              </a:spcBef>
              <a:tabLst>
                <a:tab pos="463550" algn="l"/>
              </a:tabLst>
            </a:pPr>
            <a:r>
              <a:rPr lang="en-US" dirty="0" smtClean="0"/>
              <a:t>Using the binomial probability formula for our solution would require us to calculate the following expression. </a:t>
            </a:r>
          </a:p>
          <a:p>
            <a:pPr>
              <a:spcBef>
                <a:spcPts val="0"/>
              </a:spcBef>
              <a:tabLst>
                <a:tab pos="463550" algn="l"/>
              </a:tabLst>
            </a:pPr>
            <a:endParaRPr lang="en-US" dirty="0" smtClean="0"/>
          </a:p>
          <a:p>
            <a:pPr>
              <a:spcBef>
                <a:spcPts val="0"/>
              </a:spcBef>
              <a:tabLst>
                <a:tab pos="463550" algn="l"/>
              </a:tabLst>
            </a:pPr>
            <a:endParaRPr lang="en-US" dirty="0" smtClean="0"/>
          </a:p>
          <a:p>
            <a:pPr>
              <a:spcBef>
                <a:spcPts val="0"/>
              </a:spcBef>
              <a:tabLst>
                <a:tab pos="463550" algn="l"/>
              </a:tabLst>
            </a:pPr>
            <a:endParaRPr lang="en-US" dirty="0"/>
          </a:p>
        </p:txBody>
      </p:sp>
      <p:graphicFrame>
        <p:nvGraphicFramePr>
          <p:cNvPr id="293890" name="Object 2"/>
          <p:cNvGraphicFramePr>
            <a:graphicFrameLocks noChangeAspect="1"/>
          </p:cNvGraphicFramePr>
          <p:nvPr/>
        </p:nvGraphicFramePr>
        <p:xfrm>
          <a:off x="4468989" y="1744134"/>
          <a:ext cx="1257300" cy="469900"/>
        </p:xfrm>
        <a:graphic>
          <a:graphicData uri="http://schemas.openxmlformats.org/presentationml/2006/ole">
            <mc:AlternateContent xmlns:mc="http://schemas.openxmlformats.org/markup-compatibility/2006">
              <mc:Choice xmlns:v="urn:schemas-microsoft-com:vml" Requires="v">
                <p:oleObj spid="_x0000_s39952" name="Equation" r:id="rId3" imgW="1257120" imgH="469800" progId="Equation.DSMT4">
                  <p:embed/>
                </p:oleObj>
              </mc:Choice>
              <mc:Fallback>
                <p:oleObj name="Equation" r:id="rId3" imgW="1257120" imgH="46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8989" y="1744134"/>
                        <a:ext cx="12573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3891" name="Object 3"/>
          <p:cNvGraphicFramePr>
            <a:graphicFrameLocks noChangeAspect="1"/>
          </p:cNvGraphicFramePr>
          <p:nvPr/>
        </p:nvGraphicFramePr>
        <p:xfrm>
          <a:off x="1687689" y="2774730"/>
          <a:ext cx="5778500" cy="469900"/>
        </p:xfrm>
        <a:graphic>
          <a:graphicData uri="http://schemas.openxmlformats.org/presentationml/2006/ole">
            <mc:AlternateContent xmlns:mc="http://schemas.openxmlformats.org/markup-compatibility/2006">
              <mc:Choice xmlns:v="urn:schemas-microsoft-com:vml" Requires="v">
                <p:oleObj spid="_x0000_s39953" name="Equation" r:id="rId5" imgW="5778360" imgH="469800" progId="Equation.DSMT4">
                  <p:embed/>
                </p:oleObj>
              </mc:Choice>
              <mc:Fallback>
                <p:oleObj name="Equation" r:id="rId5" imgW="5778360" imgH="469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7689" y="2774730"/>
                        <a:ext cx="57785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82321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Example 5.7: Calculating Binomial Probabilities Using the Formula or a TI-83/84 Plus Calculator (cont.)</a:t>
            </a:r>
          </a:p>
        </p:txBody>
      </p:sp>
      <p:sp>
        <p:nvSpPr>
          <p:cNvPr id="5" name="Content Placeholder 4"/>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p:txBody>
      </p:sp>
      <p:graphicFrame>
        <p:nvGraphicFramePr>
          <p:cNvPr id="6" name="Object 1"/>
          <p:cNvGraphicFramePr>
            <a:graphicFrameLocks noChangeAspect="1"/>
          </p:cNvGraphicFramePr>
          <p:nvPr>
            <p:extLst/>
          </p:nvPr>
        </p:nvGraphicFramePr>
        <p:xfrm>
          <a:off x="1682750" y="1457960"/>
          <a:ext cx="5778500" cy="469900"/>
        </p:xfrm>
        <a:graphic>
          <a:graphicData uri="http://schemas.openxmlformats.org/presentationml/2006/ole">
            <mc:AlternateContent xmlns:mc="http://schemas.openxmlformats.org/markup-compatibility/2006">
              <mc:Choice xmlns:v="urn:schemas-microsoft-com:vml" Requires="v">
                <p:oleObj spid="_x0000_s40983" name="Equation" r:id="rId3" imgW="5778360" imgH="469800" progId="Equation.DSMT4">
                  <p:embed/>
                </p:oleObj>
              </mc:Choice>
              <mc:Fallback>
                <p:oleObj name="Equation" r:id="rId3" imgW="5778360" imgH="469800" progId="Equation.DSMT4">
                  <p:embed/>
                  <p:pic>
                    <p:nvPicPr>
                      <p:cNvPr id="0" name=""/>
                      <p:cNvPicPr>
                        <a:picLocks noChangeAspect="1" noChangeArrowheads="1"/>
                      </p:cNvPicPr>
                      <p:nvPr/>
                    </p:nvPicPr>
                    <p:blipFill>
                      <a:blip r:embed="rId4"/>
                      <a:srcRect/>
                      <a:stretch>
                        <a:fillRect/>
                      </a:stretch>
                    </p:blipFill>
                    <p:spPr bwMode="auto">
                      <a:xfrm>
                        <a:off x="1682750" y="1457960"/>
                        <a:ext cx="57785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
          <p:cNvGraphicFramePr>
            <a:graphicFrameLocks noChangeAspect="1"/>
          </p:cNvGraphicFramePr>
          <p:nvPr>
            <p:extLst/>
          </p:nvPr>
        </p:nvGraphicFramePr>
        <p:xfrm>
          <a:off x="2946400" y="2019300"/>
          <a:ext cx="5359400" cy="1181100"/>
        </p:xfrm>
        <a:graphic>
          <a:graphicData uri="http://schemas.openxmlformats.org/presentationml/2006/ole">
            <mc:AlternateContent xmlns:mc="http://schemas.openxmlformats.org/markup-compatibility/2006">
              <mc:Choice xmlns:v="urn:schemas-microsoft-com:vml" Requires="v">
                <p:oleObj spid="_x0000_s40984" name="Equation" r:id="rId5" imgW="5359320" imgH="1180800" progId="Equation.DSMT4">
                  <p:embed/>
                </p:oleObj>
              </mc:Choice>
              <mc:Fallback>
                <p:oleObj name="Equation" r:id="rId5" imgW="5359320" imgH="1180800" progId="Equation.DSMT4">
                  <p:embed/>
                  <p:pic>
                    <p:nvPicPr>
                      <p:cNvPr id="0" name=""/>
                      <p:cNvPicPr>
                        <a:picLocks noChangeAspect="1" noChangeArrowheads="1"/>
                      </p:cNvPicPr>
                      <p:nvPr/>
                    </p:nvPicPr>
                    <p:blipFill>
                      <a:blip r:embed="rId6"/>
                      <a:srcRect/>
                      <a:stretch>
                        <a:fillRect/>
                      </a:stretch>
                    </p:blipFill>
                    <p:spPr bwMode="auto">
                      <a:xfrm>
                        <a:off x="2946400" y="2019300"/>
                        <a:ext cx="5359400" cy="118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
          <p:cNvGraphicFramePr>
            <a:graphicFrameLocks noChangeAspect="1"/>
          </p:cNvGraphicFramePr>
          <p:nvPr>
            <p:extLst/>
          </p:nvPr>
        </p:nvGraphicFramePr>
        <p:xfrm>
          <a:off x="2946400" y="3365500"/>
          <a:ext cx="1282700" cy="292100"/>
        </p:xfrm>
        <a:graphic>
          <a:graphicData uri="http://schemas.openxmlformats.org/presentationml/2006/ole">
            <mc:AlternateContent xmlns:mc="http://schemas.openxmlformats.org/markup-compatibility/2006">
              <mc:Choice xmlns:v="urn:schemas-microsoft-com:vml" Requires="v">
                <p:oleObj spid="_x0000_s40985" name="Equation" r:id="rId7" imgW="1282680" imgH="291960" progId="Equation.DSMT4">
                  <p:embed/>
                </p:oleObj>
              </mc:Choice>
              <mc:Fallback>
                <p:oleObj name="Equation" r:id="rId7" imgW="1282680" imgH="291960" progId="Equation.DSMT4">
                  <p:embed/>
                  <p:pic>
                    <p:nvPicPr>
                      <p:cNvPr id="0" name=""/>
                      <p:cNvPicPr>
                        <a:picLocks noChangeAspect="1" noChangeArrowheads="1"/>
                      </p:cNvPicPr>
                      <p:nvPr/>
                    </p:nvPicPr>
                    <p:blipFill>
                      <a:blip r:embed="rId8"/>
                      <a:srcRect/>
                      <a:stretch>
                        <a:fillRect/>
                      </a:stretch>
                    </p:blipFill>
                    <p:spPr bwMode="auto">
                      <a:xfrm>
                        <a:off x="2946400" y="3365500"/>
                        <a:ext cx="12827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3145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Example 5.7: Calculating Binomial Probabilities Using the Formula or a TI-83/84 Plus Calculator (cont.)</a:t>
            </a:r>
          </a:p>
        </p:txBody>
      </p:sp>
      <p:sp>
        <p:nvSpPr>
          <p:cNvPr id="5" name="Content Placeholder 4"/>
          <p:cNvSpPr>
            <a:spLocks noGrp="1"/>
          </p:cNvSpPr>
          <p:nvPr>
            <p:ph idx="1"/>
          </p:nvPr>
        </p:nvSpPr>
        <p:spPr/>
        <p:txBody>
          <a:bodyPr/>
          <a:lstStyle/>
          <a:p>
            <a:r>
              <a:rPr lang="en-US" dirty="0" smtClean="0"/>
              <a:t>A TI-83/84 Plus calculator can calculate </a:t>
            </a:r>
            <a:r>
              <a:rPr lang="en-US" i="1" dirty="0" smtClean="0"/>
              <a:t>P</a:t>
            </a:r>
            <a:r>
              <a:rPr lang="en-US" dirty="0" smtClean="0"/>
              <a:t>(</a:t>
            </a:r>
            <a:r>
              <a:rPr lang="en-US" i="1" dirty="0" smtClean="0"/>
              <a:t>X</a:t>
            </a:r>
            <a:r>
              <a:rPr lang="en-US" dirty="0" smtClean="0"/>
              <a:t> = </a:t>
            </a:r>
            <a:r>
              <a:rPr lang="en-US" i="1" dirty="0" smtClean="0"/>
              <a:t>x</a:t>
            </a:r>
            <a:r>
              <a:rPr lang="en-US" dirty="0" smtClean="0"/>
              <a:t>) directly as seen in the previous example. Thus, using a TI-83/84 Plus, we would calculate the probability as shown below and in the screenshot on the next slide.</a:t>
            </a:r>
            <a:endParaRPr lang="en-US" dirty="0"/>
          </a:p>
        </p:txBody>
      </p:sp>
      <p:graphicFrame>
        <p:nvGraphicFramePr>
          <p:cNvPr id="6" name="Object 5"/>
          <p:cNvGraphicFramePr>
            <a:graphicFrameLocks noChangeAspect="1"/>
          </p:cNvGraphicFramePr>
          <p:nvPr>
            <p:extLst/>
          </p:nvPr>
        </p:nvGraphicFramePr>
        <p:xfrm>
          <a:off x="838200" y="3429000"/>
          <a:ext cx="5778500" cy="469900"/>
        </p:xfrm>
        <a:graphic>
          <a:graphicData uri="http://schemas.openxmlformats.org/presentationml/2006/ole">
            <mc:AlternateContent xmlns:mc="http://schemas.openxmlformats.org/markup-compatibility/2006">
              <mc:Choice xmlns:v="urn:schemas-microsoft-com:vml" Requires="v">
                <p:oleObj spid="_x0000_s42007" name="Equation" r:id="rId3" imgW="5778360" imgH="469800" progId="Equation.DSMT4">
                  <p:embed/>
                </p:oleObj>
              </mc:Choice>
              <mc:Fallback>
                <p:oleObj name="Equation" r:id="rId3" imgW="5778360" imgH="469800" progId="Equation.DSMT4">
                  <p:embed/>
                  <p:pic>
                    <p:nvPicPr>
                      <p:cNvPr id="0" name=""/>
                      <p:cNvPicPr>
                        <a:picLocks noChangeAspect="1" noChangeArrowheads="1"/>
                      </p:cNvPicPr>
                      <p:nvPr/>
                    </p:nvPicPr>
                    <p:blipFill>
                      <a:blip r:embed="rId4"/>
                      <a:srcRect/>
                      <a:stretch>
                        <a:fillRect/>
                      </a:stretch>
                    </p:blipFill>
                    <p:spPr bwMode="auto">
                      <a:xfrm>
                        <a:off x="838200" y="3429000"/>
                        <a:ext cx="57785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nvPr>
        </p:nvGraphicFramePr>
        <p:xfrm>
          <a:off x="1968500" y="4008438"/>
          <a:ext cx="6350000" cy="1054100"/>
        </p:xfrm>
        <a:graphic>
          <a:graphicData uri="http://schemas.openxmlformats.org/presentationml/2006/ole">
            <mc:AlternateContent xmlns:mc="http://schemas.openxmlformats.org/markup-compatibility/2006">
              <mc:Choice xmlns:v="urn:schemas-microsoft-com:vml" Requires="v">
                <p:oleObj spid="_x0000_s42008" name="Equation" r:id="rId5" imgW="6349680" imgH="1054080" progId="Equation.DSMT4">
                  <p:embed/>
                </p:oleObj>
              </mc:Choice>
              <mc:Fallback>
                <p:oleObj name="Equation" r:id="rId5" imgW="6349680" imgH="1054080" progId="Equation.DSMT4">
                  <p:embed/>
                  <p:pic>
                    <p:nvPicPr>
                      <p:cNvPr id="0" name=""/>
                      <p:cNvPicPr>
                        <a:picLocks noChangeAspect="1" noChangeArrowheads="1"/>
                      </p:cNvPicPr>
                      <p:nvPr/>
                    </p:nvPicPr>
                    <p:blipFill>
                      <a:blip r:embed="rId6"/>
                      <a:srcRect/>
                      <a:stretch>
                        <a:fillRect/>
                      </a:stretch>
                    </p:blipFill>
                    <p:spPr bwMode="auto">
                      <a:xfrm>
                        <a:off x="1968500" y="4008438"/>
                        <a:ext cx="6350000"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nvPr>
        </p:nvGraphicFramePr>
        <p:xfrm>
          <a:off x="2057400" y="5194300"/>
          <a:ext cx="1282700" cy="292100"/>
        </p:xfrm>
        <a:graphic>
          <a:graphicData uri="http://schemas.openxmlformats.org/presentationml/2006/ole">
            <mc:AlternateContent xmlns:mc="http://schemas.openxmlformats.org/markup-compatibility/2006">
              <mc:Choice xmlns:v="urn:schemas-microsoft-com:vml" Requires="v">
                <p:oleObj spid="_x0000_s42009" name="Equation" r:id="rId7" imgW="1282680" imgH="291960" progId="Equation.DSMT4">
                  <p:embed/>
                </p:oleObj>
              </mc:Choice>
              <mc:Fallback>
                <p:oleObj name="Equation" r:id="rId7" imgW="1282680" imgH="291960" progId="Equation.DSMT4">
                  <p:embed/>
                  <p:pic>
                    <p:nvPicPr>
                      <p:cNvPr id="0" name=""/>
                      <p:cNvPicPr>
                        <a:picLocks noChangeAspect="1" noChangeArrowheads="1"/>
                      </p:cNvPicPr>
                      <p:nvPr/>
                    </p:nvPicPr>
                    <p:blipFill>
                      <a:blip r:embed="rId8"/>
                      <a:srcRect/>
                      <a:stretch>
                        <a:fillRect/>
                      </a:stretch>
                    </p:blipFill>
                    <p:spPr bwMode="auto">
                      <a:xfrm>
                        <a:off x="2057400" y="5194300"/>
                        <a:ext cx="12827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55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Example 5.7: Calculating Binomial Probabilities Using the Formula or a TI-83/84 Plus Calculator (cont.)</a:t>
            </a:r>
            <a:endParaRPr lang="en-US" sz="2900" dirty="0"/>
          </a:p>
        </p:txBody>
      </p:sp>
      <p:sp>
        <p:nvSpPr>
          <p:cNvPr id="9" name="Content Placeholder 8"/>
          <p:cNvSpPr>
            <a:spLocks noGrp="1"/>
          </p:cNvSpPr>
          <p:nvPr>
            <p:ph idx="1"/>
          </p:nvPr>
        </p:nvSpPr>
        <p:spPr/>
        <p:txBody>
          <a:bodyPr/>
          <a:lstStyle/>
          <a:p>
            <a:endParaRPr lang="en-US" dirty="0" smtClean="0"/>
          </a:p>
          <a:p>
            <a:endParaRPr lang="en-US" dirty="0" smtClean="0"/>
          </a:p>
          <a:p>
            <a:endParaRPr lang="en-US" dirty="0" smtClean="0"/>
          </a:p>
          <a:p>
            <a:endParaRPr lang="en-US" dirty="0" smtClean="0"/>
          </a:p>
          <a:p>
            <a:r>
              <a:rPr lang="en-US" dirty="0" smtClean="0"/>
              <a:t>However, the TI-83/84 Plus calculator allows us to use an even more efficient method for this particular problem, as it will also directly calculate a cumulative probability, </a:t>
            </a:r>
            <a:r>
              <a:rPr lang="en-US" i="1" dirty="0" smtClean="0"/>
              <a:t> </a:t>
            </a:r>
            <a:endParaRPr lang="en-US" dirty="0" smtClean="0"/>
          </a:p>
          <a:p>
            <a:endParaRPr lang="en-US" dirty="0"/>
          </a:p>
        </p:txBody>
      </p:sp>
      <p:graphicFrame>
        <p:nvGraphicFramePr>
          <p:cNvPr id="8" name="Object 7"/>
          <p:cNvGraphicFramePr>
            <a:graphicFrameLocks noChangeAspect="1"/>
          </p:cNvGraphicFramePr>
          <p:nvPr/>
        </p:nvGraphicFramePr>
        <p:xfrm>
          <a:off x="2281767" y="4659489"/>
          <a:ext cx="1333500" cy="469900"/>
        </p:xfrm>
        <a:graphic>
          <a:graphicData uri="http://schemas.openxmlformats.org/presentationml/2006/ole">
            <mc:AlternateContent xmlns:mc="http://schemas.openxmlformats.org/markup-compatibility/2006">
              <mc:Choice xmlns:v="urn:schemas-microsoft-com:vml" Requires="v">
                <p:oleObj spid="_x0000_s43017" name="Equation" r:id="rId3" imgW="1333440" imgH="469800" progId="Equation.DSMT4">
                  <p:embed/>
                </p:oleObj>
              </mc:Choice>
              <mc:Fallback>
                <p:oleObj name="Equation" r:id="rId3" imgW="1333440" imgH="46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767" y="4659489"/>
                        <a:ext cx="13335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8960" y="1219200"/>
            <a:ext cx="2926080" cy="1999488"/>
          </a:xfrm>
          <a:prstGeom prst="rect">
            <a:avLst/>
          </a:prstGeom>
        </p:spPr>
      </p:pic>
    </p:spTree>
    <p:extLst>
      <p:ext uri="{BB962C8B-B14F-4D97-AF65-F5344CB8AC3E}">
        <p14:creationId xmlns:p14="http://schemas.microsoft.com/office/powerpoint/2010/main" val="6024123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Example 5.7: Calculating Binomial Probabilities Using the Formula or a TI-83/84 Plus Calculator (cont.)</a:t>
            </a:r>
            <a:endParaRPr lang="en-US" sz="2900" dirty="0"/>
          </a:p>
        </p:txBody>
      </p:sp>
      <p:sp>
        <p:nvSpPr>
          <p:cNvPr id="5" name="Content Placeholder 4"/>
          <p:cNvSpPr>
            <a:spLocks noGrp="1"/>
          </p:cNvSpPr>
          <p:nvPr>
            <p:ph idx="1"/>
          </p:nvPr>
        </p:nvSpPr>
        <p:spPr/>
        <p:txBody>
          <a:bodyPr/>
          <a:lstStyle/>
          <a:p>
            <a:pPr>
              <a:tabLst>
                <a:tab pos="463550" algn="l"/>
              </a:tabLst>
            </a:pPr>
            <a:r>
              <a:rPr lang="en-US" dirty="0" smtClean="0"/>
              <a:t>•	Press          and then            to access the </a:t>
            </a:r>
            <a:r>
              <a:rPr lang="en-US" dirty="0" smtClean="0">
                <a:latin typeface="Ti86pc" pitchFamily="49" charset="0"/>
              </a:rPr>
              <a:t>DISTR</a:t>
            </a:r>
            <a:r>
              <a:rPr lang="en-US" dirty="0" smtClean="0"/>
              <a:t> 	menu. </a:t>
            </a:r>
          </a:p>
          <a:p>
            <a:pPr>
              <a:tabLst>
                <a:tab pos="463550" algn="l"/>
              </a:tabLst>
            </a:pPr>
            <a:r>
              <a:rPr lang="en-US" dirty="0" smtClean="0"/>
              <a:t>•	Choose option </a:t>
            </a:r>
            <a:r>
              <a:rPr lang="en-US" dirty="0" smtClean="0">
                <a:latin typeface="Ti86pc" pitchFamily="49" charset="0"/>
              </a:rPr>
              <a:t>B:binomcdf(. </a:t>
            </a:r>
          </a:p>
          <a:p>
            <a:pPr>
              <a:tabLst>
                <a:tab pos="463550" algn="l"/>
              </a:tabLst>
            </a:pPr>
            <a:r>
              <a:rPr lang="en-US" dirty="0" smtClean="0"/>
              <a:t>•	Enter </a:t>
            </a:r>
            <a:r>
              <a:rPr lang="en-US" i="1" dirty="0" smtClean="0"/>
              <a:t>n</a:t>
            </a:r>
            <a:r>
              <a:rPr lang="en-US" dirty="0" smtClean="0"/>
              <a:t>, </a:t>
            </a:r>
            <a:r>
              <a:rPr lang="en-US" i="1" dirty="0" smtClean="0"/>
              <a:t>p</a:t>
            </a:r>
            <a:r>
              <a:rPr lang="en-US" dirty="0" smtClean="0"/>
              <a:t>, and </a:t>
            </a:r>
            <a:r>
              <a:rPr lang="en-US" i="1" dirty="0" smtClean="0"/>
              <a:t>x</a:t>
            </a:r>
            <a:r>
              <a:rPr lang="en-US" dirty="0" smtClean="0"/>
              <a:t> in the parentheses as: </a:t>
            </a:r>
            <a:r>
              <a:rPr lang="en-US" dirty="0" err="1" smtClean="0">
                <a:latin typeface="Ti86pc" pitchFamily="49" charset="0"/>
              </a:rPr>
              <a:t>binomcdf</a:t>
            </a:r>
            <a:r>
              <a:rPr lang="en-US" i="1" dirty="0" smtClean="0"/>
              <a:t> 	</a:t>
            </a:r>
            <a:r>
              <a:rPr lang="en-US" dirty="0" smtClean="0"/>
              <a:t>(</a:t>
            </a:r>
            <a:r>
              <a:rPr lang="en-US" i="1" dirty="0" smtClean="0"/>
              <a:t>n</a:t>
            </a:r>
            <a:r>
              <a:rPr lang="en-US" dirty="0" smtClean="0"/>
              <a:t>, </a:t>
            </a:r>
            <a:r>
              <a:rPr lang="en-US" i="1" dirty="0" smtClean="0"/>
              <a:t>p</a:t>
            </a:r>
            <a:r>
              <a:rPr lang="en-US" dirty="0" smtClean="0"/>
              <a:t>, </a:t>
            </a:r>
            <a:r>
              <a:rPr lang="en-US" i="1" dirty="0" smtClean="0"/>
              <a:t>x</a:t>
            </a:r>
            <a:r>
              <a:rPr lang="en-US" dirty="0" smtClean="0"/>
              <a:t>). </a:t>
            </a:r>
          </a:p>
          <a:p>
            <a:pPr>
              <a:tabLst>
                <a:tab pos="463550" algn="l"/>
              </a:tabLst>
            </a:pPr>
            <a:r>
              <a:rPr lang="en-US" dirty="0" smtClean="0"/>
              <a:t>So, using this more efficient method, we would calculate the probability as shown on the next slide.</a:t>
            </a:r>
            <a:endParaRPr lang="en-US" b="1" dirty="0"/>
          </a:p>
        </p:txBody>
      </p:sp>
      <p:pic>
        <p:nvPicPr>
          <p:cNvPr id="7" name="Picture 2" descr="D:\BEG PPTs\BEG_Chapter 5\Chapter 5\2ND_H-Neue.png"/>
          <p:cNvPicPr>
            <a:picLocks noChangeAspect="1" noChangeArrowheads="1"/>
          </p:cNvPicPr>
          <p:nvPr/>
        </p:nvPicPr>
        <p:blipFill>
          <a:blip r:embed="rId2"/>
          <a:srcRect/>
          <a:stretch>
            <a:fillRect/>
          </a:stretch>
        </p:blipFill>
        <p:spPr bwMode="auto">
          <a:xfrm>
            <a:off x="1815152" y="1393846"/>
            <a:ext cx="685800" cy="336176"/>
          </a:xfrm>
          <a:prstGeom prst="rect">
            <a:avLst/>
          </a:prstGeom>
          <a:noFill/>
        </p:spPr>
      </p:pic>
      <p:pic>
        <p:nvPicPr>
          <p:cNvPr id="8" name="Picture 3" descr="D:\BEG PPTs\BEG_Chapter 5\Chapter 5\VARS_H-Neue.png"/>
          <p:cNvPicPr>
            <a:picLocks noChangeAspect="1" noChangeArrowheads="1"/>
          </p:cNvPicPr>
          <p:nvPr/>
        </p:nvPicPr>
        <p:blipFill>
          <a:blip r:embed="rId3"/>
          <a:srcRect/>
          <a:stretch>
            <a:fillRect/>
          </a:stretch>
        </p:blipFill>
        <p:spPr bwMode="auto">
          <a:xfrm>
            <a:off x="3886200" y="1380198"/>
            <a:ext cx="852487" cy="331884"/>
          </a:xfrm>
          <a:prstGeom prst="rect">
            <a:avLst/>
          </a:prstGeom>
          <a:noFill/>
        </p:spPr>
      </p:pic>
    </p:spTree>
    <p:extLst>
      <p:ext uri="{BB962C8B-B14F-4D97-AF65-F5344CB8AC3E}">
        <p14:creationId xmlns:p14="http://schemas.microsoft.com/office/powerpoint/2010/main" val="248044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Example 5.7: Calculating Binomial Probabilities Using the Formula or a TI-83/84 Plus Calculator (cont.)</a:t>
            </a:r>
            <a:endParaRPr lang="en-US" sz="2900" dirty="0"/>
          </a:p>
        </p:txBody>
      </p:sp>
      <p:sp>
        <p:nvSpPr>
          <p:cNvPr id="9" name="Content Placeholder 8"/>
          <p:cNvSpPr>
            <a:spLocks noGrp="1"/>
          </p:cNvSpPr>
          <p:nvPr>
            <p:ph idx="1"/>
          </p:nvPr>
        </p:nvSpPr>
        <p:spPr/>
        <p:txBody>
          <a:bodyPr/>
          <a:lstStyle/>
          <a:p>
            <a:endParaRPr lang="en-US" dirty="0" smtClean="0"/>
          </a:p>
          <a:p>
            <a:endParaRPr lang="en-US" dirty="0" smtClean="0"/>
          </a:p>
          <a:p>
            <a:endParaRPr lang="en-US" dirty="0" smtClean="0"/>
          </a:p>
          <a:p>
            <a:endParaRPr lang="en-US" dirty="0" smtClean="0"/>
          </a:p>
        </p:txBody>
      </p:sp>
      <p:graphicFrame>
        <p:nvGraphicFramePr>
          <p:cNvPr id="272393" name="Object 9"/>
          <p:cNvGraphicFramePr>
            <a:graphicFrameLocks noChangeAspect="1"/>
          </p:cNvGraphicFramePr>
          <p:nvPr>
            <p:extLst/>
          </p:nvPr>
        </p:nvGraphicFramePr>
        <p:xfrm>
          <a:off x="2425700" y="1441450"/>
          <a:ext cx="3937000" cy="469900"/>
        </p:xfrm>
        <a:graphic>
          <a:graphicData uri="http://schemas.openxmlformats.org/presentationml/2006/ole">
            <mc:AlternateContent xmlns:mc="http://schemas.openxmlformats.org/markup-compatibility/2006">
              <mc:Choice xmlns:v="urn:schemas-microsoft-com:vml" Requires="v">
                <p:oleObj spid="_x0000_s44055" name="Equation" r:id="rId3" imgW="3936960" imgH="469800" progId="Equation.DSMT4">
                  <p:embed/>
                </p:oleObj>
              </mc:Choice>
              <mc:Fallback>
                <p:oleObj name="Equation" r:id="rId3" imgW="3936960" imgH="469800" progId="Equation.DSMT4">
                  <p:embed/>
                  <p:pic>
                    <p:nvPicPr>
                      <p:cNvPr id="0" name=""/>
                      <p:cNvPicPr>
                        <a:picLocks noChangeAspect="1" noChangeArrowheads="1"/>
                      </p:cNvPicPr>
                      <p:nvPr/>
                    </p:nvPicPr>
                    <p:blipFill>
                      <a:blip r:embed="rId4"/>
                      <a:srcRect/>
                      <a:stretch>
                        <a:fillRect/>
                      </a:stretch>
                    </p:blipFill>
                    <p:spPr bwMode="auto">
                      <a:xfrm>
                        <a:off x="2425700" y="1441450"/>
                        <a:ext cx="39370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9"/>
          <p:cNvGraphicFramePr>
            <a:graphicFrameLocks noChangeAspect="1"/>
          </p:cNvGraphicFramePr>
          <p:nvPr>
            <p:extLst/>
          </p:nvPr>
        </p:nvGraphicFramePr>
        <p:xfrm>
          <a:off x="2425700" y="2007616"/>
          <a:ext cx="4381500" cy="469900"/>
        </p:xfrm>
        <a:graphic>
          <a:graphicData uri="http://schemas.openxmlformats.org/presentationml/2006/ole">
            <mc:AlternateContent xmlns:mc="http://schemas.openxmlformats.org/markup-compatibility/2006">
              <mc:Choice xmlns:v="urn:schemas-microsoft-com:vml" Requires="v">
                <p:oleObj spid="_x0000_s44056" name="Equation" r:id="rId5" imgW="4381200" imgH="469800" progId="Equation.DSMT4">
                  <p:embed/>
                </p:oleObj>
              </mc:Choice>
              <mc:Fallback>
                <p:oleObj name="Equation" r:id="rId5" imgW="4381200" imgH="469800" progId="Equation.DSMT4">
                  <p:embed/>
                  <p:pic>
                    <p:nvPicPr>
                      <p:cNvPr id="0" name=""/>
                      <p:cNvPicPr>
                        <a:picLocks noChangeAspect="1" noChangeArrowheads="1"/>
                      </p:cNvPicPr>
                      <p:nvPr/>
                    </p:nvPicPr>
                    <p:blipFill>
                      <a:blip r:embed="rId6"/>
                      <a:srcRect/>
                      <a:stretch>
                        <a:fillRect/>
                      </a:stretch>
                    </p:blipFill>
                    <p:spPr bwMode="auto">
                      <a:xfrm>
                        <a:off x="2425700" y="2007616"/>
                        <a:ext cx="43815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9"/>
          <p:cNvGraphicFramePr>
            <a:graphicFrameLocks noChangeAspect="1"/>
          </p:cNvGraphicFramePr>
          <p:nvPr>
            <p:extLst/>
          </p:nvPr>
        </p:nvGraphicFramePr>
        <p:xfrm>
          <a:off x="3657600" y="2564130"/>
          <a:ext cx="1282700" cy="292100"/>
        </p:xfrm>
        <a:graphic>
          <a:graphicData uri="http://schemas.openxmlformats.org/presentationml/2006/ole">
            <mc:AlternateContent xmlns:mc="http://schemas.openxmlformats.org/markup-compatibility/2006">
              <mc:Choice xmlns:v="urn:schemas-microsoft-com:vml" Requires="v">
                <p:oleObj spid="_x0000_s44057" name="Equation" r:id="rId7" imgW="1282680" imgH="291960" progId="Equation.DSMT4">
                  <p:embed/>
                </p:oleObj>
              </mc:Choice>
              <mc:Fallback>
                <p:oleObj name="Equation" r:id="rId7" imgW="1282680" imgH="291960" progId="Equation.DSMT4">
                  <p:embed/>
                  <p:pic>
                    <p:nvPicPr>
                      <p:cNvPr id="0" name=""/>
                      <p:cNvPicPr>
                        <a:picLocks noChangeAspect="1" noChangeArrowheads="1"/>
                      </p:cNvPicPr>
                      <p:nvPr/>
                    </p:nvPicPr>
                    <p:blipFill>
                      <a:blip r:embed="rId8"/>
                      <a:srcRect/>
                      <a:stretch>
                        <a:fillRect/>
                      </a:stretch>
                    </p:blipFill>
                    <p:spPr bwMode="auto">
                      <a:xfrm>
                        <a:off x="3657600" y="2564130"/>
                        <a:ext cx="12827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8000" y="3276600"/>
            <a:ext cx="2926080" cy="1999488"/>
          </a:xfrm>
          <a:prstGeom prst="rect">
            <a:avLst/>
          </a:prstGeom>
        </p:spPr>
      </p:pic>
    </p:spTree>
    <p:extLst>
      <p:ext uri="{BB962C8B-B14F-4D97-AF65-F5344CB8AC3E}">
        <p14:creationId xmlns:p14="http://schemas.microsoft.com/office/powerpoint/2010/main" val="27476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Example 5.7: Calculating Binomial Probabilities Using the Formula or a TI-83/84 Plus Calculator (cont.)</a:t>
            </a:r>
            <a:endParaRPr lang="en-US" sz="2900" dirty="0"/>
          </a:p>
        </p:txBody>
      </p:sp>
      <p:sp>
        <p:nvSpPr>
          <p:cNvPr id="9" name="Content Placeholder 8"/>
          <p:cNvSpPr>
            <a:spLocks noGrp="1"/>
          </p:cNvSpPr>
          <p:nvPr>
            <p:ph idx="1"/>
          </p:nvPr>
        </p:nvSpPr>
        <p:spPr/>
        <p:txBody>
          <a:bodyPr/>
          <a:lstStyle/>
          <a:p>
            <a:r>
              <a:rPr lang="en-US" dirty="0" smtClean="0"/>
              <a:t>Therefore, the probability that no more than two out of the fifteen batteries are defective is approximately </a:t>
            </a:r>
            <a:r>
              <a:rPr lang="en-US" dirty="0" smtClean="0">
                <a:solidFill>
                  <a:srgbClr val="FF0000"/>
                </a:solidFill>
              </a:rPr>
              <a:t>0.8159</a:t>
            </a:r>
            <a:r>
              <a:rPr lang="en-US" dirty="0" smtClean="0"/>
              <a:t>. </a:t>
            </a:r>
            <a:endParaRPr lang="en-US" dirty="0"/>
          </a:p>
        </p:txBody>
      </p:sp>
    </p:spTree>
    <p:extLst>
      <p:ext uri="{BB962C8B-B14F-4D97-AF65-F5344CB8AC3E}">
        <p14:creationId xmlns:p14="http://schemas.microsoft.com/office/powerpoint/2010/main" val="3136535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5.8: Calculating a Cumulative Binomial Probability Using a TI-83/84 Plus Calculator </a:t>
            </a:r>
            <a:endParaRPr lang="en-US" dirty="0"/>
          </a:p>
        </p:txBody>
      </p:sp>
      <p:sp>
        <p:nvSpPr>
          <p:cNvPr id="5" name="Content Placeholder 4"/>
          <p:cNvSpPr>
            <a:spLocks noGrp="1"/>
          </p:cNvSpPr>
          <p:nvPr>
            <p:ph idx="1"/>
          </p:nvPr>
        </p:nvSpPr>
        <p:spPr/>
        <p:txBody>
          <a:bodyPr/>
          <a:lstStyle/>
          <a:p>
            <a:pPr>
              <a:tabLst>
                <a:tab pos="463550" algn="l"/>
              </a:tabLst>
            </a:pPr>
            <a:r>
              <a:rPr lang="en-US" dirty="0" smtClean="0"/>
              <a:t>What is the probability that a family with six children has more than two girls? Assume that the gender of one child is independent of the gender of any of the other children. </a:t>
            </a:r>
          </a:p>
          <a:p>
            <a:pPr>
              <a:tabLst>
                <a:tab pos="463550" algn="l"/>
              </a:tabLst>
            </a:pPr>
            <a:r>
              <a:rPr lang="en-US" b="1" dirty="0" smtClean="0"/>
              <a:t>Solution</a:t>
            </a:r>
          </a:p>
          <a:p>
            <a:pPr>
              <a:tabLst>
                <a:tab pos="463550" algn="l"/>
              </a:tabLst>
            </a:pPr>
            <a:r>
              <a:rPr lang="en-US" dirty="0" smtClean="0"/>
              <a:t>First, let’s verify that this scenario meets the criteria of a binomial distribution. We are told that the gender of each child is independent, so we can consider the births of the children to be identical, independent trials. </a:t>
            </a:r>
            <a:endParaRPr lang="en-US" b="1" dirty="0" smtClean="0"/>
          </a:p>
        </p:txBody>
      </p:sp>
    </p:spTree>
    <p:extLst>
      <p:ext uri="{BB962C8B-B14F-4D97-AF65-F5344CB8AC3E}">
        <p14:creationId xmlns:p14="http://schemas.microsoft.com/office/powerpoint/2010/main" val="395718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smtClean="0"/>
              <a:t>Example 5.8: Calculating a Cumulative Binomial Probability Using a TI-83/84 Plus Calculator (cont.) </a:t>
            </a:r>
            <a:endParaRPr lang="en-US" sz="3100" dirty="0"/>
          </a:p>
        </p:txBody>
      </p:sp>
      <p:sp>
        <p:nvSpPr>
          <p:cNvPr id="5" name="Content Placeholder 4"/>
          <p:cNvSpPr>
            <a:spLocks noGrp="1"/>
          </p:cNvSpPr>
          <p:nvPr>
            <p:ph idx="1"/>
          </p:nvPr>
        </p:nvSpPr>
        <p:spPr/>
        <p:txBody>
          <a:bodyPr>
            <a:normAutofit/>
          </a:bodyPr>
          <a:lstStyle/>
          <a:p>
            <a:pPr>
              <a:tabLst>
                <a:tab pos="463550" algn="l"/>
              </a:tabLst>
            </a:pPr>
            <a:r>
              <a:rPr lang="en-US" dirty="0" smtClean="0"/>
              <a:t>The family has six children, so the number of trials is </a:t>
            </a:r>
          </a:p>
          <a:p>
            <a:pPr>
              <a:tabLst>
                <a:tab pos="463550" algn="l"/>
              </a:tabLst>
            </a:pPr>
            <a:r>
              <a:rPr lang="en-US" i="1" dirty="0" smtClean="0"/>
              <a:t>n</a:t>
            </a:r>
            <a:r>
              <a:rPr lang="en-US" dirty="0" smtClean="0"/>
              <a:t> = 6. For each trial, there are two possible outcomes: the child is either a girl or a boy. Let’s define a success as having a girl. We can assume that both genders are equally likely; thus the probability of obtaining a success is </a:t>
            </a:r>
            <a:r>
              <a:rPr lang="en-US" i="1" dirty="0" smtClean="0"/>
              <a:t>p</a:t>
            </a:r>
            <a:r>
              <a:rPr lang="en-US" dirty="0" smtClean="0"/>
              <a:t> = 0.5. Let </a:t>
            </a:r>
            <a:r>
              <a:rPr lang="en-US" i="1" dirty="0" smtClean="0"/>
              <a:t>X</a:t>
            </a:r>
            <a:r>
              <a:rPr lang="en-US" dirty="0" smtClean="0"/>
              <a:t> = the number of girls out of the six children. We are considering the event of having </a:t>
            </a:r>
            <a:r>
              <a:rPr lang="en-US" i="1" dirty="0" smtClean="0"/>
              <a:t>more than two</a:t>
            </a:r>
            <a:r>
              <a:rPr lang="en-US" dirty="0" smtClean="0"/>
              <a:t> girls,</a:t>
            </a:r>
            <a:r>
              <a:rPr lang="en-US" i="1" dirty="0" smtClean="0"/>
              <a:t> X </a:t>
            </a:r>
            <a:r>
              <a:rPr lang="en-US" dirty="0" smtClean="0"/>
              <a:t>&gt; 2. This is the complement to the event of having no more than two girls, </a:t>
            </a:r>
            <a:r>
              <a:rPr lang="en-US" i="1" dirty="0" smtClean="0"/>
              <a:t>X</a:t>
            </a:r>
            <a:r>
              <a:rPr lang="en-US" dirty="0" smtClean="0"/>
              <a:t> ≤ 2. Thus we can calculate the binomial probability by using the Complement Rule, as follows. </a:t>
            </a:r>
            <a:endParaRPr lang="en-US" b="1"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678681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smtClean="0"/>
              <a:t>Example 5.8: Calculating a Cumulative Binomial Probability Using a TI-83/84 Plus Calculator (cont.) </a:t>
            </a:r>
            <a:endParaRPr lang="en-US" sz="3100" dirty="0"/>
          </a:p>
        </p:txBody>
      </p:sp>
      <p:sp>
        <p:nvSpPr>
          <p:cNvPr id="6" name="Content Placeholder 5"/>
          <p:cNvSpPr>
            <a:spLocks noGrp="1"/>
          </p:cNvSpPr>
          <p:nvPr>
            <p:ph idx="1"/>
          </p:nvPr>
        </p:nvSpPr>
        <p:spPr/>
        <p:txBody>
          <a:bodyPr/>
          <a:lstStyle/>
          <a:p>
            <a:pPr>
              <a:tabLst>
                <a:tab pos="463550" algn="l"/>
              </a:tabLst>
            </a:pPr>
            <a:endParaRPr lang="en-US" dirty="0" smtClean="0"/>
          </a:p>
          <a:p>
            <a:pPr>
              <a:tabLst>
                <a:tab pos="463550" algn="l"/>
              </a:tabLst>
            </a:pPr>
            <a:endParaRPr lang="en-US" dirty="0" smtClean="0"/>
          </a:p>
          <a:p>
            <a:pPr>
              <a:tabLst>
                <a:tab pos="463550" algn="l"/>
              </a:tabLst>
            </a:pPr>
            <a:r>
              <a:rPr lang="en-US" dirty="0" smtClean="0"/>
              <a:t>Using the binomial formula for this problem would be cumbersome, so let’s use a TI-83/84 Plus calculator. We would enter the probability expression as shown on the next slide.</a:t>
            </a:r>
            <a:endParaRPr lang="en-US" b="1" dirty="0" smtClean="0"/>
          </a:p>
          <a:p>
            <a:pPr>
              <a:tabLst>
                <a:tab pos="463550" algn="l"/>
              </a:tabLst>
            </a:pPr>
            <a:endParaRPr lang="en-US" dirty="0" smtClean="0"/>
          </a:p>
          <a:p>
            <a:pPr>
              <a:tabLst>
                <a:tab pos="463550" algn="l"/>
              </a:tabLst>
            </a:pPr>
            <a:endParaRPr lang="en-US" dirty="0" smtClean="0"/>
          </a:p>
          <a:p>
            <a:endParaRPr lang="en-US" dirty="0"/>
          </a:p>
        </p:txBody>
      </p:sp>
      <p:graphicFrame>
        <p:nvGraphicFramePr>
          <p:cNvPr id="302085" name="Object 5"/>
          <p:cNvGraphicFramePr>
            <a:graphicFrameLocks noChangeAspect="1"/>
          </p:cNvGraphicFramePr>
          <p:nvPr/>
        </p:nvGraphicFramePr>
        <p:xfrm>
          <a:off x="2895600" y="1663700"/>
          <a:ext cx="3213100" cy="469900"/>
        </p:xfrm>
        <a:graphic>
          <a:graphicData uri="http://schemas.openxmlformats.org/presentationml/2006/ole">
            <mc:AlternateContent xmlns:mc="http://schemas.openxmlformats.org/markup-compatibility/2006">
              <mc:Choice xmlns:v="urn:schemas-microsoft-com:vml" Requires="v">
                <p:oleObj spid="_x0000_s45065" name="Equation" r:id="rId3" imgW="3213000" imgH="469800" progId="Equation.DSMT4">
                  <p:embed/>
                </p:oleObj>
              </mc:Choice>
              <mc:Fallback>
                <p:oleObj name="Equation" r:id="rId3" imgW="3213000" imgH="46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663700"/>
                        <a:ext cx="32131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36671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Properties of a Binomial Distribution </a:t>
            </a:r>
            <a:endParaRPr lang="en-US" dirty="0"/>
          </a:p>
        </p:txBody>
      </p:sp>
      <p:sp>
        <p:nvSpPr>
          <p:cNvPr id="5" name="Content Placeholder 2"/>
          <p:cNvSpPr>
            <a:spLocks noGrp="1"/>
          </p:cNvSpPr>
          <p:nvPr>
            <p:ph idx="1"/>
          </p:nvPr>
        </p:nvSpPr>
        <p:spPr>
          <a:solidFill>
            <a:srgbClr val="FFFFCC"/>
          </a:solidFill>
          <a:ln w="28575">
            <a:solidFill>
              <a:srgbClr val="000000"/>
            </a:solidFill>
          </a:ln>
        </p:spPr>
        <p:txBody>
          <a:bodyPr>
            <a:normAutofit/>
          </a:bodyPr>
          <a:lstStyle/>
          <a:p>
            <a:pPr algn="ctr"/>
            <a:r>
              <a:rPr lang="en-US" b="1" dirty="0" smtClean="0">
                <a:solidFill>
                  <a:srgbClr val="000000"/>
                </a:solidFill>
              </a:rPr>
              <a:t>Properties of a Binomial Distribution</a:t>
            </a:r>
          </a:p>
          <a:p>
            <a:pPr>
              <a:tabLst>
                <a:tab pos="463550" algn="l"/>
              </a:tabLst>
            </a:pPr>
            <a:r>
              <a:rPr lang="en-US" b="1" dirty="0" smtClean="0">
                <a:solidFill>
                  <a:srgbClr val="000000"/>
                </a:solidFill>
              </a:rPr>
              <a:t>1.</a:t>
            </a:r>
            <a:r>
              <a:rPr lang="en-US" dirty="0" smtClean="0">
                <a:solidFill>
                  <a:srgbClr val="000000"/>
                </a:solidFill>
              </a:rPr>
              <a:t>	The experiment consists of a fixed number, </a:t>
            </a:r>
            <a:r>
              <a:rPr lang="en-US" i="1" dirty="0" smtClean="0">
                <a:solidFill>
                  <a:srgbClr val="000000"/>
                </a:solidFill>
              </a:rPr>
              <a:t>n</a:t>
            </a:r>
            <a:r>
              <a:rPr lang="en-US" dirty="0" smtClean="0">
                <a:solidFill>
                  <a:srgbClr val="000000"/>
                </a:solidFill>
              </a:rPr>
              <a:t>, of 	identical trials. </a:t>
            </a:r>
          </a:p>
          <a:p>
            <a:pPr>
              <a:tabLst>
                <a:tab pos="463550" algn="l"/>
              </a:tabLst>
            </a:pPr>
            <a:r>
              <a:rPr lang="en-US" b="1" dirty="0" smtClean="0">
                <a:solidFill>
                  <a:srgbClr val="000000"/>
                </a:solidFill>
              </a:rPr>
              <a:t>2.</a:t>
            </a:r>
            <a:r>
              <a:rPr lang="en-US" dirty="0" smtClean="0">
                <a:solidFill>
                  <a:srgbClr val="000000"/>
                </a:solidFill>
              </a:rPr>
              <a:t>	Each trial is independent of the others. </a:t>
            </a:r>
          </a:p>
          <a:p>
            <a:pPr>
              <a:tabLst>
                <a:tab pos="463550" algn="l"/>
              </a:tabLst>
            </a:pPr>
            <a:r>
              <a:rPr lang="en-US" b="1" dirty="0" smtClean="0">
                <a:solidFill>
                  <a:srgbClr val="000000"/>
                </a:solidFill>
              </a:rPr>
              <a:t>3.</a:t>
            </a:r>
            <a:r>
              <a:rPr lang="en-US" dirty="0" smtClean="0">
                <a:solidFill>
                  <a:srgbClr val="000000"/>
                </a:solidFill>
              </a:rPr>
              <a:t>	For each trial, there are only two possible outcomes. 	For counting purposes, one outcome is labeled a 	success, and the other a failure. </a:t>
            </a:r>
          </a:p>
          <a:p>
            <a:pPr>
              <a:tabLst>
                <a:tab pos="463550" algn="l"/>
              </a:tabLst>
            </a:pPr>
            <a:r>
              <a:rPr lang="en-US" b="1" dirty="0" smtClean="0">
                <a:solidFill>
                  <a:srgbClr val="000000"/>
                </a:solidFill>
              </a:rPr>
              <a:t>4.</a:t>
            </a:r>
            <a:r>
              <a:rPr lang="en-US" dirty="0" smtClean="0">
                <a:solidFill>
                  <a:srgbClr val="000000"/>
                </a:solidFill>
              </a:rPr>
              <a:t>	For every trial, the probability of getting a success is 	called </a:t>
            </a:r>
            <a:r>
              <a:rPr lang="en-US" i="1" dirty="0" smtClean="0">
                <a:solidFill>
                  <a:srgbClr val="000000"/>
                </a:solidFill>
              </a:rPr>
              <a:t>p</a:t>
            </a:r>
            <a:r>
              <a:rPr lang="en-US" dirty="0" smtClean="0">
                <a:solidFill>
                  <a:srgbClr val="000000"/>
                </a:solidFill>
              </a:rPr>
              <a:t>. The probability of getting a failure is then </a:t>
            </a:r>
          </a:p>
          <a:p>
            <a:pPr>
              <a:tabLst>
                <a:tab pos="463550" algn="l"/>
              </a:tabLst>
            </a:pPr>
            <a:r>
              <a:rPr lang="en-US" dirty="0" smtClean="0">
                <a:solidFill>
                  <a:srgbClr val="000000"/>
                </a:solidFill>
              </a:rPr>
              <a:t>	1 </a:t>
            </a:r>
            <a:r>
              <a:rPr lang="en-US" dirty="0" smtClean="0">
                <a:solidFill>
                  <a:srgbClr val="000000"/>
                </a:solidFill>
                <a:latin typeface="Symbol" pitchFamily="18" charset="2"/>
              </a:rPr>
              <a:t>-</a:t>
            </a:r>
            <a:r>
              <a:rPr lang="en-US" dirty="0" smtClean="0">
                <a:solidFill>
                  <a:srgbClr val="000000"/>
                </a:solidFill>
              </a:rPr>
              <a:t> </a:t>
            </a:r>
            <a:r>
              <a:rPr lang="en-US" i="1" dirty="0" smtClean="0">
                <a:solidFill>
                  <a:srgbClr val="000000"/>
                </a:solidFill>
              </a:rPr>
              <a:t>p</a:t>
            </a:r>
            <a:r>
              <a:rPr lang="en-US" dirty="0" smtClean="0">
                <a:solidFill>
                  <a:srgbClr val="000000"/>
                </a:solidFill>
              </a:rPr>
              <a:t>.</a:t>
            </a:r>
          </a:p>
        </p:txBody>
      </p:sp>
    </p:spTree>
    <p:extLst>
      <p:ext uri="{BB962C8B-B14F-4D97-AF65-F5344CB8AC3E}">
        <p14:creationId xmlns:p14="http://schemas.microsoft.com/office/powerpoint/2010/main" val="26720248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smtClean="0"/>
              <a:t>Example 5.8: Calculating a Cumulative Binomial Probability Using a TI-83/84 Plus Calculator (cont.) </a:t>
            </a:r>
            <a:endParaRPr lang="en-US" sz="3100" dirty="0"/>
          </a:p>
        </p:txBody>
      </p:sp>
      <p:sp>
        <p:nvSpPr>
          <p:cNvPr id="4" name="Content Placeholder 3"/>
          <p:cNvSpPr>
            <a:spLocks noGrp="1"/>
          </p:cNvSpPr>
          <p:nvPr>
            <p:ph idx="1"/>
          </p:nvPr>
        </p:nvSpPr>
        <p:spPr/>
        <p:txBody>
          <a:bodyPr/>
          <a:lstStyle/>
          <a:p>
            <a:pPr>
              <a:tabLst>
                <a:tab pos="463550" algn="l"/>
              </a:tabLst>
            </a:pPr>
            <a:endParaRPr lang="en-US" dirty="0" smtClean="0"/>
          </a:p>
          <a:p>
            <a:pPr>
              <a:tabLst>
                <a:tab pos="463550" algn="l"/>
              </a:tabLst>
            </a:pPr>
            <a:endParaRPr lang="en-US" dirty="0"/>
          </a:p>
          <a:p>
            <a:pPr>
              <a:tabLst>
                <a:tab pos="463550" algn="l"/>
              </a:tabLst>
            </a:pPr>
            <a:endParaRPr lang="en-US" dirty="0" smtClean="0"/>
          </a:p>
          <a:p>
            <a:pPr>
              <a:tabLst>
                <a:tab pos="463550" algn="l"/>
              </a:tabLst>
            </a:pPr>
            <a:endParaRPr lang="en-US" dirty="0"/>
          </a:p>
          <a:p>
            <a:pPr>
              <a:tabLst>
                <a:tab pos="463550" algn="l"/>
              </a:tabLst>
            </a:pPr>
            <a:endParaRPr lang="en-US" dirty="0" smtClean="0"/>
          </a:p>
          <a:p>
            <a:pPr>
              <a:tabLst>
                <a:tab pos="463550" algn="l"/>
              </a:tabLst>
            </a:pPr>
            <a:r>
              <a:rPr lang="en-US" dirty="0" smtClean="0"/>
              <a:t>Therefore, the probability that a family with six children has more than two girls is approximately </a:t>
            </a:r>
            <a:r>
              <a:rPr lang="en-US" dirty="0" smtClean="0">
                <a:solidFill>
                  <a:srgbClr val="FF0000"/>
                </a:solidFill>
              </a:rPr>
              <a:t>0.6563</a:t>
            </a:r>
            <a:r>
              <a:rPr lang="en-US" dirty="0" smtClean="0"/>
              <a:t>. </a:t>
            </a:r>
            <a:endParaRPr lang="en-US" b="1" dirty="0" smtClean="0"/>
          </a:p>
        </p:txBody>
      </p:sp>
      <p:graphicFrame>
        <p:nvGraphicFramePr>
          <p:cNvPr id="5" name="Object 6"/>
          <p:cNvGraphicFramePr>
            <a:graphicFrameLocks noChangeAspect="1"/>
          </p:cNvGraphicFramePr>
          <p:nvPr>
            <p:extLst/>
          </p:nvPr>
        </p:nvGraphicFramePr>
        <p:xfrm>
          <a:off x="533400" y="1580173"/>
          <a:ext cx="3213100" cy="469900"/>
        </p:xfrm>
        <a:graphic>
          <a:graphicData uri="http://schemas.openxmlformats.org/presentationml/2006/ole">
            <mc:AlternateContent xmlns:mc="http://schemas.openxmlformats.org/markup-compatibility/2006">
              <mc:Choice xmlns:v="urn:schemas-microsoft-com:vml" Requires="v">
                <p:oleObj spid="_x0000_s46103" name="Equation" r:id="rId3" imgW="3213000" imgH="469800" progId="Equation.DSMT4">
                  <p:embed/>
                </p:oleObj>
              </mc:Choice>
              <mc:Fallback>
                <p:oleObj name="Equation" r:id="rId3" imgW="3213000" imgH="469800" progId="Equation.DSMT4">
                  <p:embed/>
                  <p:pic>
                    <p:nvPicPr>
                      <p:cNvPr id="0" name=""/>
                      <p:cNvPicPr>
                        <a:picLocks noChangeAspect="1" noChangeArrowheads="1"/>
                      </p:cNvPicPr>
                      <p:nvPr/>
                    </p:nvPicPr>
                    <p:blipFill>
                      <a:blip r:embed="rId4"/>
                      <a:srcRect/>
                      <a:stretch>
                        <a:fillRect/>
                      </a:stretch>
                    </p:blipFill>
                    <p:spPr bwMode="auto">
                      <a:xfrm>
                        <a:off x="533400" y="1580173"/>
                        <a:ext cx="32131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p:cNvGraphicFramePr>
            <a:graphicFrameLocks noChangeAspect="1"/>
          </p:cNvGraphicFramePr>
          <p:nvPr>
            <p:extLst/>
          </p:nvPr>
        </p:nvGraphicFramePr>
        <p:xfrm>
          <a:off x="1755775" y="2116113"/>
          <a:ext cx="3441700" cy="469900"/>
        </p:xfrm>
        <a:graphic>
          <a:graphicData uri="http://schemas.openxmlformats.org/presentationml/2006/ole">
            <mc:AlternateContent xmlns:mc="http://schemas.openxmlformats.org/markup-compatibility/2006">
              <mc:Choice xmlns:v="urn:schemas-microsoft-com:vml" Requires="v">
                <p:oleObj spid="_x0000_s46104" name="Equation" r:id="rId5" imgW="3441600" imgH="469800" progId="Equation.DSMT4">
                  <p:embed/>
                </p:oleObj>
              </mc:Choice>
              <mc:Fallback>
                <p:oleObj name="Equation" r:id="rId5" imgW="3441600" imgH="469800" progId="Equation.DSMT4">
                  <p:embed/>
                  <p:pic>
                    <p:nvPicPr>
                      <p:cNvPr id="0" name=""/>
                      <p:cNvPicPr>
                        <a:picLocks noChangeAspect="1" noChangeArrowheads="1"/>
                      </p:cNvPicPr>
                      <p:nvPr/>
                    </p:nvPicPr>
                    <p:blipFill>
                      <a:blip r:embed="rId6"/>
                      <a:srcRect/>
                      <a:stretch>
                        <a:fillRect/>
                      </a:stretch>
                    </p:blipFill>
                    <p:spPr bwMode="auto">
                      <a:xfrm>
                        <a:off x="1755775" y="2116113"/>
                        <a:ext cx="34417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nvPr>
        </p:nvGraphicFramePr>
        <p:xfrm>
          <a:off x="1755775" y="2679700"/>
          <a:ext cx="1270000" cy="292100"/>
        </p:xfrm>
        <a:graphic>
          <a:graphicData uri="http://schemas.openxmlformats.org/presentationml/2006/ole">
            <mc:AlternateContent xmlns:mc="http://schemas.openxmlformats.org/markup-compatibility/2006">
              <mc:Choice xmlns:v="urn:schemas-microsoft-com:vml" Requires="v">
                <p:oleObj spid="_x0000_s46105" name="Equation" r:id="rId7" imgW="1269720" imgH="291960" progId="Equation.DSMT4">
                  <p:embed/>
                </p:oleObj>
              </mc:Choice>
              <mc:Fallback>
                <p:oleObj name="Equation" r:id="rId7" imgW="1269720" imgH="291960" progId="Equation.DSMT4">
                  <p:embed/>
                  <p:pic>
                    <p:nvPicPr>
                      <p:cNvPr id="0" name=""/>
                      <p:cNvPicPr>
                        <a:picLocks noChangeAspect="1" noChangeArrowheads="1"/>
                      </p:cNvPicPr>
                      <p:nvPr/>
                    </p:nvPicPr>
                    <p:blipFill>
                      <a:blip r:embed="rId8"/>
                      <a:srcRect/>
                      <a:stretch>
                        <a:fillRect/>
                      </a:stretch>
                    </p:blipFill>
                    <p:spPr bwMode="auto">
                      <a:xfrm>
                        <a:off x="1755775" y="2679700"/>
                        <a:ext cx="12700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38800" y="1353312"/>
            <a:ext cx="2926080" cy="1999488"/>
          </a:xfrm>
          <a:prstGeom prst="rect">
            <a:avLst/>
          </a:prstGeom>
        </p:spPr>
      </p:pic>
    </p:spTree>
    <p:extLst>
      <p:ext uri="{BB962C8B-B14F-4D97-AF65-F5344CB8AC3E}">
        <p14:creationId xmlns:p14="http://schemas.microsoft.com/office/powerpoint/2010/main" val="366440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5.9: Calculating a Cumulative Binomial Probability Using a TI-83/84 Plus Calculator </a:t>
            </a:r>
            <a:endParaRPr lang="en-US" dirty="0"/>
          </a:p>
        </p:txBody>
      </p:sp>
      <p:sp>
        <p:nvSpPr>
          <p:cNvPr id="3" name="Content Placeholder 2"/>
          <p:cNvSpPr>
            <a:spLocks noGrp="1"/>
          </p:cNvSpPr>
          <p:nvPr>
            <p:ph idx="1"/>
          </p:nvPr>
        </p:nvSpPr>
        <p:spPr/>
        <p:txBody>
          <a:bodyPr/>
          <a:lstStyle/>
          <a:p>
            <a:r>
              <a:rPr lang="en-US" dirty="0" smtClean="0"/>
              <a:t>Suppose that 20% of the programs sold at the home games of a professional sports team during the course of one season contain a special discount coupon. If all eight friends in your group bought programs at one game, what is the probability that at least half of your friends received the discount coupon? </a:t>
            </a:r>
          </a:p>
        </p:txBody>
      </p:sp>
    </p:spTree>
    <p:extLst>
      <p:ext uri="{BB962C8B-B14F-4D97-AF65-F5344CB8AC3E}">
        <p14:creationId xmlns:p14="http://schemas.microsoft.com/office/powerpoint/2010/main" val="1305830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100" dirty="0" smtClean="0"/>
              <a:t>Example 5.9: Calculating a Cumulative Binomial Probability Using a TI-83/84 Plus Calculator (cont.) </a:t>
            </a:r>
            <a:endParaRPr lang="en-US" sz="3100" dirty="0"/>
          </a:p>
        </p:txBody>
      </p:sp>
      <p:sp>
        <p:nvSpPr>
          <p:cNvPr id="5" name="Content Placeholder 2"/>
          <p:cNvSpPr>
            <a:spLocks noGrp="1"/>
          </p:cNvSpPr>
          <p:nvPr>
            <p:ph idx="1"/>
          </p:nvPr>
        </p:nvSpPr>
        <p:spPr/>
        <p:txBody>
          <a:bodyPr/>
          <a:lstStyle/>
          <a:p>
            <a:r>
              <a:rPr lang="en-US" b="1" dirty="0" smtClean="0"/>
              <a:t>Solution</a:t>
            </a:r>
          </a:p>
          <a:p>
            <a:r>
              <a:rPr lang="en-US" dirty="0" smtClean="0"/>
              <a:t>Since there are a significant number of programs sold at the home games of a professional sports team throughout one season, and the number of trials we are considering is relatively small in comparison, we can model this situation as if the trials are independent. The reasoning is that the precise probabilities would not actually change enough to affect the value of the answer. We are considering eight programs; thus </a:t>
            </a:r>
            <a:r>
              <a:rPr lang="en-US" i="1" dirty="0" smtClean="0"/>
              <a:t>n </a:t>
            </a:r>
            <a:r>
              <a:rPr lang="en-US" dirty="0" smtClean="0"/>
              <a:t>= 8</a:t>
            </a:r>
            <a:r>
              <a:rPr lang="en-US" i="1" dirty="0" smtClean="0"/>
              <a:t>. </a:t>
            </a:r>
            <a:endParaRPr lang="en-US" b="1" dirty="0" smtClean="0"/>
          </a:p>
        </p:txBody>
      </p:sp>
    </p:spTree>
    <p:extLst>
      <p:ext uri="{BB962C8B-B14F-4D97-AF65-F5344CB8AC3E}">
        <p14:creationId xmlns:p14="http://schemas.microsoft.com/office/powerpoint/2010/main" val="314063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smtClean="0"/>
              <a:t>Example 5.9: Calculating a Cumulative Binomial Probability Using a TI-83/84 Plus Calculator (cont.) </a:t>
            </a:r>
            <a:endParaRPr lang="en-US" sz="3100" dirty="0"/>
          </a:p>
        </p:txBody>
      </p:sp>
      <p:sp>
        <p:nvSpPr>
          <p:cNvPr id="3" name="Content Placeholder 2"/>
          <p:cNvSpPr>
            <a:spLocks noGrp="1"/>
          </p:cNvSpPr>
          <p:nvPr>
            <p:ph idx="1"/>
          </p:nvPr>
        </p:nvSpPr>
        <p:spPr/>
        <p:txBody>
          <a:bodyPr>
            <a:normAutofit/>
          </a:bodyPr>
          <a:lstStyle/>
          <a:p>
            <a:r>
              <a:rPr lang="en-US" dirty="0" smtClean="0"/>
              <a:t>If we define a success to be receiving a discount coupon, then the probability of obtaining a success is </a:t>
            </a:r>
          </a:p>
          <a:p>
            <a:pPr>
              <a:spcBef>
                <a:spcPts val="0"/>
              </a:spcBef>
            </a:pPr>
            <a:r>
              <a:rPr lang="en-US" i="1" dirty="0" smtClean="0"/>
              <a:t>p</a:t>
            </a:r>
            <a:r>
              <a:rPr lang="en-US" dirty="0" smtClean="0"/>
              <a:t> = 0.2. Let </a:t>
            </a:r>
            <a:r>
              <a:rPr lang="en-US" i="1" dirty="0" smtClean="0"/>
              <a:t>X</a:t>
            </a:r>
            <a:r>
              <a:rPr lang="en-US" dirty="0" smtClean="0"/>
              <a:t> = the number of discount coupons received in the eight programs bought by your friends. We are interested in the probability that </a:t>
            </a:r>
            <a:r>
              <a:rPr lang="en-US" i="1" dirty="0" smtClean="0"/>
              <a:t>at least half of the eight</a:t>
            </a:r>
            <a:r>
              <a:rPr lang="en-US" dirty="0" smtClean="0"/>
              <a:t> friends get a discount coupon, so at least four out of the eight, or 	        As in the previous example, in order to use the cumulative binomial probability function on a TI-83/84 Plus calculator to solve this problem, we will need to use the Complement Rule. </a:t>
            </a:r>
            <a:endParaRPr lang="en-US" dirty="0"/>
          </a:p>
        </p:txBody>
      </p:sp>
      <p:graphicFrame>
        <p:nvGraphicFramePr>
          <p:cNvPr id="305156" name="Object 4"/>
          <p:cNvGraphicFramePr>
            <a:graphicFrameLocks noChangeAspect="1"/>
          </p:cNvGraphicFramePr>
          <p:nvPr>
            <p:extLst>
              <p:ext uri="{D42A27DB-BD31-4B8C-83A1-F6EECF244321}">
                <p14:modId xmlns:p14="http://schemas.microsoft.com/office/powerpoint/2010/main" val="3992750442"/>
              </p:ext>
            </p:extLst>
          </p:nvPr>
        </p:nvGraphicFramePr>
        <p:xfrm>
          <a:off x="3429000" y="3899095"/>
          <a:ext cx="1333500" cy="469900"/>
        </p:xfrm>
        <a:graphic>
          <a:graphicData uri="http://schemas.openxmlformats.org/presentationml/2006/ole">
            <mc:AlternateContent xmlns:mc="http://schemas.openxmlformats.org/markup-compatibility/2006">
              <mc:Choice xmlns:v="urn:schemas-microsoft-com:vml" Requires="v">
                <p:oleObj spid="_x0000_s47113" name="Equation" r:id="rId3" imgW="1333440" imgH="469800" progId="Equation.DSMT4">
                  <p:embed/>
                </p:oleObj>
              </mc:Choice>
              <mc:Fallback>
                <p:oleObj name="Equation" r:id="rId3" imgW="1333440" imgH="46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899095"/>
                        <a:ext cx="13335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807062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smtClean="0"/>
              <a:t>Example 5.9: Calculating a Cumulative Binomial Probability Using a TI-83/84 Plus Calculator (cont.) </a:t>
            </a:r>
            <a:endParaRPr lang="en-US" sz="3100" dirty="0"/>
          </a:p>
        </p:txBody>
      </p:sp>
      <p:sp>
        <p:nvSpPr>
          <p:cNvPr id="5" name="Content Placeholder 2"/>
          <p:cNvSpPr>
            <a:spLocks noGrp="1"/>
          </p:cNvSpPr>
          <p:nvPr>
            <p:ph idx="1"/>
          </p:nvPr>
        </p:nvSpPr>
        <p:spPr/>
        <p:txBody>
          <a:bodyPr/>
          <a:lstStyle/>
          <a:p>
            <a:endParaRPr lang="en-US" dirty="0" smtClean="0"/>
          </a:p>
          <a:p>
            <a:r>
              <a:rPr lang="en-US" dirty="0" smtClean="0"/>
              <a:t>This is still not exactly what we need because the TI-83/84 Plus calculator can only calculate cumulative probabilities of the form 		     Fortunately, this situation is not too difficult to deal with due to one of the characteristics of the binomial distribution. The value for </a:t>
            </a:r>
            <a:r>
              <a:rPr lang="en-US" i="1" dirty="0" smtClean="0"/>
              <a:t>x</a:t>
            </a:r>
            <a:r>
              <a:rPr lang="en-US" dirty="0" smtClean="0"/>
              <a:t> must be a whole number; therefore,  </a:t>
            </a:r>
          </a:p>
          <a:p>
            <a:endParaRPr lang="en-US" dirty="0" smtClean="0"/>
          </a:p>
          <a:p>
            <a:endParaRPr lang="en-US" dirty="0" smtClean="0"/>
          </a:p>
        </p:txBody>
      </p:sp>
      <p:graphicFrame>
        <p:nvGraphicFramePr>
          <p:cNvPr id="304133" name="Object 5"/>
          <p:cNvGraphicFramePr>
            <a:graphicFrameLocks noChangeAspect="1"/>
          </p:cNvGraphicFramePr>
          <p:nvPr/>
        </p:nvGraphicFramePr>
        <p:xfrm>
          <a:off x="2918178" y="1312335"/>
          <a:ext cx="3251200" cy="469900"/>
        </p:xfrm>
        <a:graphic>
          <a:graphicData uri="http://schemas.openxmlformats.org/presentationml/2006/ole">
            <mc:AlternateContent xmlns:mc="http://schemas.openxmlformats.org/markup-compatibility/2006">
              <mc:Choice xmlns:v="urn:schemas-microsoft-com:vml" Requires="v">
                <p:oleObj spid="_x0000_s48158" name="Equation" r:id="rId3" imgW="3251160" imgH="469800" progId="Equation.DSMT4">
                  <p:embed/>
                </p:oleObj>
              </mc:Choice>
              <mc:Fallback>
                <p:oleObj name="Equation" r:id="rId3" imgW="3251160" imgH="46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178" y="1312335"/>
                        <a:ext cx="32512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4135" name="Object 7"/>
          <p:cNvGraphicFramePr>
            <a:graphicFrameLocks noChangeAspect="1"/>
          </p:cNvGraphicFramePr>
          <p:nvPr/>
        </p:nvGraphicFramePr>
        <p:xfrm>
          <a:off x="4102122" y="2690526"/>
          <a:ext cx="1333500" cy="469900"/>
        </p:xfrm>
        <a:graphic>
          <a:graphicData uri="http://schemas.openxmlformats.org/presentationml/2006/ole">
            <mc:AlternateContent xmlns:mc="http://schemas.openxmlformats.org/markup-compatibility/2006">
              <mc:Choice xmlns:v="urn:schemas-microsoft-com:vml" Requires="v">
                <p:oleObj spid="_x0000_s48159" name="Equation" r:id="rId5" imgW="1333440" imgH="469800" progId="Equation.DSMT4">
                  <p:embed/>
                </p:oleObj>
              </mc:Choice>
              <mc:Fallback>
                <p:oleObj name="Equation" r:id="rId5" imgW="1333440" imgH="469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2122" y="2690526"/>
                        <a:ext cx="13335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noChangeAspect="1"/>
          </p:cNvGraphicFramePr>
          <p:nvPr/>
        </p:nvGraphicFramePr>
        <p:xfrm>
          <a:off x="4114800" y="3260725"/>
          <a:ext cx="914400" cy="336550"/>
        </p:xfrm>
        <a:graphic>
          <a:graphicData uri="http://schemas.openxmlformats.org/presentationml/2006/ole">
            <mc:AlternateContent xmlns:mc="http://schemas.openxmlformats.org/markup-compatibility/2006">
              <mc:Choice xmlns:v="urn:schemas-microsoft-com:vml" Requires="v">
                <p:oleObj spid="_x0000_s48160" name="Equation" r:id="rId7" imgW="914400" imgH="336960" progId="Equation.DSMT4">
                  <p:embed/>
                </p:oleObj>
              </mc:Choice>
              <mc:Fallback>
                <p:oleObj name="Equation" r:id="rId7" imgW="914400" imgH="3369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3260725"/>
                        <a:ext cx="914400"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4137" name="Object 9"/>
          <p:cNvGraphicFramePr>
            <a:graphicFrameLocks noChangeAspect="1"/>
          </p:cNvGraphicFramePr>
          <p:nvPr>
            <p:extLst/>
          </p:nvPr>
        </p:nvGraphicFramePr>
        <p:xfrm>
          <a:off x="555978" y="4393274"/>
          <a:ext cx="2806700" cy="469900"/>
        </p:xfrm>
        <a:graphic>
          <a:graphicData uri="http://schemas.openxmlformats.org/presentationml/2006/ole">
            <mc:AlternateContent xmlns:mc="http://schemas.openxmlformats.org/markup-compatibility/2006">
              <mc:Choice xmlns:v="urn:schemas-microsoft-com:vml" Requires="v">
                <p:oleObj spid="_x0000_s48161" name="Equation" r:id="rId9" imgW="2806560" imgH="469800" progId="Equation.DSMT4">
                  <p:embed/>
                </p:oleObj>
              </mc:Choice>
              <mc:Fallback>
                <p:oleObj name="Equation" r:id="rId9" imgW="2806560" imgH="469800" progId="Equation.DSMT4">
                  <p:embed/>
                  <p:pic>
                    <p:nvPicPr>
                      <p:cNvPr id="0" name=""/>
                      <p:cNvPicPr>
                        <a:picLocks noChangeAspect="1" noChangeArrowheads="1"/>
                      </p:cNvPicPr>
                      <p:nvPr/>
                    </p:nvPicPr>
                    <p:blipFill>
                      <a:blip r:embed="rId10"/>
                      <a:srcRect/>
                      <a:stretch>
                        <a:fillRect/>
                      </a:stretch>
                    </p:blipFill>
                    <p:spPr bwMode="auto">
                      <a:xfrm>
                        <a:off x="555978" y="4393274"/>
                        <a:ext cx="28067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9515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smtClean="0"/>
              <a:t>Example 5.9: Calculating a Cumulative Binomial Probability Using a TI-83/84 Plus Calculator (cont.) </a:t>
            </a:r>
            <a:endParaRPr lang="en-US" sz="3100" dirty="0"/>
          </a:p>
        </p:txBody>
      </p:sp>
      <p:sp>
        <p:nvSpPr>
          <p:cNvPr id="3" name="Content Placeholder 2"/>
          <p:cNvSpPr>
            <a:spLocks noGrp="1"/>
          </p:cNvSpPr>
          <p:nvPr>
            <p:ph idx="1"/>
          </p:nvPr>
        </p:nvSpPr>
        <p:spPr/>
        <p:txBody>
          <a:bodyPr/>
          <a:lstStyle/>
          <a:p>
            <a:r>
              <a:rPr lang="en-US" dirty="0" smtClean="0"/>
              <a:t>Using all of this information and a TI-83/84 Plus calculator, we calculate the probability as shown below and in the screenshot on the next slide. </a:t>
            </a:r>
          </a:p>
          <a:p>
            <a:endParaRPr lang="en-US" dirty="0" smtClean="0"/>
          </a:p>
          <a:p>
            <a:endParaRPr lang="en-US" dirty="0" smtClean="0"/>
          </a:p>
          <a:p>
            <a:endParaRPr lang="en-US" dirty="0" smtClean="0"/>
          </a:p>
          <a:p>
            <a:endParaRPr lang="en-US" dirty="0" smtClean="0"/>
          </a:p>
        </p:txBody>
      </p:sp>
      <p:graphicFrame>
        <p:nvGraphicFramePr>
          <p:cNvPr id="300036" name="Object 4"/>
          <p:cNvGraphicFramePr>
            <a:graphicFrameLocks noChangeAspect="1"/>
          </p:cNvGraphicFramePr>
          <p:nvPr>
            <p:extLst/>
          </p:nvPr>
        </p:nvGraphicFramePr>
        <p:xfrm>
          <a:off x="2209800" y="2895600"/>
          <a:ext cx="3251200" cy="469900"/>
        </p:xfrm>
        <a:graphic>
          <a:graphicData uri="http://schemas.openxmlformats.org/presentationml/2006/ole">
            <mc:AlternateContent xmlns:mc="http://schemas.openxmlformats.org/markup-compatibility/2006">
              <mc:Choice xmlns:v="urn:schemas-microsoft-com:vml" Requires="v">
                <p:oleObj spid="_x0000_s49182" name="Equation" r:id="rId3" imgW="3251160" imgH="469800" progId="Equation.DSMT4">
                  <p:embed/>
                </p:oleObj>
              </mc:Choice>
              <mc:Fallback>
                <p:oleObj name="Equation" r:id="rId3" imgW="3251160" imgH="469800" progId="Equation.DSMT4">
                  <p:embed/>
                  <p:pic>
                    <p:nvPicPr>
                      <p:cNvPr id="0" name=""/>
                      <p:cNvPicPr>
                        <a:picLocks noChangeAspect="1" noChangeArrowheads="1"/>
                      </p:cNvPicPr>
                      <p:nvPr/>
                    </p:nvPicPr>
                    <p:blipFill>
                      <a:blip r:embed="rId4"/>
                      <a:srcRect/>
                      <a:stretch>
                        <a:fillRect/>
                      </a:stretch>
                    </p:blipFill>
                    <p:spPr bwMode="auto">
                      <a:xfrm>
                        <a:off x="2209800" y="2895600"/>
                        <a:ext cx="32512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nvPr>
        </p:nvGraphicFramePr>
        <p:xfrm>
          <a:off x="3505200" y="3492500"/>
          <a:ext cx="1955800" cy="469900"/>
        </p:xfrm>
        <a:graphic>
          <a:graphicData uri="http://schemas.openxmlformats.org/presentationml/2006/ole">
            <mc:AlternateContent xmlns:mc="http://schemas.openxmlformats.org/markup-compatibility/2006">
              <mc:Choice xmlns:v="urn:schemas-microsoft-com:vml" Requires="v">
                <p:oleObj spid="_x0000_s49183" name="Equation" r:id="rId5" imgW="1955520" imgH="469800" progId="Equation.DSMT4">
                  <p:embed/>
                </p:oleObj>
              </mc:Choice>
              <mc:Fallback>
                <p:oleObj name="Equation" r:id="rId5" imgW="1955520" imgH="469800" progId="Equation.DSMT4">
                  <p:embed/>
                  <p:pic>
                    <p:nvPicPr>
                      <p:cNvPr id="0" name=""/>
                      <p:cNvPicPr>
                        <a:picLocks noChangeAspect="1" noChangeArrowheads="1"/>
                      </p:cNvPicPr>
                      <p:nvPr/>
                    </p:nvPicPr>
                    <p:blipFill>
                      <a:blip r:embed="rId6"/>
                      <a:srcRect/>
                      <a:stretch>
                        <a:fillRect/>
                      </a:stretch>
                    </p:blipFill>
                    <p:spPr bwMode="auto">
                      <a:xfrm>
                        <a:off x="3505200" y="3492500"/>
                        <a:ext cx="19558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nvPr>
        </p:nvGraphicFramePr>
        <p:xfrm>
          <a:off x="3505200" y="4089400"/>
          <a:ext cx="3454400" cy="469900"/>
        </p:xfrm>
        <a:graphic>
          <a:graphicData uri="http://schemas.openxmlformats.org/presentationml/2006/ole">
            <mc:AlternateContent xmlns:mc="http://schemas.openxmlformats.org/markup-compatibility/2006">
              <mc:Choice xmlns:v="urn:schemas-microsoft-com:vml" Requires="v">
                <p:oleObj spid="_x0000_s49184" name="Equation" r:id="rId7" imgW="3454200" imgH="469800" progId="Equation.DSMT4">
                  <p:embed/>
                </p:oleObj>
              </mc:Choice>
              <mc:Fallback>
                <p:oleObj name="Equation" r:id="rId7" imgW="3454200" imgH="469800" progId="Equation.DSMT4">
                  <p:embed/>
                  <p:pic>
                    <p:nvPicPr>
                      <p:cNvPr id="0" name=""/>
                      <p:cNvPicPr>
                        <a:picLocks noChangeAspect="1" noChangeArrowheads="1"/>
                      </p:cNvPicPr>
                      <p:nvPr/>
                    </p:nvPicPr>
                    <p:blipFill>
                      <a:blip r:embed="rId8"/>
                      <a:srcRect/>
                      <a:stretch>
                        <a:fillRect/>
                      </a:stretch>
                    </p:blipFill>
                    <p:spPr bwMode="auto">
                      <a:xfrm>
                        <a:off x="3505200" y="4089400"/>
                        <a:ext cx="34544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4"/>
          <p:cNvGraphicFramePr>
            <a:graphicFrameLocks noChangeAspect="1"/>
          </p:cNvGraphicFramePr>
          <p:nvPr>
            <p:extLst/>
          </p:nvPr>
        </p:nvGraphicFramePr>
        <p:xfrm>
          <a:off x="3505200" y="4686300"/>
          <a:ext cx="1270000" cy="292100"/>
        </p:xfrm>
        <a:graphic>
          <a:graphicData uri="http://schemas.openxmlformats.org/presentationml/2006/ole">
            <mc:AlternateContent xmlns:mc="http://schemas.openxmlformats.org/markup-compatibility/2006">
              <mc:Choice xmlns:v="urn:schemas-microsoft-com:vml" Requires="v">
                <p:oleObj spid="_x0000_s49185" name="Equation" r:id="rId9" imgW="1269720" imgH="291960" progId="Equation.DSMT4">
                  <p:embed/>
                </p:oleObj>
              </mc:Choice>
              <mc:Fallback>
                <p:oleObj name="Equation" r:id="rId9" imgW="1269720" imgH="291960" progId="Equation.DSMT4">
                  <p:embed/>
                  <p:pic>
                    <p:nvPicPr>
                      <p:cNvPr id="0" name=""/>
                      <p:cNvPicPr>
                        <a:picLocks noChangeAspect="1" noChangeArrowheads="1"/>
                      </p:cNvPicPr>
                      <p:nvPr/>
                    </p:nvPicPr>
                    <p:blipFill>
                      <a:blip r:embed="rId10"/>
                      <a:srcRect/>
                      <a:stretch>
                        <a:fillRect/>
                      </a:stretch>
                    </p:blipFill>
                    <p:spPr bwMode="auto">
                      <a:xfrm>
                        <a:off x="3505200" y="4686300"/>
                        <a:ext cx="12700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7704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smtClean="0"/>
              <a:t>Example 5.9: Calculating a Cumulative Binomial Probability Using a TI-83/84 Plus Calculator (cont.) </a:t>
            </a:r>
            <a:endParaRPr lang="en-US" sz="3100" dirty="0"/>
          </a:p>
        </p:txBody>
      </p:sp>
      <p:sp>
        <p:nvSpPr>
          <p:cNvPr id="11"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Therefore, the probability that at least half of the eight friends find discount coupons in their programs is approximately </a:t>
            </a:r>
            <a:r>
              <a:rPr lang="en-US" dirty="0" smtClean="0">
                <a:solidFill>
                  <a:srgbClr val="FF0000"/>
                </a:solidFill>
              </a:rPr>
              <a:t>0.0563</a:t>
            </a:r>
            <a:r>
              <a:rPr lang="en-US" dirty="0" smtClean="0"/>
              <a:t>, which indicates that it is not very likely. </a:t>
            </a:r>
          </a:p>
        </p:txBody>
      </p:sp>
      <p:pic>
        <p:nvPicPr>
          <p:cNvPr id="33794" name="Picture 2" descr="C:\Documents and Settings\Nagesh\Desktop\5.png"/>
          <p:cNvPicPr>
            <a:picLocks noChangeAspect="1" noChangeArrowheads="1"/>
          </p:cNvPicPr>
          <p:nvPr/>
        </p:nvPicPr>
        <p:blipFill>
          <a:blip r:embed="rId2"/>
          <a:srcRect/>
          <a:stretch>
            <a:fillRect/>
          </a:stretch>
        </p:blipFill>
        <p:spPr bwMode="auto">
          <a:xfrm>
            <a:off x="3121973" y="1444752"/>
            <a:ext cx="2900055" cy="1984248"/>
          </a:xfrm>
          <a:prstGeom prst="rect">
            <a:avLst/>
          </a:prstGeom>
          <a:solidFill>
            <a:srgbClr val="CCFFCC"/>
          </a:solidFill>
          <a:ln>
            <a:solidFill>
              <a:srgbClr val="000000"/>
            </a:solidFill>
          </a:ln>
        </p:spPr>
      </p:pic>
    </p:spTree>
    <p:extLst>
      <p:ext uri="{BB962C8B-B14F-4D97-AF65-F5344CB8AC3E}">
        <p14:creationId xmlns:p14="http://schemas.microsoft.com/office/powerpoint/2010/main" val="109116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Properties of a Binomial Distribution </a:t>
            </a:r>
            <a:endParaRPr lang="en-US" dirty="0"/>
          </a:p>
        </p:txBody>
      </p:sp>
      <p:sp>
        <p:nvSpPr>
          <p:cNvPr id="7" name="Content Placeholder 2"/>
          <p:cNvSpPr>
            <a:spLocks noGrp="1"/>
          </p:cNvSpPr>
          <p:nvPr>
            <p:ph idx="1"/>
          </p:nvPr>
        </p:nvSpPr>
        <p:spPr>
          <a:solidFill>
            <a:srgbClr val="FFFFCC"/>
          </a:solidFill>
          <a:ln w="28575">
            <a:solidFill>
              <a:srgbClr val="000000"/>
            </a:solidFill>
          </a:ln>
        </p:spPr>
        <p:txBody>
          <a:bodyPr/>
          <a:lstStyle/>
          <a:p>
            <a:pPr algn="ctr"/>
            <a:r>
              <a:rPr lang="en-US" b="1" dirty="0" smtClean="0">
                <a:solidFill>
                  <a:srgbClr val="000000"/>
                </a:solidFill>
              </a:rPr>
              <a:t>Properties of a Binomial Distribution (cont.)</a:t>
            </a:r>
          </a:p>
          <a:p>
            <a:pPr>
              <a:tabLst>
                <a:tab pos="463550" algn="l"/>
              </a:tabLst>
            </a:pPr>
            <a:r>
              <a:rPr lang="en-US" b="1" dirty="0" smtClean="0">
                <a:solidFill>
                  <a:srgbClr val="000000"/>
                </a:solidFill>
              </a:rPr>
              <a:t>5.</a:t>
            </a:r>
            <a:r>
              <a:rPr lang="en-US" dirty="0" smtClean="0">
                <a:solidFill>
                  <a:srgbClr val="000000"/>
                </a:solidFill>
              </a:rPr>
              <a:t>	The binomial random variable, </a:t>
            </a:r>
            <a:r>
              <a:rPr lang="en-US" i="1" dirty="0" smtClean="0">
                <a:solidFill>
                  <a:srgbClr val="000000"/>
                </a:solidFill>
              </a:rPr>
              <a:t>X</a:t>
            </a:r>
            <a:r>
              <a:rPr lang="en-US" dirty="0" smtClean="0">
                <a:solidFill>
                  <a:srgbClr val="000000"/>
                </a:solidFill>
              </a:rPr>
              <a:t>, counts the 	number of successes in </a:t>
            </a:r>
            <a:r>
              <a:rPr lang="en-US" i="1" dirty="0" smtClean="0">
                <a:solidFill>
                  <a:srgbClr val="000000"/>
                </a:solidFill>
              </a:rPr>
              <a:t>n</a:t>
            </a:r>
            <a:r>
              <a:rPr lang="en-US" dirty="0" smtClean="0">
                <a:solidFill>
                  <a:srgbClr val="000000"/>
                </a:solidFill>
              </a:rPr>
              <a:t> trials. </a:t>
            </a:r>
          </a:p>
          <a:p>
            <a:pPr>
              <a:tabLst>
                <a:tab pos="463550" algn="l"/>
              </a:tabLst>
            </a:pPr>
            <a:r>
              <a:rPr lang="en-US" b="1" dirty="0" smtClean="0">
                <a:solidFill>
                  <a:srgbClr val="000000"/>
                </a:solidFill>
              </a:rPr>
              <a:t>6.</a:t>
            </a:r>
            <a:r>
              <a:rPr lang="en-US" dirty="0" smtClean="0">
                <a:solidFill>
                  <a:srgbClr val="000000"/>
                </a:solidFill>
              </a:rPr>
              <a:t>	For a binomial distribution, the mean is given by 	</a:t>
            </a:r>
            <a:r>
              <a:rPr lang="el-GR" i="1" dirty="0" smtClean="0">
                <a:solidFill>
                  <a:srgbClr val="003399"/>
                </a:solidFill>
                <a:sym typeface="WP Greek Century" panose="05000000000000000000" pitchFamily="2" charset="2"/>
              </a:rPr>
              <a:t>μ</a:t>
            </a:r>
            <a:r>
              <a:rPr lang="en-US" dirty="0" smtClean="0">
                <a:solidFill>
                  <a:srgbClr val="003399"/>
                </a:solidFill>
                <a:sym typeface="WP Greek Century" panose="05000000000000000000" pitchFamily="2" charset="2"/>
              </a:rPr>
              <a:t> </a:t>
            </a:r>
            <a:r>
              <a:rPr lang="en-US" dirty="0">
                <a:solidFill>
                  <a:srgbClr val="003399"/>
                </a:solidFill>
                <a:sym typeface="WP Greek Century" panose="05000000000000000000" pitchFamily="2" charset="2"/>
              </a:rPr>
              <a:t>= </a:t>
            </a:r>
            <a:r>
              <a:rPr lang="en-US" i="1" dirty="0" smtClean="0">
                <a:solidFill>
                  <a:srgbClr val="003399"/>
                </a:solidFill>
                <a:sym typeface="WP Greek Century" panose="05000000000000000000" pitchFamily="2" charset="2"/>
              </a:rPr>
              <a:t>np</a:t>
            </a:r>
            <a:r>
              <a:rPr lang="en-US" dirty="0" smtClean="0">
                <a:solidFill>
                  <a:srgbClr val="000000"/>
                </a:solidFill>
              </a:rPr>
              <a:t> and the variance is given by </a:t>
            </a:r>
            <a:r>
              <a:rPr lang="el-GR" i="1" dirty="0" smtClean="0">
                <a:solidFill>
                  <a:srgbClr val="003399"/>
                </a:solidFill>
                <a:sym typeface="WP Greek Century" panose="05000000000000000000" pitchFamily="2" charset="2"/>
              </a:rPr>
              <a:t>σ</a:t>
            </a:r>
            <a:r>
              <a:rPr lang="en-US" baseline="30000" dirty="0" smtClean="0">
                <a:solidFill>
                  <a:srgbClr val="003399"/>
                </a:solidFill>
                <a:sym typeface="WP Greek Century" panose="05000000000000000000" pitchFamily="2" charset="2"/>
              </a:rPr>
              <a:t>2</a:t>
            </a:r>
            <a:r>
              <a:rPr lang="en-US" dirty="0" smtClean="0">
                <a:solidFill>
                  <a:srgbClr val="003399"/>
                </a:solidFill>
                <a:sym typeface="WP Greek Century" panose="05000000000000000000" pitchFamily="2" charset="2"/>
              </a:rPr>
              <a:t> = </a:t>
            </a:r>
            <a:r>
              <a:rPr lang="en-US" i="1" dirty="0" smtClean="0">
                <a:solidFill>
                  <a:srgbClr val="003399"/>
                </a:solidFill>
                <a:sym typeface="WP Greek Century" panose="05000000000000000000" pitchFamily="2" charset="2"/>
              </a:rPr>
              <a:t>np</a:t>
            </a:r>
            <a:r>
              <a:rPr lang="en-US" dirty="0" smtClean="0">
                <a:solidFill>
                  <a:srgbClr val="003399"/>
                </a:solidFill>
                <a:sym typeface="WP Greek Century" panose="05000000000000000000" pitchFamily="2" charset="2"/>
              </a:rPr>
              <a:t>(1‒</a:t>
            </a:r>
            <a:r>
              <a:rPr lang="en-US" i="1" dirty="0" smtClean="0">
                <a:solidFill>
                  <a:srgbClr val="003399"/>
                </a:solidFill>
                <a:sym typeface="WP Greek Century" panose="05000000000000000000" pitchFamily="2" charset="2"/>
              </a:rPr>
              <a:t>p</a:t>
            </a:r>
            <a:r>
              <a:rPr lang="en-US" dirty="0" smtClean="0">
                <a:solidFill>
                  <a:srgbClr val="003399"/>
                </a:solidFill>
                <a:sym typeface="WP Greek Century" panose="05000000000000000000" pitchFamily="2" charset="2"/>
              </a:rPr>
              <a:t>)</a:t>
            </a:r>
            <a:r>
              <a:rPr lang="en-US" dirty="0" smtClean="0">
                <a:solidFill>
                  <a:srgbClr val="000000"/>
                </a:solidFill>
                <a:sym typeface="WP Greek Century" panose="05000000000000000000" pitchFamily="2" charset="2"/>
              </a:rPr>
              <a:t>.</a:t>
            </a:r>
            <a:endParaRPr lang="en-US" dirty="0" smtClean="0">
              <a:solidFill>
                <a:srgbClr val="000000"/>
              </a:solidFill>
            </a:endParaRPr>
          </a:p>
        </p:txBody>
      </p:sp>
    </p:spTree>
    <p:extLst>
      <p:ext uri="{BB962C8B-B14F-4D97-AF65-F5344CB8AC3E}">
        <p14:creationId xmlns:p14="http://schemas.microsoft.com/office/powerpoint/2010/main" val="36027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 for a Binomial Distribution </a:t>
            </a:r>
            <a:endParaRPr lang="en-US" dirty="0"/>
          </a:p>
        </p:txBody>
      </p:sp>
      <p:sp>
        <p:nvSpPr>
          <p:cNvPr id="6" name="Content Placeholder 2"/>
          <p:cNvSpPr>
            <a:spLocks noGrp="1"/>
          </p:cNvSpPr>
          <p:nvPr>
            <p:ph idx="1"/>
          </p:nvPr>
        </p:nvSpPr>
        <p:spPr>
          <a:solidFill>
            <a:srgbClr val="FFFFCC"/>
          </a:solidFill>
          <a:ln w="28575">
            <a:solidFill>
              <a:srgbClr val="000000"/>
            </a:solidFill>
          </a:ln>
        </p:spPr>
        <p:txBody>
          <a:bodyPr/>
          <a:lstStyle/>
          <a:p>
            <a:pPr algn="ctr"/>
            <a:r>
              <a:rPr lang="en-US" b="1" dirty="0" smtClean="0">
                <a:solidFill>
                  <a:srgbClr val="000000"/>
                </a:solidFill>
              </a:rPr>
              <a:t>Probability for a Binomial Distribution </a:t>
            </a:r>
          </a:p>
          <a:p>
            <a:pPr>
              <a:tabLst>
                <a:tab pos="463550" algn="l"/>
              </a:tabLst>
            </a:pPr>
            <a:r>
              <a:rPr lang="en-US" dirty="0" smtClean="0">
                <a:solidFill>
                  <a:srgbClr val="000000"/>
                </a:solidFill>
              </a:rPr>
              <a:t>For a binomial random variable </a:t>
            </a:r>
            <a:r>
              <a:rPr lang="en-US" i="1" dirty="0" smtClean="0">
                <a:solidFill>
                  <a:srgbClr val="000000"/>
                </a:solidFill>
              </a:rPr>
              <a:t>X</a:t>
            </a:r>
            <a:r>
              <a:rPr lang="en-US" dirty="0" smtClean="0">
                <a:solidFill>
                  <a:srgbClr val="000000"/>
                </a:solidFill>
              </a:rPr>
              <a:t>, the probability of obtaining </a:t>
            </a:r>
            <a:r>
              <a:rPr lang="en-US" i="1" dirty="0" smtClean="0">
                <a:solidFill>
                  <a:srgbClr val="000000"/>
                </a:solidFill>
              </a:rPr>
              <a:t>x</a:t>
            </a:r>
            <a:r>
              <a:rPr lang="en-US" dirty="0" smtClean="0">
                <a:solidFill>
                  <a:srgbClr val="000000"/>
                </a:solidFill>
              </a:rPr>
              <a:t> successes in </a:t>
            </a:r>
            <a:r>
              <a:rPr lang="en-US" i="1" dirty="0" smtClean="0">
                <a:solidFill>
                  <a:srgbClr val="000000"/>
                </a:solidFill>
              </a:rPr>
              <a:t>n</a:t>
            </a:r>
            <a:r>
              <a:rPr lang="en-US" dirty="0" smtClean="0">
                <a:solidFill>
                  <a:srgbClr val="000000"/>
                </a:solidFill>
              </a:rPr>
              <a:t> independent trials is given by </a:t>
            </a:r>
          </a:p>
          <a:p>
            <a:pPr>
              <a:tabLst>
                <a:tab pos="463550" algn="l"/>
              </a:tabLst>
            </a:pPr>
            <a:endParaRPr lang="en-US" dirty="0" smtClean="0"/>
          </a:p>
          <a:p>
            <a:pPr>
              <a:tabLst>
                <a:tab pos="463550" algn="l"/>
              </a:tabLst>
            </a:pPr>
            <a:endParaRPr lang="en-US" dirty="0" smtClean="0">
              <a:solidFill>
                <a:srgbClr val="000000"/>
              </a:solidFill>
            </a:endParaRPr>
          </a:p>
          <a:p>
            <a:pPr>
              <a:tabLst>
                <a:tab pos="463550" algn="l"/>
              </a:tabLst>
            </a:pPr>
            <a:r>
              <a:rPr lang="en-US" dirty="0" smtClean="0">
                <a:solidFill>
                  <a:srgbClr val="000000"/>
                </a:solidFill>
              </a:rPr>
              <a:t>where </a:t>
            </a:r>
            <a:r>
              <a:rPr lang="en-US" i="1" dirty="0" smtClean="0">
                <a:solidFill>
                  <a:srgbClr val="000000"/>
                </a:solidFill>
              </a:rPr>
              <a:t>x</a:t>
            </a:r>
            <a:r>
              <a:rPr lang="en-US" dirty="0" smtClean="0">
                <a:solidFill>
                  <a:srgbClr val="000000"/>
                </a:solidFill>
              </a:rPr>
              <a:t> is the number of successes, </a:t>
            </a:r>
          </a:p>
          <a:p>
            <a:pPr>
              <a:tabLst>
                <a:tab pos="463550" algn="l"/>
              </a:tabLst>
            </a:pPr>
            <a:r>
              <a:rPr lang="en-US" i="1" dirty="0" smtClean="0">
                <a:solidFill>
                  <a:srgbClr val="000000"/>
                </a:solidFill>
              </a:rPr>
              <a:t>n</a:t>
            </a:r>
            <a:r>
              <a:rPr lang="en-US" dirty="0" smtClean="0">
                <a:solidFill>
                  <a:srgbClr val="000000"/>
                </a:solidFill>
              </a:rPr>
              <a:t> is the number of trials, and </a:t>
            </a:r>
          </a:p>
          <a:p>
            <a:pPr>
              <a:tabLst>
                <a:tab pos="463550" algn="l"/>
              </a:tabLst>
            </a:pPr>
            <a:r>
              <a:rPr lang="en-US" i="1" dirty="0" smtClean="0">
                <a:solidFill>
                  <a:srgbClr val="000000"/>
                </a:solidFill>
              </a:rPr>
              <a:t>p</a:t>
            </a:r>
            <a:r>
              <a:rPr lang="en-US" dirty="0" smtClean="0">
                <a:solidFill>
                  <a:srgbClr val="000000"/>
                </a:solidFill>
              </a:rPr>
              <a:t> is the probability of getting a success on any trial. </a:t>
            </a:r>
          </a:p>
        </p:txBody>
      </p:sp>
      <p:graphicFrame>
        <p:nvGraphicFramePr>
          <p:cNvPr id="310273" name="Object 1"/>
          <p:cNvGraphicFramePr>
            <a:graphicFrameLocks noChangeAspect="1"/>
          </p:cNvGraphicFramePr>
          <p:nvPr>
            <p:extLst>
              <p:ext uri="{D42A27DB-BD31-4B8C-83A1-F6EECF244321}">
                <p14:modId xmlns:p14="http://schemas.microsoft.com/office/powerpoint/2010/main" val="3312669880"/>
              </p:ext>
            </p:extLst>
          </p:nvPr>
        </p:nvGraphicFramePr>
        <p:xfrm>
          <a:off x="1981200" y="2819400"/>
          <a:ext cx="5489864" cy="762000"/>
        </p:xfrm>
        <a:graphic>
          <a:graphicData uri="http://schemas.openxmlformats.org/presentationml/2006/ole">
            <mc:AlternateContent xmlns:mc="http://schemas.openxmlformats.org/markup-compatibility/2006">
              <mc:Choice xmlns:v="urn:schemas-microsoft-com:vml" Requires="v">
                <p:oleObj spid="_x0000_s20492" name="Equation" r:id="rId3" imgW="4025880" imgH="558720" progId="Equation.DSMT4">
                  <p:embed/>
                </p:oleObj>
              </mc:Choice>
              <mc:Fallback>
                <p:oleObj name="Equation" r:id="rId3" imgW="4025880" imgH="558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819400"/>
                        <a:ext cx="5489864" cy="7620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245996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5.5: Calculating a Binomial Probability Using the Formula </a:t>
            </a:r>
            <a:endParaRPr lang="en-US" dirty="0"/>
          </a:p>
        </p:txBody>
      </p:sp>
      <p:sp>
        <p:nvSpPr>
          <p:cNvPr id="8" name="Content Placeholder 2"/>
          <p:cNvSpPr>
            <a:spLocks noGrp="1"/>
          </p:cNvSpPr>
          <p:nvPr>
            <p:ph idx="1"/>
          </p:nvPr>
        </p:nvSpPr>
        <p:spPr/>
        <p:txBody>
          <a:bodyPr/>
          <a:lstStyle/>
          <a:p>
            <a:pPr>
              <a:tabLst>
                <a:tab pos="463550" algn="l"/>
              </a:tabLst>
            </a:pPr>
            <a:r>
              <a:rPr lang="en-US" dirty="0" smtClean="0"/>
              <a:t>What is the probability of getting exactly six heads in ten coin tosses? </a:t>
            </a:r>
          </a:p>
          <a:p>
            <a:pPr>
              <a:tabLst>
                <a:tab pos="463550" algn="l"/>
              </a:tabLst>
            </a:pPr>
            <a:r>
              <a:rPr lang="en-US" b="1" dirty="0" smtClean="0"/>
              <a:t>Solution</a:t>
            </a:r>
          </a:p>
          <a:p>
            <a:pPr>
              <a:tabLst>
                <a:tab pos="463550" algn="l"/>
              </a:tabLst>
            </a:pPr>
            <a:r>
              <a:rPr lang="en-US" dirty="0" smtClean="0"/>
              <a:t>We showed earlier that coin tosses meet the criteria of the binomial distribution. For this problem, let </a:t>
            </a:r>
            <a:r>
              <a:rPr lang="en-US" i="1" dirty="0" smtClean="0"/>
              <a:t>X</a:t>
            </a:r>
            <a:r>
              <a:rPr lang="en-US" dirty="0" smtClean="0"/>
              <a:t> = the number of heads obtained out of ten coin tosses. There are ten coin tosses, so </a:t>
            </a:r>
            <a:r>
              <a:rPr lang="en-US" i="1" dirty="0" smtClean="0"/>
              <a:t>n</a:t>
            </a:r>
            <a:r>
              <a:rPr lang="en-US" dirty="0" smtClean="0"/>
              <a:t> = 10. We will say that a success is getting a head. We want the probability of </a:t>
            </a:r>
            <a:r>
              <a:rPr lang="en-US" i="1" dirty="0" smtClean="0"/>
              <a:t>exactly six </a:t>
            </a:r>
            <a:r>
              <a:rPr lang="en-US" dirty="0" smtClean="0"/>
              <a:t>successes, so </a:t>
            </a:r>
            <a:r>
              <a:rPr lang="en-US" i="1" dirty="0" smtClean="0"/>
              <a:t>x</a:t>
            </a:r>
            <a:r>
              <a:rPr lang="en-US" dirty="0" smtClean="0"/>
              <a:t> = 6. The probability of flipping a head in one coin toss is 0.5, which means that </a:t>
            </a:r>
            <a:r>
              <a:rPr lang="en-US" i="1" dirty="0" smtClean="0"/>
              <a:t>p</a:t>
            </a:r>
            <a:r>
              <a:rPr lang="en-US" dirty="0" smtClean="0"/>
              <a:t> = 0.5. </a:t>
            </a:r>
            <a:endParaRPr lang="en-US" b="1" dirty="0"/>
          </a:p>
        </p:txBody>
      </p:sp>
    </p:spTree>
    <p:extLst>
      <p:ext uri="{BB962C8B-B14F-4D97-AF65-F5344CB8AC3E}">
        <p14:creationId xmlns:p14="http://schemas.microsoft.com/office/powerpoint/2010/main" val="300798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5.5: Calculating a Binomial Probability Using the Formula (cont.) </a:t>
            </a:r>
            <a:endParaRPr lang="en-US" dirty="0"/>
          </a:p>
        </p:txBody>
      </p:sp>
      <p:sp>
        <p:nvSpPr>
          <p:cNvPr id="4" name="Content Placeholder 3"/>
          <p:cNvSpPr>
            <a:spLocks noGrp="1"/>
          </p:cNvSpPr>
          <p:nvPr>
            <p:ph idx="1"/>
          </p:nvPr>
        </p:nvSpPr>
        <p:spPr/>
        <p:txBody>
          <a:bodyPr>
            <a:normAutofit/>
          </a:bodyPr>
          <a:lstStyle/>
          <a:p>
            <a:r>
              <a:rPr lang="en-US" dirty="0" smtClean="0"/>
              <a:t>Substituting these values into the binomial probability formula gives us the following.</a:t>
            </a:r>
          </a:p>
          <a:p>
            <a:endParaRPr lang="en-US" dirty="0" smtClean="0"/>
          </a:p>
          <a:p>
            <a:endParaRPr lang="en-US" dirty="0" smtClean="0"/>
          </a:p>
          <a:p>
            <a:endParaRPr lang="en-US" dirty="0" smtClean="0"/>
          </a:p>
          <a:p>
            <a:endParaRPr lang="en-US" dirty="0" smtClean="0"/>
          </a:p>
        </p:txBody>
      </p:sp>
      <p:graphicFrame>
        <p:nvGraphicFramePr>
          <p:cNvPr id="291853" name="Object 13"/>
          <p:cNvGraphicFramePr>
            <a:graphicFrameLocks noChangeAspect="1"/>
          </p:cNvGraphicFramePr>
          <p:nvPr>
            <p:extLst/>
          </p:nvPr>
        </p:nvGraphicFramePr>
        <p:xfrm>
          <a:off x="2133600" y="2248682"/>
          <a:ext cx="4025900" cy="558800"/>
        </p:xfrm>
        <a:graphic>
          <a:graphicData uri="http://schemas.openxmlformats.org/presentationml/2006/ole">
            <mc:AlternateContent xmlns:mc="http://schemas.openxmlformats.org/markup-compatibility/2006">
              <mc:Choice xmlns:v="urn:schemas-microsoft-com:vml" Requires="v">
                <p:oleObj spid="_x0000_s21556" name="Equation" r:id="rId3" imgW="4025880" imgH="558720" progId="Equation.DSMT4">
                  <p:embed/>
                </p:oleObj>
              </mc:Choice>
              <mc:Fallback>
                <p:oleObj name="Equation" r:id="rId3" imgW="4025880" imgH="558720" progId="Equation.DSMT4">
                  <p:embed/>
                  <p:pic>
                    <p:nvPicPr>
                      <p:cNvPr id="0" name=""/>
                      <p:cNvPicPr>
                        <a:picLocks noChangeAspect="1" noChangeArrowheads="1"/>
                      </p:cNvPicPr>
                      <p:nvPr/>
                    </p:nvPicPr>
                    <p:blipFill>
                      <a:blip r:embed="rId4"/>
                      <a:srcRect/>
                      <a:stretch>
                        <a:fillRect/>
                      </a:stretch>
                    </p:blipFill>
                    <p:spPr bwMode="auto">
                      <a:xfrm>
                        <a:off x="2133600" y="2248682"/>
                        <a:ext cx="40259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3"/>
          <p:cNvGraphicFramePr>
            <a:graphicFrameLocks noChangeAspect="1"/>
          </p:cNvGraphicFramePr>
          <p:nvPr>
            <p:extLst/>
          </p:nvPr>
        </p:nvGraphicFramePr>
        <p:xfrm>
          <a:off x="2133600" y="2794000"/>
          <a:ext cx="4902200" cy="558800"/>
        </p:xfrm>
        <a:graphic>
          <a:graphicData uri="http://schemas.openxmlformats.org/presentationml/2006/ole">
            <mc:AlternateContent xmlns:mc="http://schemas.openxmlformats.org/markup-compatibility/2006">
              <mc:Choice xmlns:v="urn:schemas-microsoft-com:vml" Requires="v">
                <p:oleObj spid="_x0000_s21557" name="Equation" r:id="rId5" imgW="4902120" imgH="558720" progId="Equation.DSMT4">
                  <p:embed/>
                </p:oleObj>
              </mc:Choice>
              <mc:Fallback>
                <p:oleObj name="Equation" r:id="rId5" imgW="4902120" imgH="558720" progId="Equation.DSMT4">
                  <p:embed/>
                  <p:pic>
                    <p:nvPicPr>
                      <p:cNvPr id="0" name=""/>
                      <p:cNvPicPr>
                        <a:picLocks noChangeAspect="1" noChangeArrowheads="1"/>
                      </p:cNvPicPr>
                      <p:nvPr/>
                    </p:nvPicPr>
                    <p:blipFill>
                      <a:blip r:embed="rId6"/>
                      <a:srcRect/>
                      <a:stretch>
                        <a:fillRect/>
                      </a:stretch>
                    </p:blipFill>
                    <p:spPr bwMode="auto">
                      <a:xfrm>
                        <a:off x="2133600" y="2794000"/>
                        <a:ext cx="49022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13"/>
          <p:cNvGraphicFramePr>
            <a:graphicFrameLocks noChangeAspect="1"/>
          </p:cNvGraphicFramePr>
          <p:nvPr>
            <p:extLst/>
          </p:nvPr>
        </p:nvGraphicFramePr>
        <p:xfrm>
          <a:off x="3421185" y="3458504"/>
          <a:ext cx="2755900" cy="838200"/>
        </p:xfrm>
        <a:graphic>
          <a:graphicData uri="http://schemas.openxmlformats.org/presentationml/2006/ole">
            <mc:AlternateContent xmlns:mc="http://schemas.openxmlformats.org/markup-compatibility/2006">
              <mc:Choice xmlns:v="urn:schemas-microsoft-com:vml" Requires="v">
                <p:oleObj spid="_x0000_s21558" name="Equation" r:id="rId7" imgW="2755800" imgH="838080" progId="Equation.DSMT4">
                  <p:embed/>
                </p:oleObj>
              </mc:Choice>
              <mc:Fallback>
                <p:oleObj name="Equation" r:id="rId7" imgW="2755800" imgH="838080" progId="Equation.DSMT4">
                  <p:embed/>
                  <p:pic>
                    <p:nvPicPr>
                      <p:cNvPr id="0" name=""/>
                      <p:cNvPicPr>
                        <a:picLocks noChangeAspect="1" noChangeArrowheads="1"/>
                      </p:cNvPicPr>
                      <p:nvPr/>
                    </p:nvPicPr>
                    <p:blipFill>
                      <a:blip r:embed="rId8"/>
                      <a:srcRect/>
                      <a:stretch>
                        <a:fillRect/>
                      </a:stretch>
                    </p:blipFill>
                    <p:spPr bwMode="auto">
                      <a:xfrm>
                        <a:off x="3421185" y="3458504"/>
                        <a:ext cx="27559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13"/>
          <p:cNvGraphicFramePr>
            <a:graphicFrameLocks noChangeAspect="1"/>
          </p:cNvGraphicFramePr>
          <p:nvPr>
            <p:extLst/>
          </p:nvPr>
        </p:nvGraphicFramePr>
        <p:xfrm>
          <a:off x="3421185" y="4419600"/>
          <a:ext cx="3898900" cy="469900"/>
        </p:xfrm>
        <a:graphic>
          <a:graphicData uri="http://schemas.openxmlformats.org/presentationml/2006/ole">
            <mc:AlternateContent xmlns:mc="http://schemas.openxmlformats.org/markup-compatibility/2006">
              <mc:Choice xmlns:v="urn:schemas-microsoft-com:vml" Requires="v">
                <p:oleObj spid="_x0000_s21559" name="Equation" r:id="rId9" imgW="3898800" imgH="469800" progId="Equation.DSMT4">
                  <p:embed/>
                </p:oleObj>
              </mc:Choice>
              <mc:Fallback>
                <p:oleObj name="Equation" r:id="rId9" imgW="3898800" imgH="469800" progId="Equation.DSMT4">
                  <p:embed/>
                  <p:pic>
                    <p:nvPicPr>
                      <p:cNvPr id="0" name=""/>
                      <p:cNvPicPr>
                        <a:picLocks noChangeAspect="1" noChangeArrowheads="1"/>
                      </p:cNvPicPr>
                      <p:nvPr/>
                    </p:nvPicPr>
                    <p:blipFill>
                      <a:blip r:embed="rId10"/>
                      <a:srcRect/>
                      <a:stretch>
                        <a:fillRect/>
                      </a:stretch>
                    </p:blipFill>
                    <p:spPr bwMode="auto">
                      <a:xfrm>
                        <a:off x="3421185" y="4419600"/>
                        <a:ext cx="38989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3"/>
          <p:cNvGraphicFramePr>
            <a:graphicFrameLocks noChangeAspect="1"/>
          </p:cNvGraphicFramePr>
          <p:nvPr>
            <p:extLst/>
          </p:nvPr>
        </p:nvGraphicFramePr>
        <p:xfrm>
          <a:off x="3421185" y="5041900"/>
          <a:ext cx="1270000" cy="292100"/>
        </p:xfrm>
        <a:graphic>
          <a:graphicData uri="http://schemas.openxmlformats.org/presentationml/2006/ole">
            <mc:AlternateContent xmlns:mc="http://schemas.openxmlformats.org/markup-compatibility/2006">
              <mc:Choice xmlns:v="urn:schemas-microsoft-com:vml" Requires="v">
                <p:oleObj spid="_x0000_s21560" name="Equation" r:id="rId11" imgW="1269720" imgH="291960" progId="Equation.DSMT4">
                  <p:embed/>
                </p:oleObj>
              </mc:Choice>
              <mc:Fallback>
                <p:oleObj name="Equation" r:id="rId11" imgW="1269720" imgH="291960" progId="Equation.DSMT4">
                  <p:embed/>
                  <p:pic>
                    <p:nvPicPr>
                      <p:cNvPr id="0" name=""/>
                      <p:cNvPicPr>
                        <a:picLocks noChangeAspect="1" noChangeArrowheads="1"/>
                      </p:cNvPicPr>
                      <p:nvPr/>
                    </p:nvPicPr>
                    <p:blipFill>
                      <a:blip r:embed="rId12"/>
                      <a:srcRect/>
                      <a:stretch>
                        <a:fillRect/>
                      </a:stretch>
                    </p:blipFill>
                    <p:spPr bwMode="auto">
                      <a:xfrm>
                        <a:off x="3421185" y="5041900"/>
                        <a:ext cx="12700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6281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18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5.5: Calculating a Binomial Probability Using the Formula (cont.) </a:t>
            </a:r>
            <a:endParaRPr lang="en-US" dirty="0"/>
          </a:p>
        </p:txBody>
      </p:sp>
      <p:sp>
        <p:nvSpPr>
          <p:cNvPr id="4" name="Content Placeholder 3"/>
          <p:cNvSpPr>
            <a:spLocks noGrp="1"/>
          </p:cNvSpPr>
          <p:nvPr>
            <p:ph idx="1"/>
          </p:nvPr>
        </p:nvSpPr>
        <p:spPr/>
        <p:txBody>
          <a:bodyPr>
            <a:normAutofit/>
          </a:bodyPr>
          <a:lstStyle/>
          <a:p>
            <a:pPr>
              <a:spcBef>
                <a:spcPts val="1800"/>
              </a:spcBef>
            </a:pPr>
            <a:r>
              <a:rPr lang="en-US" dirty="0" smtClean="0"/>
              <a:t>Thus, the probability of getting exactly six heads in ten coin tosses is approximately </a:t>
            </a:r>
            <a:r>
              <a:rPr lang="en-US" dirty="0" smtClean="0">
                <a:solidFill>
                  <a:srgbClr val="FF0000"/>
                </a:solidFill>
              </a:rPr>
              <a:t>0.2051</a:t>
            </a:r>
            <a:r>
              <a:rPr lang="en-US" dirty="0" smtClean="0"/>
              <a:t>.</a:t>
            </a:r>
            <a:endParaRPr lang="en-US" dirty="0"/>
          </a:p>
        </p:txBody>
      </p:sp>
    </p:spTree>
    <p:extLst>
      <p:ext uri="{BB962C8B-B14F-4D97-AF65-F5344CB8AC3E}">
        <p14:creationId xmlns:p14="http://schemas.microsoft.com/office/powerpoint/2010/main" val="2087739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Finding a Binomial Probability Using Excel</a:t>
            </a:r>
            <a:endParaRPr lang="en-US" dirty="0"/>
          </a:p>
        </p:txBody>
      </p:sp>
      <p:sp>
        <p:nvSpPr>
          <p:cNvPr id="5" name="Content Placeholder 2"/>
          <p:cNvSpPr txBox="1">
            <a:spLocks/>
          </p:cNvSpPr>
          <p:nvPr/>
        </p:nvSpPr>
        <p:spPr>
          <a:xfrm>
            <a:off x="457200" y="1097280"/>
            <a:ext cx="8458200" cy="2407920"/>
          </a:xfrm>
          <a:prstGeom prst="rect">
            <a:avLst/>
          </a:prstGeom>
        </p:spPr>
        <p:txBody>
          <a:bodyPr>
            <a:normAutofit/>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Excel includes Binomial </a:t>
            </a:r>
            <a:r>
              <a:rPr lang="en-US" dirty="0"/>
              <a:t>probability</a:t>
            </a:r>
            <a:r>
              <a:rPr lang="en-US" dirty="0" smtClean="0"/>
              <a:t> functions:</a:t>
            </a:r>
            <a:endParaRPr lang="en-US" dirty="0"/>
          </a:p>
          <a:p>
            <a:pPr marL="349250" indent="-349250">
              <a:buFont typeface="Courier New" pitchFamily="49" charset="0"/>
              <a:buChar char="o"/>
            </a:pPr>
            <a:r>
              <a:rPr lang="en-US" dirty="0" smtClean="0"/>
              <a:t>To compute the probability for </a:t>
            </a:r>
            <a:r>
              <a:rPr lang="en-US" b="1" dirty="0" smtClean="0"/>
              <a:t>exactly </a:t>
            </a:r>
            <a:r>
              <a:rPr lang="en-US" b="1" i="1" dirty="0" smtClean="0"/>
              <a:t>x</a:t>
            </a:r>
            <a:r>
              <a:rPr lang="en-US" b="1" dirty="0" smtClean="0"/>
              <a:t> successes </a:t>
            </a:r>
            <a:r>
              <a:rPr lang="en-US" dirty="0" smtClean="0"/>
              <a:t>after </a:t>
            </a:r>
            <a:r>
              <a:rPr lang="en-US" i="1" dirty="0" smtClean="0"/>
              <a:t>n</a:t>
            </a:r>
            <a:r>
              <a:rPr lang="en-US" dirty="0" smtClean="0"/>
              <a:t> trials, when the probability of success is </a:t>
            </a:r>
            <a:r>
              <a:rPr lang="en-US" i="1" dirty="0" smtClean="0"/>
              <a:t>p</a:t>
            </a:r>
            <a:r>
              <a:rPr lang="en-US" dirty="0" smtClean="0"/>
              <a:t>, use</a:t>
            </a:r>
          </a:p>
          <a:p>
            <a:pPr algn="ctr"/>
            <a:r>
              <a:rPr lang="en-US" dirty="0" smtClean="0"/>
              <a:t>=BINOM.DIST(</a:t>
            </a:r>
            <a:r>
              <a:rPr lang="en-US" i="1" dirty="0" err="1" smtClean="0"/>
              <a:t>x</a:t>
            </a:r>
            <a:r>
              <a:rPr lang="en-US" dirty="0" err="1" smtClean="0"/>
              <a:t>,</a:t>
            </a:r>
            <a:r>
              <a:rPr lang="en-US" i="1" dirty="0" err="1" smtClean="0"/>
              <a:t>n</a:t>
            </a:r>
            <a:r>
              <a:rPr lang="en-US" dirty="0" err="1" smtClean="0"/>
              <a:t>,</a:t>
            </a:r>
            <a:r>
              <a:rPr lang="en-US" i="1" dirty="0" err="1" smtClean="0"/>
              <a:t>p</a:t>
            </a:r>
            <a:r>
              <a:rPr lang="en-US" dirty="0" err="1" smtClean="0"/>
              <a:t>,FALSE</a:t>
            </a:r>
            <a:r>
              <a:rPr lang="en-US" dirty="0" smtClean="0"/>
              <a:t>)</a:t>
            </a:r>
          </a:p>
        </p:txBody>
      </p:sp>
      <p:pic>
        <p:nvPicPr>
          <p:cNvPr id="7" name="Picture 6"/>
          <p:cNvPicPr>
            <a:picLocks noChangeAspect="1"/>
          </p:cNvPicPr>
          <p:nvPr/>
        </p:nvPicPr>
        <p:blipFill>
          <a:blip r:embed="rId2"/>
          <a:stretch>
            <a:fillRect/>
          </a:stretch>
        </p:blipFill>
        <p:spPr>
          <a:xfrm>
            <a:off x="1371600" y="3810000"/>
            <a:ext cx="6500813" cy="2133600"/>
          </a:xfrm>
          <a:prstGeom prst="rect">
            <a:avLst/>
          </a:prstGeom>
        </p:spPr>
      </p:pic>
    </p:spTree>
    <p:extLst>
      <p:ext uri="{BB962C8B-B14F-4D97-AF65-F5344CB8AC3E}">
        <p14:creationId xmlns:p14="http://schemas.microsoft.com/office/powerpoint/2010/main" val="3008654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1">
      <a:dk1>
        <a:srgbClr val="366092"/>
      </a:dk1>
      <a:lt1>
        <a:srgbClr val="FFFFFF"/>
      </a:lt1>
      <a:dk2>
        <a:srgbClr val="4F81BD"/>
      </a:dk2>
      <a:lt2>
        <a:srgbClr val="FFFFFF"/>
      </a:lt2>
      <a:accent1>
        <a:srgbClr val="1F497D"/>
      </a:accent1>
      <a:accent2>
        <a:srgbClr val="366092"/>
      </a:accent2>
      <a:accent3>
        <a:srgbClr val="FFFFCC"/>
      </a:accent3>
      <a:accent4>
        <a:srgbClr val="B8CCE4"/>
      </a:accent4>
      <a:accent5>
        <a:srgbClr val="DBE5F1"/>
      </a:accent5>
      <a:accent6>
        <a:srgbClr val="C6D9F0"/>
      </a:accent6>
      <a:hlink>
        <a:srgbClr val="92CDDC"/>
      </a:hlink>
      <a:folHlink>
        <a:srgbClr val="8DB3E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1">
      <a:dk1>
        <a:srgbClr val="366092"/>
      </a:dk1>
      <a:lt1>
        <a:srgbClr val="FFFFFF"/>
      </a:lt1>
      <a:dk2>
        <a:srgbClr val="4F81BD"/>
      </a:dk2>
      <a:lt2>
        <a:srgbClr val="FFFFFF"/>
      </a:lt2>
      <a:accent1>
        <a:srgbClr val="1F497D"/>
      </a:accent1>
      <a:accent2>
        <a:srgbClr val="366092"/>
      </a:accent2>
      <a:accent3>
        <a:srgbClr val="FFFFCC"/>
      </a:accent3>
      <a:accent4>
        <a:srgbClr val="B8CCE4"/>
      </a:accent4>
      <a:accent5>
        <a:srgbClr val="DBE5F1"/>
      </a:accent5>
      <a:accent6>
        <a:srgbClr val="C6D9F0"/>
      </a:accent6>
      <a:hlink>
        <a:srgbClr val="92CDDC"/>
      </a:hlink>
      <a:folHlink>
        <a:srgbClr val="8DB3E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1827</Words>
  <Application>Microsoft Office PowerPoint</Application>
  <PresentationFormat>On-screen Show (4:3)</PresentationFormat>
  <Paragraphs>153</Paragraphs>
  <Slides>36</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36</vt:i4>
      </vt:variant>
    </vt:vector>
  </HeadingPairs>
  <TitlesOfParts>
    <vt:vector size="45" baseType="lpstr">
      <vt:lpstr>Ti86pc</vt:lpstr>
      <vt:lpstr>Arial</vt:lpstr>
      <vt:lpstr>WP Greek Century</vt:lpstr>
      <vt:lpstr>Courier New</vt:lpstr>
      <vt:lpstr>Calibri</vt:lpstr>
      <vt:lpstr>Symbol</vt:lpstr>
      <vt:lpstr>1_Office Theme</vt:lpstr>
      <vt:lpstr>2_Office Theme</vt:lpstr>
      <vt:lpstr>Equation</vt:lpstr>
      <vt:lpstr>DSCI 2710 ‒ Lecture 8 UNTBSTAT Lesson 6.5</vt:lpstr>
      <vt:lpstr>Objectives</vt:lpstr>
      <vt:lpstr>Properties of a Binomial Distribution </vt:lpstr>
      <vt:lpstr>Properties of a Binomial Distribution </vt:lpstr>
      <vt:lpstr>Probability for a Binomial Distribution </vt:lpstr>
      <vt:lpstr>Example 5.5: Calculating a Binomial Probability Using the Formula </vt:lpstr>
      <vt:lpstr>Example 5.5: Calculating a Binomial Probability Using the Formula (cont.) </vt:lpstr>
      <vt:lpstr>Example 5.5: Calculating a Binomial Probability Using the Formula (cont.) </vt:lpstr>
      <vt:lpstr>Finding a Binomial Probability Using Excel</vt:lpstr>
      <vt:lpstr>Finding a Binomial Probability Using Excel</vt:lpstr>
      <vt:lpstr>HLS UNTBSTAT Lesson 6.5</vt:lpstr>
      <vt:lpstr>HLS UNTBSTAT Lesson 6.5: Example questions Use HLS6.5_BinomialProbability_worksheet file</vt:lpstr>
      <vt:lpstr>APPENDIX: Using a TI-83/84 Plus calculator</vt:lpstr>
      <vt:lpstr>Example 5.6: Calculating a Binomial Probability Using the Formula or a TI-83/84 Plus Calculator </vt:lpstr>
      <vt:lpstr>Example 5.6: Calculating a Binomial Probability Using the Formula or a TI-83/84 Plus Calculator (cont.) </vt:lpstr>
      <vt:lpstr>Example 5.6: Calculating a Binomial Probability Using the Formula or a TI-83/84 Plus Calculator (cont.) </vt:lpstr>
      <vt:lpstr>Example 5.6: Calculating a Binomial Probability Using the Formula or a TI-83/84 Plus Calculator (cont.) </vt:lpstr>
      <vt:lpstr>Example 5.6: Calculating a Binomial Probability Using the Formula or a TI-83/84 Plus Calculator (cont.) </vt:lpstr>
      <vt:lpstr>Example 5.7: Calculating Binomial Probabilities Using the Formula or a TI-83/84 Plus Calculator </vt:lpstr>
      <vt:lpstr>Example 5.7: Calculating Binomial Probabilities Using the Formula or a TI-83/84 Plus Calculator (cont.)</vt:lpstr>
      <vt:lpstr>Example 5.7: Calculating Binomial Probabilities Using the Formula or a TI-83/84 Plus Calculator (cont.)</vt:lpstr>
      <vt:lpstr>Example 5.7: Calculating Binomial Probabilities Using the Formula or a TI-83/84 Plus Calculator (cont.)</vt:lpstr>
      <vt:lpstr>Example 5.7: Calculating Binomial Probabilities Using the Formula or a TI-83/84 Plus Calculator (cont.)</vt:lpstr>
      <vt:lpstr>Example 5.7: Calculating Binomial Probabilities Using the Formula or a TI-83/84 Plus Calculator (cont.)</vt:lpstr>
      <vt:lpstr>Example 5.7: Calculating Binomial Probabilities Using the Formula or a TI-83/84 Plus Calculator (cont.)</vt:lpstr>
      <vt:lpstr>Example 5.7: Calculating Binomial Probabilities Using the Formula or a TI-83/84 Plus Calculator (cont.)</vt:lpstr>
      <vt:lpstr>Example 5.8: Calculating a Cumulative Binomial Probability Using a TI-83/84 Plus Calculator </vt:lpstr>
      <vt:lpstr>Example 5.8: Calculating a Cumulative Binomial Probability Using a TI-83/84 Plus Calculator (cont.) </vt:lpstr>
      <vt:lpstr>Example 5.8: Calculating a Cumulative Binomial Probability Using a TI-83/84 Plus Calculator (cont.) </vt:lpstr>
      <vt:lpstr>Example 5.8: Calculating a Cumulative Binomial Probability Using a TI-83/84 Plus Calculator (cont.) </vt:lpstr>
      <vt:lpstr>Example 5.9: Calculating a Cumulative Binomial Probability Using a TI-83/84 Plus Calculator </vt:lpstr>
      <vt:lpstr>Example 5.9: Calculating a Cumulative Binomial Probability Using a TI-83/84 Plus Calculator (cont.) </vt:lpstr>
      <vt:lpstr>Example 5.9: Calculating a Cumulative Binomial Probability Using a TI-83/84 Plus Calculator (cont.) </vt:lpstr>
      <vt:lpstr>Example 5.9: Calculating a Cumulative Binomial Probability Using a TI-83/84 Plus Calculator (cont.) </vt:lpstr>
      <vt:lpstr>Example 5.9: Calculating a Cumulative Binomial Probability Using a TI-83/84 Plus Calculator (cont.) </vt:lpstr>
      <vt:lpstr>Example 5.9: Calculating a Cumulative Binomial Probability Using a TI-83/84 Plus Calculator (cont.)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X.X</dc:title>
  <dc:creator>Kim Cumbie</dc:creator>
  <cp:lastModifiedBy>Hakan Tarakci</cp:lastModifiedBy>
  <cp:revision>64</cp:revision>
  <dcterms:created xsi:type="dcterms:W3CDTF">2013-04-26T14:43:13Z</dcterms:created>
  <dcterms:modified xsi:type="dcterms:W3CDTF">2017-06-13T01:29:26Z</dcterms:modified>
</cp:coreProperties>
</file>