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477" r:id="rId4"/>
    <p:sldId id="281" r:id="rId5"/>
    <p:sldId id="486" r:id="rId6"/>
    <p:sldId id="323" r:id="rId7"/>
    <p:sldId id="286" r:id="rId8"/>
    <p:sldId id="472" r:id="rId9"/>
    <p:sldId id="287" r:id="rId10"/>
    <p:sldId id="478" r:id="rId11"/>
    <p:sldId id="468" r:id="rId12"/>
    <p:sldId id="473" r:id="rId13"/>
    <p:sldId id="288" r:id="rId14"/>
    <p:sldId id="474" r:id="rId15"/>
    <p:sldId id="297" r:id="rId16"/>
    <p:sldId id="479" r:id="rId17"/>
    <p:sldId id="480" r:id="rId18"/>
    <p:sldId id="481" r:id="rId19"/>
    <p:sldId id="482" r:id="rId20"/>
    <p:sldId id="483" r:id="rId21"/>
    <p:sldId id="487" r:id="rId22"/>
    <p:sldId id="289" r:id="rId23"/>
    <p:sldId id="290" r:id="rId24"/>
    <p:sldId id="291" r:id="rId25"/>
    <p:sldId id="292" r:id="rId26"/>
    <p:sldId id="293" r:id="rId27"/>
    <p:sldId id="469" r:id="rId28"/>
    <p:sldId id="470" r:id="rId29"/>
    <p:sldId id="296" r:id="rId30"/>
    <p:sldId id="454" r:id="rId31"/>
    <p:sldId id="484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3189"/>
  </p:normalViewPr>
  <p:slideViewPr>
    <p:cSldViewPr snapToGrid="0" snapToObjects="1">
      <p:cViewPr varScale="1">
        <p:scale>
          <a:sx n="104" d="100"/>
          <a:sy n="104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40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9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3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091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412"/>
            <a:ext cx="11666363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619"/>
            <a:ext cx="12192000" cy="12066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4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0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4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F760-7AED-6C4E-8EBB-B33C61A3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model we select generalize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6060D-EB73-4740-88AA-06B0DF950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need to know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initial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354490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214A-DDAD-0F43-B96B-4C37FD08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select a model that does that?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38AB-BE42-AD40-8874-9861CDBB9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Temporal Holdouts</a:t>
            </a:r>
          </a:p>
          <a:p>
            <a:r>
              <a:rPr lang="en-US" dirty="0"/>
              <a:t>Spatial Holdouts</a:t>
            </a:r>
          </a:p>
          <a:p>
            <a:r>
              <a:rPr lang="en-US" dirty="0"/>
              <a:t>Other Holdouts?</a:t>
            </a:r>
          </a:p>
        </p:txBody>
      </p:sp>
    </p:spTree>
    <p:extLst>
      <p:ext uri="{BB962C8B-B14F-4D97-AF65-F5344CB8AC3E}">
        <p14:creationId xmlns:p14="http://schemas.microsoft.com/office/powerpoint/2010/main" val="4093726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1: We want to track news coverage of epidemic related topics. We have tagged a small corpus (n=1000) of news articles from Jan 2019 to September 2020 and now have a stream of new incoming articles every day. We want to deploy a system that tracks the intensity of coverage by media outlet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9645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2: We want to track news coverage of epidemic related topics. We have tagged a small corpus (n=1000) of news articles from Jan 2019 to September 2020 and now have a stream of new incoming articles every day. We want to deploy a system that tracks intensity of coverage by media outlet over the last 2 years as well as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74433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3: We want to predict whether there will be an increase in epidemic related articles in the media during the next week.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3999252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4: We want to predict whether there will be an increase in epidemic related articles in the media during the next month.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147417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0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 Session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Won’t have one this week, but will talk through update 1 on Thursday</a:t>
            </a:r>
          </a:p>
          <a:p>
            <a:r>
              <a:rPr lang="en-US" dirty="0"/>
              <a:t>If you didn’t read it for today, read for Thursday: Cross-Validation Strategies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Project Update 2 (will be posted on canvas soon)</a:t>
            </a:r>
          </a:p>
          <a:p>
            <a:r>
              <a:rPr lang="en-US" dirty="0"/>
              <a:t>Tuesday: Weekly Feedback Form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43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A672-F56C-2F41-B566-75099198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2F8AE-4F06-1B49-B482-20CE10B4D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validation set(s) to match deployment scenarios (and constraints)</a:t>
            </a:r>
          </a:p>
          <a:p>
            <a:endParaRPr lang="en-US" dirty="0"/>
          </a:p>
          <a:p>
            <a:r>
              <a:rPr lang="en-US" dirty="0"/>
              <a:t>Set up training set(s) any way we want but match data (both features and labels) available at training time</a:t>
            </a:r>
          </a:p>
          <a:p>
            <a:pPr lvl="1"/>
            <a:r>
              <a:rPr lang="en-US" dirty="0"/>
              <a:t>Making sure labels are not censored based on label period</a:t>
            </a:r>
          </a:p>
          <a:p>
            <a:pPr lvl="1"/>
            <a:r>
              <a:rPr lang="en-US" dirty="0"/>
              <a:t> Sampling (if helpful)</a:t>
            </a:r>
          </a:p>
          <a:p>
            <a:pPr lvl="1"/>
            <a:r>
              <a:rPr lang="en-US" dirty="0"/>
              <a:t>Data collection and update lag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48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9984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190517" y="3350654"/>
            <a:ext cx="7823678" cy="917702"/>
            <a:chOff x="501627" y="3198043"/>
            <a:chExt cx="7823678" cy="917702"/>
          </a:xfrm>
          <a:solidFill>
            <a:schemeClr val="bg1"/>
          </a:solidFill>
        </p:grpSpPr>
        <p:sp>
          <p:nvSpPr>
            <p:cNvPr id="42" name="Rectangle 41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90517" y="3347943"/>
            <a:ext cx="7823678" cy="917702"/>
            <a:chOff x="501627" y="3198043"/>
            <a:chExt cx="7823678" cy="917702"/>
          </a:xfrm>
          <a:solidFill>
            <a:schemeClr val="accent2"/>
          </a:solidFill>
        </p:grpSpPr>
        <p:sp>
          <p:nvSpPr>
            <p:cNvPr id="13" name="Rectangle 12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0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-2.77778E-7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-1.94444E-6 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1.66667E-6 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00226 0.509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11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0059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5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4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0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00243 0.504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3412"/>
            <a:ext cx="9144000" cy="1143000"/>
          </a:xfrm>
        </p:spPr>
        <p:txBody>
          <a:bodyPr/>
          <a:lstStyle/>
          <a:p>
            <a:r>
              <a:rPr lang="en-US" dirty="0"/>
              <a:t>Temporal Holdouts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09578"/>
            <a:ext cx="8229600" cy="6741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918" y="2177063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2002                                                                                                                2017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9918" y="2756264"/>
            <a:ext cx="9148082" cy="1129150"/>
            <a:chOff x="-4082" y="2756264"/>
            <a:chExt cx="9148082" cy="1129150"/>
          </a:xfrm>
        </p:grpSpPr>
        <p:sp>
          <p:nvSpPr>
            <p:cNvPr id="7" name="Rectangle 6"/>
            <p:cNvSpPr/>
            <p:nvPr/>
          </p:nvSpPr>
          <p:spPr>
            <a:xfrm>
              <a:off x="457200" y="2756264"/>
              <a:ext cx="274320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4082" y="3423749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2002                               2007  2008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7908" y="2756264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77218" y="2952684"/>
              <a:ext cx="884920" cy="1972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7148" y="2781811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3963355"/>
            <a:ext cx="9148082" cy="1159515"/>
            <a:chOff x="0" y="3963354"/>
            <a:chExt cx="9148082" cy="1159515"/>
          </a:xfrm>
        </p:grpSpPr>
        <p:sp>
          <p:nvSpPr>
            <p:cNvPr id="14" name="Rectangle 13"/>
            <p:cNvSpPr/>
            <p:nvPr/>
          </p:nvSpPr>
          <p:spPr>
            <a:xfrm>
              <a:off x="459697" y="4025141"/>
              <a:ext cx="3330313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90011" y="4025141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926041" y="4286520"/>
              <a:ext cx="884920" cy="1049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0961" y="3963354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4661204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2002                                       2008  2009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71470" y="5150074"/>
            <a:ext cx="9148082" cy="1144525"/>
            <a:chOff x="47470" y="5150073"/>
            <a:chExt cx="9148082" cy="1144525"/>
          </a:xfrm>
        </p:grpSpPr>
        <p:sp>
          <p:nvSpPr>
            <p:cNvPr id="22" name="Rectangle 21"/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9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E2B7B-AB3E-FE49-BCC7-910B2DFB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 - Time splits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848517-62FD-AA49-B34B-0EBA6DF1CD11}"/>
              </a:ext>
            </a:extLst>
          </p:cNvPr>
          <p:cNvGrpSpPr/>
          <p:nvPr/>
        </p:nvGrpSpPr>
        <p:grpSpPr>
          <a:xfrm>
            <a:off x="2217514" y="2218030"/>
            <a:ext cx="9148082" cy="1144525"/>
            <a:chOff x="47470" y="5150073"/>
            <a:chExt cx="9148082" cy="11445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3ABDC-9084-4544-9DC5-66BAF6973545}"/>
                </a:ext>
              </a:extLst>
            </p:cNvPr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32DDF-170A-054B-92B3-44DAB5C04F0A}"/>
                </a:ext>
              </a:extLst>
            </p:cNvPr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F4BEE6-8AB7-2A4D-9BD5-73F9432A6D55}"/>
                </a:ext>
              </a:extLst>
            </p:cNvPr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33397-9692-BC4E-BD2E-BE71E8EBCEF5}"/>
                </a:ext>
              </a:extLst>
            </p:cNvPr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DCE91A-5C2E-3D44-A5F5-781F52EFDC0E}"/>
                </a:ext>
              </a:extLst>
            </p:cNvPr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2002                                               2009  2010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B7AF97-37C9-2D49-92DE-9CE9AD7F778A}"/>
              </a:ext>
            </a:extLst>
          </p:cNvPr>
          <p:cNvSpPr/>
          <p:nvPr/>
        </p:nvSpPr>
        <p:spPr>
          <a:xfrm>
            <a:off x="2647230" y="3799700"/>
            <a:ext cx="3869961" cy="64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E481-E2C8-CA42-A477-1C946D2543B3}"/>
              </a:ext>
            </a:extLst>
          </p:cNvPr>
          <p:cNvSpPr txBox="1"/>
          <p:nvPr/>
        </p:nvSpPr>
        <p:spPr>
          <a:xfrm>
            <a:off x="2203923" y="4604671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2002                                               2009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57041-1804-994A-A8BF-6A95F48BBDA8}"/>
              </a:ext>
            </a:extLst>
          </p:cNvPr>
          <p:cNvSpPr/>
          <p:nvPr/>
        </p:nvSpPr>
        <p:spPr>
          <a:xfrm>
            <a:off x="5949322" y="3799700"/>
            <a:ext cx="548640" cy="64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D17EFF-CF0B-7F47-9242-A83503B40BDD}"/>
              </a:ext>
            </a:extLst>
          </p:cNvPr>
          <p:cNvCxnSpPr/>
          <p:nvPr/>
        </p:nvCxnSpPr>
        <p:spPr>
          <a:xfrm flipH="1">
            <a:off x="6234274" y="4069205"/>
            <a:ext cx="691165" cy="1856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BC5E6-6780-664B-B250-9BB44CBB989B}"/>
              </a:ext>
            </a:extLst>
          </p:cNvPr>
          <p:cNvSpPr txBox="1"/>
          <p:nvPr/>
        </p:nvSpPr>
        <p:spPr>
          <a:xfrm>
            <a:off x="6871531" y="3820541"/>
            <a:ext cx="2943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We only use this time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to get outcomes </a:t>
            </a:r>
          </a:p>
        </p:txBody>
      </p:sp>
    </p:spTree>
    <p:extLst>
      <p:ext uri="{BB962C8B-B14F-4D97-AF65-F5344CB8AC3E}">
        <p14:creationId xmlns:p14="http://schemas.microsoft.com/office/powerpoint/2010/main" val="217621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Office Hours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i="1" dirty="0"/>
              <a:t>Instructor Office Hours (course content, general questions, </a:t>
            </a:r>
            <a:r>
              <a:rPr lang="en-US" i="1" dirty="0" err="1"/>
              <a:t>etc</a:t>
            </a:r>
            <a:r>
              <a:rPr lang="en-US" i="1" dirty="0"/>
              <a:t>)</a:t>
            </a:r>
            <a:endParaRPr lang="en-US" dirty="0"/>
          </a:p>
          <a:p>
            <a:pPr lvl="1"/>
            <a:r>
              <a:rPr lang="en-US" sz="2400" dirty="0" err="1"/>
              <a:t>Rayid</a:t>
            </a:r>
            <a:r>
              <a:rPr lang="en-US" sz="2400" dirty="0"/>
              <a:t> (in GHC 8023): Tuesdays 12-1, Wednesdays 2-3</a:t>
            </a:r>
          </a:p>
          <a:p>
            <a:pPr lvl="1"/>
            <a:r>
              <a:rPr lang="en-US" sz="2400" dirty="0"/>
              <a:t>Kit (in GHC 8018): Wednesdays 11-12, Thursdays 12-1</a:t>
            </a:r>
            <a:endParaRPr lang="en-US" dirty="0"/>
          </a:p>
          <a:p>
            <a:pPr marL="76200" indent="0">
              <a:buNone/>
            </a:pPr>
            <a:endParaRPr lang="en-US" i="1" dirty="0"/>
          </a:p>
          <a:p>
            <a:pPr marL="76200" indent="0">
              <a:buNone/>
            </a:pPr>
            <a:r>
              <a:rPr lang="en-US" i="1" dirty="0"/>
              <a:t>Infrastructure and Tech Setup Office Hours with the TAs:</a:t>
            </a:r>
            <a:endParaRPr lang="en-US" dirty="0"/>
          </a:p>
          <a:p>
            <a:pPr lvl="1"/>
            <a:r>
              <a:rPr lang="en-US" sz="2400" dirty="0"/>
              <a:t>Riyaz (8th floor GHC, by printers): Mondays 12-1, Fridays 10-11</a:t>
            </a:r>
          </a:p>
          <a:p>
            <a:pPr lvl="1"/>
            <a:r>
              <a:rPr lang="en-US" sz="2400" dirty="0"/>
              <a:t>Abhishek (8th floor GHC, by printers): Mondays 11-12, Fridays 2-3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206500"/>
            <a:ext cx="6048700" cy="5213350"/>
          </a:xfrm>
        </p:spPr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Holdouts Using Structure of Data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Spatial, Hierarchical,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A7FB1-C2DE-E448-B984-2E438292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50" y="1206500"/>
            <a:ext cx="4950049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8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Finalizing your analytical formulation and baselines to compare against</a:t>
            </a:r>
          </a:p>
          <a:p>
            <a:pPr lvl="1"/>
            <a:r>
              <a:rPr lang="en-US" dirty="0"/>
              <a:t>Validation strategy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V0 of your ML pipeline</a:t>
            </a:r>
          </a:p>
          <a:p>
            <a:pPr lvl="1"/>
            <a:r>
              <a:rPr lang="en-US" dirty="0"/>
              <a:t>Training/validation logic</a:t>
            </a:r>
          </a:p>
          <a:p>
            <a:pPr lvl="1"/>
            <a:r>
              <a:rPr lang="en-US" dirty="0"/>
              <a:t>Implemented Baselines</a:t>
            </a:r>
          </a:p>
        </p:txBody>
      </p:sp>
    </p:spTree>
    <p:extLst>
      <p:ext uri="{BB962C8B-B14F-4D97-AF65-F5344CB8AC3E}">
        <p14:creationId xmlns:p14="http://schemas.microsoft.com/office/powerpoint/2010/main" val="233669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model types, hyperparameters, features, … (other decisions in the pipeline)</a:t>
            </a:r>
          </a:p>
          <a:p>
            <a:endParaRPr lang="en-US" sz="2800" dirty="0"/>
          </a:p>
          <a:p>
            <a:r>
              <a:rPr lang="en-US" sz="2800" dirty="0"/>
              <a:t>Now we need to </a:t>
            </a:r>
          </a:p>
          <a:p>
            <a:pPr lvl="1"/>
            <a:r>
              <a:rPr lang="en-US" sz="2800" dirty="0"/>
              <a:t>Understand what types of models are effective under what circumstances</a:t>
            </a:r>
          </a:p>
          <a:p>
            <a:pPr lvl="1"/>
            <a:r>
              <a:rPr lang="en-US" sz="2800" dirty="0"/>
              <a:t>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3546</TotalTime>
  <Words>954</Words>
  <Application>Microsoft Macintosh PowerPoint</Application>
  <PresentationFormat>Widescreen</PresentationFormat>
  <Paragraphs>220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Simple Light</vt:lpstr>
      <vt:lpstr>ghani uofc template</vt:lpstr>
      <vt:lpstr>PowerPoint Presentation</vt:lpstr>
      <vt:lpstr>Reminders</vt:lpstr>
      <vt:lpstr>Reminder: Office Hours</vt:lpstr>
      <vt:lpstr>Plan for the week</vt:lpstr>
      <vt:lpstr>PowerPoint Presentation</vt:lpstr>
      <vt:lpstr>How to solve a prediction problem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What should the model we select generalize to?</vt:lpstr>
      <vt:lpstr>What do need to know to perform model selection</vt:lpstr>
      <vt:lpstr>How do we select a model that does that?</vt:lpstr>
      <vt:lpstr>Model Selection - Methodology</vt:lpstr>
      <vt:lpstr>Scenarios</vt:lpstr>
      <vt:lpstr>Scenarios</vt:lpstr>
      <vt:lpstr>Scenarios</vt:lpstr>
      <vt:lpstr>Scenarios</vt:lpstr>
      <vt:lpstr>Parameters</vt:lpstr>
      <vt:lpstr>Some tips</vt:lpstr>
      <vt:lpstr>In-sample</vt:lpstr>
      <vt:lpstr>Out-of-Sample</vt:lpstr>
      <vt:lpstr>N-fold Cross-Validation</vt:lpstr>
      <vt:lpstr>N-fold Cross-Validation</vt:lpstr>
      <vt:lpstr>N-fold Cross-Validation</vt:lpstr>
      <vt:lpstr>N-fold Cross-Validation</vt:lpstr>
      <vt:lpstr>N-fold Cross-Validation</vt:lpstr>
      <vt:lpstr>Temporal Holdouts</vt:lpstr>
      <vt:lpstr>Training  - Time splits</vt:lpstr>
      <vt:lpstr>Evaluation -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62</cp:revision>
  <dcterms:created xsi:type="dcterms:W3CDTF">2020-01-14T19:43:43Z</dcterms:created>
  <dcterms:modified xsi:type="dcterms:W3CDTF">2021-09-14T18:13:37Z</dcterms:modified>
</cp:coreProperties>
</file>