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498" r:id="rId3"/>
    <p:sldId id="258" r:id="rId4"/>
    <p:sldId id="505" r:id="rId5"/>
    <p:sldId id="604" r:id="rId6"/>
    <p:sldId id="605" r:id="rId7"/>
    <p:sldId id="54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090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Wrap-Up: Key takeaways from the semester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Due next week:</a:t>
            </a:r>
          </a:p>
          <a:p>
            <a:r>
              <a:rPr lang="en-US" dirty="0"/>
              <a:t>1-page writeup</a:t>
            </a:r>
          </a:p>
          <a:p>
            <a:r>
              <a:rPr lang="en-US" dirty="0"/>
              <a:t>Peer contribution survey</a:t>
            </a:r>
          </a:p>
          <a:p>
            <a:r>
              <a:rPr lang="en-US" dirty="0"/>
              <a:t>Anonymous feedback to us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2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Class Recap</a:t>
            </a:r>
            <a:endParaRPr/>
          </a:p>
        </p:txBody>
      </p:sp>
      <p:grpSp>
        <p:nvGrpSpPr>
          <p:cNvPr id="55" name="Google Shape;55;p24"/>
          <p:cNvGrpSpPr/>
          <p:nvPr/>
        </p:nvGrpSpPr>
        <p:grpSpPr>
          <a:xfrm>
            <a:off x="22197" y="1601932"/>
            <a:ext cx="12126088" cy="4518413"/>
            <a:chOff x="682" y="106620"/>
            <a:chExt cx="12126088" cy="4518413"/>
          </a:xfrm>
        </p:grpSpPr>
        <p:sp>
          <p:nvSpPr>
            <p:cNvPr id="56" name="Google Shape;56;p24"/>
            <p:cNvSpPr/>
            <p:nvPr/>
          </p:nvSpPr>
          <p:spPr>
            <a:xfrm>
              <a:off x="68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4"/>
            <p:cNvSpPr txBox="1"/>
            <p:nvPr/>
          </p:nvSpPr>
          <p:spPr>
            <a:xfrm>
              <a:off x="3531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Scoping</a:t>
              </a:r>
              <a:endParaRPr/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175066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4"/>
            <p:cNvSpPr txBox="1"/>
            <p:nvPr/>
          </p:nvSpPr>
          <p:spPr>
            <a:xfrm>
              <a:off x="175066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210262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399A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4"/>
            <p:cNvSpPr txBox="1"/>
            <p:nvPr/>
          </p:nvSpPr>
          <p:spPr>
            <a:xfrm>
              <a:off x="213725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/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385260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2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4"/>
            <p:cNvSpPr txBox="1"/>
            <p:nvPr/>
          </p:nvSpPr>
          <p:spPr>
            <a:xfrm>
              <a:off x="385260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420456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FA7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4"/>
            <p:cNvSpPr txBox="1"/>
            <p:nvPr/>
          </p:nvSpPr>
          <p:spPr>
            <a:xfrm>
              <a:off x="423920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Storage</a:t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5954552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E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4"/>
            <p:cNvSpPr txBox="1"/>
            <p:nvPr/>
          </p:nvSpPr>
          <p:spPr>
            <a:xfrm>
              <a:off x="5954552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30651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AAF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4"/>
            <p:cNvSpPr txBox="1"/>
            <p:nvPr/>
          </p:nvSpPr>
          <p:spPr>
            <a:xfrm>
              <a:off x="634114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Linkage</a:t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05649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A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4"/>
            <p:cNvSpPr txBox="1"/>
            <p:nvPr/>
          </p:nvSpPr>
          <p:spPr>
            <a:xfrm>
              <a:off x="805649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40845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6B6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844308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15843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6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4"/>
            <p:cNvSpPr txBox="1"/>
            <p:nvPr/>
          </p:nvSpPr>
          <p:spPr>
            <a:xfrm>
              <a:off x="1015843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051039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2BC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4"/>
            <p:cNvSpPr txBox="1"/>
            <p:nvPr/>
          </p:nvSpPr>
          <p:spPr>
            <a:xfrm>
              <a:off x="1054503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Analytical Formulation</a:t>
              </a:r>
              <a:endParaRPr/>
            </a:p>
          </p:txBody>
        </p:sp>
        <p:sp>
          <p:nvSpPr>
            <p:cNvPr id="78" name="Google Shape;78;p24"/>
            <p:cNvSpPr/>
            <p:nvPr/>
          </p:nvSpPr>
          <p:spPr>
            <a:xfrm rot="5400000">
              <a:off x="11216695" y="1422655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4"/>
            <p:cNvSpPr txBox="1"/>
            <p:nvPr/>
          </p:nvSpPr>
          <p:spPr>
            <a:xfrm>
              <a:off x="11257450" y="1422656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051039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FC28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 txBox="1"/>
            <p:nvPr/>
          </p:nvSpPr>
          <p:spPr>
            <a:xfrm>
              <a:off x="1054503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ML Pipelines</a:t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 rot="10800000">
              <a:off x="10173006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DC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 txBox="1"/>
            <p:nvPr/>
          </p:nvSpPr>
          <p:spPr>
            <a:xfrm>
              <a:off x="10234140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40845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CC86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 txBox="1"/>
            <p:nvPr/>
          </p:nvSpPr>
          <p:spPr>
            <a:xfrm>
              <a:off x="844308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Baselines</a:t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807106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C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813219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30651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8CE5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 txBox="1"/>
            <p:nvPr/>
          </p:nvSpPr>
          <p:spPr>
            <a:xfrm>
              <a:off x="634114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Feature Generation</a:t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 rot="10800000">
              <a:off x="5969120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D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6030254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420456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3D4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 txBox="1"/>
            <p:nvPr/>
          </p:nvSpPr>
          <p:spPr>
            <a:xfrm>
              <a:off x="423920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Train Test Splits</a:t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 rot="10800000">
              <a:off x="3856288" y="2290642"/>
              <a:ext cx="225557" cy="1503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1D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3901399" y="2320716"/>
              <a:ext cx="180446" cy="9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210262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8DA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213725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Evaluation Metrics</a:t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>
              <a:off x="176523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7D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182636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8FE04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3531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5400000">
              <a:off x="706978" y="309065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4"/>
            <p:cNvSpPr txBox="1"/>
            <p:nvPr/>
          </p:nvSpPr>
          <p:spPr>
            <a:xfrm>
              <a:off x="747733" y="3090652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8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A9E44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 txBox="1"/>
            <p:nvPr/>
          </p:nvSpPr>
          <p:spPr>
            <a:xfrm>
              <a:off x="3531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75066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CE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75066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210262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C7EA4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3725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Interpretability</a:t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385260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E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385260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420456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E6EF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423920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Bias/Fairness</a:t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5954552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E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5954552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630651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F4DC4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634114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Trials</a:t>
              </a: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805649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9C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805649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40845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844308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15843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A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1015843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51039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 txBox="1"/>
            <p:nvPr/>
          </p:nvSpPr>
          <p:spPr>
            <a:xfrm>
              <a:off x="1054503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Maintenance &amp; Monitoring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8AC73-5C76-E547-8EDC-35A713822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Scope: what’s your goal?</a:t>
            </a:r>
          </a:p>
          <a:p>
            <a:r>
              <a:rPr lang="en-US" dirty="0"/>
              <a:t>Analytical Formulation: What are you predicting, for whom, when, how often, for and for what purpose?</a:t>
            </a:r>
          </a:p>
          <a:p>
            <a:r>
              <a:rPr lang="en-US" dirty="0"/>
              <a:t>baselines</a:t>
            </a:r>
          </a:p>
          <a:p>
            <a:r>
              <a:rPr lang="en-US" dirty="0"/>
              <a:t>What and when is a row? What and how far out is the label?</a:t>
            </a:r>
          </a:p>
          <a:p>
            <a:r>
              <a:rPr lang="en-US" dirty="0"/>
              <a:t>Features do not come with the data – you need to create them. They need to include not just information about the entity you’re predicting about but also about the context they’re in – compared to similar entities, in the recent past, in nearby places</a:t>
            </a:r>
          </a:p>
          <a:p>
            <a:r>
              <a:rPr lang="en-US" dirty="0"/>
              <a:t>What do you want to generalize to? Future? To a new geography? To a new domain? K-fold is rarely the right model selection method.</a:t>
            </a:r>
          </a:p>
          <a:p>
            <a:r>
              <a:rPr lang="en-US" dirty="0"/>
              <a:t>Leaving time for labels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600DC-E8F7-0F44-911E-FF91D492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8AC73-5C76-E547-8EDC-35A713822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Modeling: hyperparameters matter. Need to understand which ones to vary and what range. </a:t>
            </a:r>
            <a:r>
              <a:rPr lang="en-US" dirty="0" err="1"/>
              <a:t>Rfs</a:t>
            </a:r>
            <a:r>
              <a:rPr lang="en-US" dirty="0"/>
              <a:t>, LR, Dt, boosting, …</a:t>
            </a:r>
          </a:p>
          <a:p>
            <a:r>
              <a:rPr lang="en-US" dirty="0"/>
              <a:t>Models do not give 0/1 classification – they give a score that is rarely a probability. Do not use argmax or predict function in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Metrics: there is no such thing as absolute accuracy, precision or recall. It depends on the threshold. 0.5 is a bad threshold in general but often assumed in ml packages.</a:t>
            </a:r>
          </a:p>
          <a:p>
            <a:r>
              <a:rPr lang="en-US" dirty="0" err="1"/>
              <a:t>Auc</a:t>
            </a:r>
            <a:r>
              <a:rPr lang="en-US" dirty="0"/>
              <a:t> is useful but </a:t>
            </a:r>
            <a:r>
              <a:rPr lang="en-US" dirty="0" err="1"/>
              <a:t>njot</a:t>
            </a:r>
            <a:r>
              <a:rPr lang="en-US" dirty="0"/>
              <a:t> in most problems. </a:t>
            </a:r>
          </a:p>
          <a:p>
            <a:r>
              <a:rPr lang="en-US" dirty="0" err="1"/>
              <a:t>Pr</a:t>
            </a:r>
            <a:r>
              <a:rPr lang="en-US" dirty="0"/>
              <a:t>-k curve 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Interpretability – using simple models to debug. Print them out,. Cross-tabs</a:t>
            </a:r>
          </a:p>
          <a:p>
            <a:r>
              <a:rPr lang="en-US" dirty="0"/>
              <a:t>Bias and fairness</a:t>
            </a:r>
          </a:p>
          <a:p>
            <a:r>
              <a:rPr lang="en-US" dirty="0"/>
              <a:t>trials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600DC-E8F7-0F44-911E-FF91D492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5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Many Bias Measures: How do we select what we care about?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458D6F-426F-5B4B-AF46-1F22AAE5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022"/>
            <a:ext cx="12192000" cy="46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74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383</Words>
  <Application>Microsoft Macintosh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Simple Light</vt:lpstr>
      <vt:lpstr>PowerPoint Presentation</vt:lpstr>
      <vt:lpstr>Reminders</vt:lpstr>
      <vt:lpstr>Class Recap</vt:lpstr>
      <vt:lpstr>Recap so far</vt:lpstr>
      <vt:lpstr>PowerPoint Presentation</vt:lpstr>
      <vt:lpstr>PowerPoint Presentation</vt:lpstr>
      <vt:lpstr>Many Bias Measures: How do we select what we care about?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10</cp:revision>
  <dcterms:created xsi:type="dcterms:W3CDTF">2020-01-14T19:43:43Z</dcterms:created>
  <dcterms:modified xsi:type="dcterms:W3CDTF">2021-12-02T05:09:00Z</dcterms:modified>
</cp:coreProperties>
</file>