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73" r:id="rId2"/>
  </p:sldMasterIdLst>
  <p:notesMasterIdLst>
    <p:notesMasterId r:id="rId25"/>
  </p:notesMasterIdLst>
  <p:sldIdLst>
    <p:sldId id="256" r:id="rId3"/>
    <p:sldId id="431" r:id="rId4"/>
    <p:sldId id="257" r:id="rId5"/>
    <p:sldId id="323" r:id="rId6"/>
    <p:sldId id="505" r:id="rId7"/>
    <p:sldId id="260" r:id="rId8"/>
    <p:sldId id="441" r:id="rId9"/>
    <p:sldId id="432" r:id="rId10"/>
    <p:sldId id="488" r:id="rId11"/>
    <p:sldId id="457" r:id="rId12"/>
    <p:sldId id="428" r:id="rId13"/>
    <p:sldId id="300" r:id="rId14"/>
    <p:sldId id="507" r:id="rId15"/>
    <p:sldId id="477" r:id="rId16"/>
    <p:sldId id="487" r:id="rId17"/>
    <p:sldId id="506" r:id="rId18"/>
    <p:sldId id="496" r:id="rId19"/>
    <p:sldId id="473" r:id="rId20"/>
    <p:sldId id="479" r:id="rId21"/>
    <p:sldId id="481" r:id="rId22"/>
    <p:sldId id="480" r:id="rId23"/>
    <p:sldId id="482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1E17"/>
    <a:srgbClr val="A62A21"/>
    <a:srgbClr val="0B5394"/>
    <a:srgbClr val="6D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4"/>
    <p:restoredTop sz="93220"/>
  </p:normalViewPr>
  <p:slideViewPr>
    <p:cSldViewPr snapToGrid="0" snapToObjects="1">
      <p:cViewPr varScale="1">
        <p:scale>
          <a:sx n="104" d="100"/>
          <a:sy n="104" d="100"/>
        </p:scale>
        <p:origin x="9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56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8ed670a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d8ed670a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0768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9196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292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345A-183C-D640-A7B1-DB2A1F14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1426-CD8F-2540-AB38-13A556AA0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AE03-A0BC-E54B-B48C-923DE050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980F-E099-AC44-91EA-1600DDE6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2E6B3-70B5-7D41-AF40-E3E6ACC1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1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182E-D829-004A-8DDB-A207851F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59D7-99B5-FD45-B153-609B8084F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E79BA-3AB1-D74D-A963-2495D0854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B19A-E734-7D4E-A522-A21A80F3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3E82-D098-2946-9E65-7DE365BB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DCEA2-65E0-5148-B46F-7D82E217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8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DEC9-BDC3-1B41-BE53-6B872252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9BAFA-3E26-D545-BE8F-DB2B0A98E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CF83C-3933-1041-97EA-AD73497B8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1C2E4-519A-9849-8C30-EAF28CD56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0899B-9668-FE41-8B0E-F2570752D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CFDC9-950D-2047-BE94-65721E7D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6A8DB-7CA1-0D4D-BC08-EA45924E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90BB9-4CD5-0547-86CB-E0E74C28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37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053D-B8F2-1140-B298-17E31F2D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5E245-6B86-9942-883C-9BD518B2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136BF-EB6D-6941-8256-EEC57AB2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A5500-1EC7-BC4A-A52E-16CA896C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55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4F34D-E8A2-9547-956E-825343F2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4B9EE-62CF-0E40-9F92-C938C9AE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959C1-9D7C-5B40-A9C8-25D17BF1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98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E4F3-84F3-3E43-92E2-4627063B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1F08-8CC0-A247-AA67-18EE368B2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CA6C9-21E4-D34F-9CA4-E37F5322A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0D60D-3A94-0548-B4EA-93D133BF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C02D5-B0B7-ED41-96A9-0D226FB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987C2-50ED-6E43-B73B-9CCD0608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83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3092-BED0-6949-8F82-C7C2C554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B18E8-0155-5944-82BA-20A29A45A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DCDC9-5DCD-4D46-BA5D-CEB71D43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277B-759F-6A4A-8C3B-9007D64A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BBAB2-CBEE-464A-B4AA-A27D1095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3BB92-B746-2E47-A18B-7676D0A3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4D1F-630D-9847-AA0A-1B400867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049E-0ECE-FD44-84D9-A0B23DD0C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FCB44-DA7A-E44C-B91A-00A49F4F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CBD6-7AD5-CE47-955D-5944618D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1107-8B0D-7A42-AF19-57DC52AB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38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003A2-2323-3444-94BD-F4A1FB460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92BF3-6197-1541-93E5-DD4283A9F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2B0F1-3F63-E64C-9AFA-796F39F3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8260-523F-6B46-B5DF-168BFC30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884-284B-5041-B49D-377865FC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41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10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97707" y="1353807"/>
            <a:ext cx="11666400" cy="4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96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971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155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9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AFE0-E5BE-7646-87FF-AE2D826C6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A5BC2-44DE-194A-98A4-2B512B7D5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5134-43B7-B142-957A-17825724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AE57E-7903-D140-A3BA-816F2456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0F8CE-5F86-D149-9023-23560038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4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7606-7675-F949-9617-DC22A90F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E357-0F39-F749-931F-7218F9E4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7D2A-D459-A149-9848-F04FE0FB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DB7AD-10B3-5A4A-8CA6-EFE036A3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258A0-361E-8B42-9D39-3E1D1BAB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8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9" r:id="rId4"/>
    <p:sldLayoutId id="2147483670" r:id="rId5"/>
    <p:sldLayoutId id="2147483671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45931-5D2D-8A43-854E-8F38155A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AB368-F8CC-2B4F-9E54-B98885575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3C35F-2B0D-8047-9AF1-D109DA22F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28A0-CA12-AC4D-B7F2-56A6AF29C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92DB-D29E-0340-9304-2F173DC2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Review: Applied ML Projects</a:t>
            </a:r>
            <a:endParaRPr lang="en-US" sz="7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Matrix-based Metrics </a:t>
            </a:r>
            <a:r>
              <a:rPr lang="en-US" dirty="0" err="1"/>
              <a:t>Cheatsheet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00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to Binary (Dummies)</a:t>
            </a:r>
          </a:p>
          <a:p>
            <a:r>
              <a:rPr lang="en-US" dirty="0"/>
              <a:t>Features for missing values</a:t>
            </a:r>
          </a:p>
          <a:p>
            <a:r>
              <a:rPr lang="en-US" dirty="0"/>
              <a:t>Discretization</a:t>
            </a:r>
          </a:p>
          <a:p>
            <a:r>
              <a:rPr lang="en-US" dirty="0"/>
              <a:t>Date/Time Features</a:t>
            </a:r>
          </a:p>
          <a:p>
            <a:r>
              <a:rPr lang="en-US" dirty="0"/>
              <a:t>Scaling/Normalizing</a:t>
            </a:r>
          </a:p>
          <a:p>
            <a:r>
              <a:rPr lang="en-US" dirty="0"/>
              <a:t>Transformations</a:t>
            </a:r>
          </a:p>
          <a:p>
            <a:r>
              <a:rPr lang="en-US" b="1" dirty="0"/>
              <a:t>Aggregations (space, time, space and time)</a:t>
            </a:r>
          </a:p>
          <a:p>
            <a:r>
              <a:rPr lang="en-US" b="1" dirty="0"/>
              <a:t>Relative (compared to the average</a:t>
            </a:r>
            <a:r>
              <a:rPr lang="mr-IN" b="1" dirty="0"/>
              <a:t>…</a:t>
            </a:r>
            <a:r>
              <a:rPr lang="en-US" b="1" dirty="0"/>
              <a:t>)</a:t>
            </a:r>
          </a:p>
          <a:p>
            <a:r>
              <a:rPr lang="en-US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273184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908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0" name="Google Shape;4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51" y="1286967"/>
            <a:ext cx="9232900" cy="481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202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38CC3-6BEE-A749-BCD5-ABD29A66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00" y="1244600"/>
            <a:ext cx="9232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90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Finishing Up Model Selection?</a:t>
            </a:r>
          </a:p>
        </p:txBody>
      </p:sp>
    </p:spTree>
    <p:extLst>
      <p:ext uri="{BB962C8B-B14F-4D97-AF65-F5344CB8AC3E}">
        <p14:creationId xmlns:p14="http://schemas.microsoft.com/office/powerpoint/2010/main" val="2109300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F52808-3577-AE47-8BC1-F03230A05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35" y="1579418"/>
            <a:ext cx="4984865" cy="4895850"/>
          </a:xfrm>
          <a:prstGeom prst="rect">
            <a:avLst/>
          </a:prstGeom>
        </p:spPr>
      </p:pic>
      <p:sp>
        <p:nvSpPr>
          <p:cNvPr id="7" name="Google Shape;456;p43">
            <a:extLst>
              <a:ext uri="{FF2B5EF4-FFF2-40B4-BE49-F238E27FC236}">
                <a16:creationId xmlns:a16="http://schemas.microsoft.com/office/drawing/2014/main" id="{B4064D34-B361-0E4D-8737-66CD434AB3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260768"/>
            <a:ext cx="6375835" cy="5174672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May not be obvious which strategy / model specification is “best”</a:t>
            </a:r>
            <a:br>
              <a:rPr lang="en" sz="2667" dirty="0"/>
            </a:br>
            <a:endParaRPr lang="en" sz="2667" dirty="0"/>
          </a:p>
          <a:p>
            <a:pPr indent="-474121">
              <a:buSzPts val="2000"/>
            </a:pPr>
            <a:r>
              <a:rPr lang="en-US" sz="2667" dirty="0"/>
              <a:t>Among good candidates, may be instructive to ask how similar or different the lists each strategy would produce are</a:t>
            </a:r>
            <a:br>
              <a:rPr lang="en-US" sz="2667" dirty="0"/>
            </a:br>
            <a:endParaRPr lang="en-US" sz="2667" dirty="0"/>
          </a:p>
          <a:p>
            <a:pPr indent="-474121">
              <a:buSzPts val="2000"/>
            </a:pPr>
            <a:r>
              <a:rPr lang="en-US" sz="2667" dirty="0"/>
              <a:t>May ultimately want to deploy (or at least test) a strategy that combines across several specifications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168641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conditions under which temporal validation out-performs traditional cross-validation? By how much?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Likewise, what can we learn about how well certain strategies perform in terms of regret under different real-world conditions?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Many problems in policy settings involve resource constraints that require optimization at the top of the list, but few methods optimize for this directly.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Transductive</a:t>
            </a:r>
            <a:r>
              <a:rPr lang="en-US" dirty="0"/>
              <a:t> Top k</a:t>
            </a:r>
          </a:p>
        </p:txBody>
      </p:sp>
    </p:spTree>
    <p:extLst>
      <p:ext uri="{BB962C8B-B14F-4D97-AF65-F5344CB8AC3E}">
        <p14:creationId xmlns:p14="http://schemas.microsoft.com/office/powerpoint/2010/main" val="136932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B5C17-6333-3542-BF92-961541BD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39" y="1257300"/>
            <a:ext cx="9853121" cy="502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This Week:</a:t>
            </a:r>
          </a:p>
          <a:p>
            <a:r>
              <a:rPr lang="en-US" dirty="0">
                <a:solidFill>
                  <a:schemeClr val="tx1"/>
                </a:solidFill>
              </a:rPr>
              <a:t>Midterm – we will post tonight, due by Friday evening on Canvas</a:t>
            </a:r>
          </a:p>
          <a:p>
            <a:r>
              <a:rPr lang="en-US" dirty="0">
                <a:solidFill>
                  <a:schemeClr val="tx1"/>
                </a:solidFill>
              </a:rPr>
              <a:t>No Wednesday or Thursday class sessions this week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Coming Up Next Week:</a:t>
            </a:r>
          </a:p>
          <a:p>
            <a:r>
              <a:rPr lang="en-US" dirty="0">
                <a:solidFill>
                  <a:schemeClr val="tx1"/>
                </a:solidFill>
              </a:rPr>
              <a:t>Interpretability</a:t>
            </a: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128043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SVM loss function will find the “best” separating hyperplane overall, but perhaps we could draw a better hyperplane to separate just </a:t>
            </a:r>
            <a:r>
              <a:rPr lang="en-US" i="1" dirty="0"/>
              <a:t>k</a:t>
            </a:r>
            <a:r>
              <a:rPr lang="en-US" dirty="0"/>
              <a:t> positive examples?</a:t>
            </a:r>
            <a:br>
              <a:rPr lang="en-US" dirty="0"/>
            </a:br>
            <a:endParaRPr lang="en-US" dirty="0"/>
          </a:p>
          <a:p>
            <a:r>
              <a:rPr lang="en-US" i="1" dirty="0" err="1"/>
              <a:t>Transductive</a:t>
            </a:r>
            <a:r>
              <a:rPr lang="en-US" dirty="0"/>
              <a:t> method: needs to be aware of the test set </a:t>
            </a:r>
            <a:r>
              <a:rPr lang="en-US" b="1" dirty="0"/>
              <a:t>without labels</a:t>
            </a:r>
            <a:r>
              <a:rPr lang="en-US" dirty="0"/>
              <a:t> to select just </a:t>
            </a:r>
            <a:r>
              <a:rPr lang="en-US" i="1" dirty="0"/>
              <a:t>k</a:t>
            </a:r>
            <a:r>
              <a:rPr lang="en-US" dirty="0"/>
              <a:t> test examples.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Modified gradient descent procedure to project gradient direction for L2-regularized SVM loss onto a “feasible solution cone” such that </a:t>
            </a:r>
            <a:r>
              <a:rPr lang="en-US" u="sng" dirty="0"/>
              <a:t>no more than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test examples will be predicted positive after the step.</a:t>
            </a:r>
          </a:p>
        </p:txBody>
      </p:sp>
    </p:spTree>
    <p:extLst>
      <p:ext uri="{BB962C8B-B14F-4D97-AF65-F5344CB8AC3E}">
        <p14:creationId xmlns:p14="http://schemas.microsoft.com/office/powerpoint/2010/main" val="94907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F8960D-806C-F441-9A23-1578C384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1371600"/>
            <a:ext cx="6692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2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19133"/>
            <a:ext cx="11360700" cy="5234804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Paper shows improvements on synthetic examples and some “standard” datasets, but still more to investigate: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be slow to converge on larger datasets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“At most” </a:t>
            </a:r>
            <a:r>
              <a:rPr lang="en-US" i="1" dirty="0"/>
              <a:t>k</a:t>
            </a:r>
            <a:r>
              <a:rPr lang="en-US" dirty="0"/>
              <a:t> examples can yield many fewer than the desired </a:t>
            </a:r>
            <a:r>
              <a:rPr lang="en-US" i="1" dirty="0"/>
              <a:t>k</a:t>
            </a:r>
            <a:r>
              <a:rPr lang="en-US" dirty="0"/>
              <a:t>, particularly for rare events (why doesn’t the algorithm target </a:t>
            </a:r>
            <a:r>
              <a:rPr lang="en-US" i="1" dirty="0"/>
              <a:t>exactly k</a:t>
            </a:r>
            <a:r>
              <a:rPr lang="en-US" dirty="0"/>
              <a:t>?)</a:t>
            </a:r>
            <a:br>
              <a:rPr lang="en-US" dirty="0"/>
            </a:br>
            <a:endParaRPr lang="en-US" dirty="0"/>
          </a:p>
          <a:p>
            <a:r>
              <a:rPr lang="en-US" dirty="0"/>
              <a:t> Although creating a “top k” boundary, still penalizes false positives and false negatives equally during optimization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we do better at the top, even if we don’t have access to the test list?</a:t>
            </a:r>
          </a:p>
        </p:txBody>
      </p:sp>
    </p:spTree>
    <p:extLst>
      <p:ext uri="{BB962C8B-B14F-4D97-AF65-F5344CB8AC3E}">
        <p14:creationId xmlns:p14="http://schemas.microsoft.com/office/powerpoint/2010/main" val="411811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lnSpc>
                <a:spcPct val="150000"/>
              </a:lnSpc>
              <a:buSzPts val="1800"/>
            </a:pPr>
            <a:r>
              <a:rPr lang="en" dirty="0">
                <a:solidFill>
                  <a:schemeClr val="tx1"/>
                </a:solidFill>
              </a:rPr>
              <a:t>How to responsibly and effectively solve real-world problems using ML</a:t>
            </a:r>
          </a:p>
          <a:p>
            <a:pPr marL="1142971" lvl="1" indent="-38099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" sz="2133" dirty="0">
                <a:solidFill>
                  <a:schemeClr val="tx1"/>
                </a:solidFill>
              </a:rPr>
              <a:t>Understand the *entire* Machine Learning process (and get hands-on e</a:t>
            </a:r>
            <a:r>
              <a:rPr lang="en-US" sz="2133" dirty="0" err="1">
                <a:solidFill>
                  <a:schemeClr val="tx1"/>
                </a:solidFill>
              </a:rPr>
              <a:t>xp</a:t>
            </a:r>
            <a:r>
              <a:rPr lang="en" sz="2133" dirty="0" err="1">
                <a:solidFill>
                  <a:schemeClr val="tx1"/>
                </a:solidFill>
              </a:rPr>
              <a:t>erience</a:t>
            </a:r>
            <a:r>
              <a:rPr lang="en" sz="2133" dirty="0">
                <a:solidFill>
                  <a:schemeClr val="tx1"/>
                </a:solidFill>
              </a:rPr>
              <a:t> doing most of it)</a:t>
            </a:r>
          </a:p>
          <a:p>
            <a:pPr marL="1142971" lvl="1" indent="-38099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2133" dirty="0">
                <a:solidFill>
                  <a:schemeClr val="tx1"/>
                </a:solidFill>
              </a:rPr>
              <a:t>Build (and use) reusable ML pipelines</a:t>
            </a:r>
          </a:p>
          <a:p>
            <a:pPr marL="1142971" lvl="1" indent="-38099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2133" dirty="0">
                <a:solidFill>
                  <a:schemeClr val="tx1"/>
                </a:solidFill>
              </a:rPr>
              <a:t>Learn how to formulate ML problems, use, understand, evaluate, and communicate ML methods (that you have covered in earlier classes) in the context of a real problem</a:t>
            </a:r>
          </a:p>
          <a:p>
            <a:pPr lvl="1" indent="-457189">
              <a:lnSpc>
                <a:spcPct val="150000"/>
              </a:lnSpc>
              <a:spcBef>
                <a:spcPts val="0"/>
              </a:spcBef>
              <a:buSzPts val="1800"/>
            </a:pPr>
            <a:endParaRPr sz="2133"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" dirty="0"/>
              <a:t>Recap: What we want you to learn from this class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84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268210" y="1632046"/>
            <a:ext cx="11666400" cy="49545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Scope: </a:t>
            </a:r>
            <a:r>
              <a:rPr lang="en-US" dirty="0">
                <a:solidFill>
                  <a:schemeClr val="tx1"/>
                </a:solidFill>
              </a:rPr>
              <a:t>Goals, Actions, Data, Analysis, Ethics</a:t>
            </a:r>
          </a:p>
          <a:p>
            <a:r>
              <a:rPr lang="en-US" b="1" dirty="0">
                <a:solidFill>
                  <a:schemeClr val="tx1"/>
                </a:solidFill>
              </a:rPr>
              <a:t>Data: </a:t>
            </a:r>
            <a:r>
              <a:rPr lang="en-US" dirty="0">
                <a:solidFill>
                  <a:schemeClr val="tx1"/>
                </a:solidFill>
              </a:rPr>
              <a:t>Getting, storing, linking, exploring, and understanding</a:t>
            </a:r>
          </a:p>
          <a:p>
            <a:r>
              <a:rPr lang="en-US" b="1" dirty="0">
                <a:solidFill>
                  <a:schemeClr val="tx1"/>
                </a:solidFill>
              </a:rPr>
              <a:t>Formulation</a:t>
            </a:r>
            <a:r>
              <a:rPr lang="en-US" dirty="0">
                <a:solidFill>
                  <a:schemeClr val="tx1"/>
                </a:solidFill>
              </a:rPr>
              <a:t>: Rows, Labels, Time, Metric, Baselines</a:t>
            </a:r>
          </a:p>
          <a:p>
            <a:r>
              <a:rPr lang="en-US" b="1" dirty="0">
                <a:solidFill>
                  <a:schemeClr val="tx1"/>
                </a:solidFill>
              </a:rPr>
              <a:t>Pipeline</a:t>
            </a:r>
            <a:r>
              <a:rPr lang="en-US" dirty="0">
                <a:solidFill>
                  <a:schemeClr val="tx1"/>
                </a:solidFill>
              </a:rPr>
              <a:t>: Rows, Labels, Features, Train-Validation Pairs, Metrics, Models + </a:t>
            </a:r>
            <a:r>
              <a:rPr lang="en-US" dirty="0" err="1">
                <a:solidFill>
                  <a:schemeClr val="tx1"/>
                </a:solidFill>
              </a:rPr>
              <a:t>hps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Model Selection: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Run Experiments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Analyze results to choose best model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Iterate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Recap so far</a:t>
            </a:r>
          </a:p>
        </p:txBody>
      </p:sp>
    </p:spTree>
    <p:extLst>
      <p:ext uri="{BB962C8B-B14F-4D97-AF65-F5344CB8AC3E}">
        <p14:creationId xmlns:p14="http://schemas.microsoft.com/office/powerpoint/2010/main" val="356481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1981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4648200" y="562451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8077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526024" y="5700726"/>
            <a:ext cx="914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Center for Data Science and Public Policy</a:t>
            </a:r>
            <a:b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University of Chicago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1739600" y="5624526"/>
            <a:ext cx="15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dsapp.uchicago.edu</a:t>
            </a:r>
            <a:endParaRPr/>
          </a:p>
        </p:txBody>
      </p:sp>
      <p:sp>
        <p:nvSpPr>
          <p:cNvPr id="99" name="Google Shape;99;p5"/>
          <p:cNvSpPr txBox="1"/>
          <p:nvPr/>
        </p:nvSpPr>
        <p:spPr>
          <a:xfrm>
            <a:off x="8906233" y="5624513"/>
            <a:ext cx="130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@datascifellows</a:t>
            </a: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415600" y="1536625"/>
            <a:ext cx="8421900" cy="5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189" lvl="0" indent="-22859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Goals</a:t>
            </a:r>
            <a:r>
              <a:rPr lang="en-US" sz="2800" dirty="0"/>
              <a:t>: Define the goal(s) of the project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Actions</a:t>
            </a:r>
            <a:r>
              <a:rPr lang="en-US" sz="2800" dirty="0"/>
              <a:t>: What actions/interventions will you inform?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Data</a:t>
            </a:r>
            <a:r>
              <a:rPr lang="en-US" sz="2800" dirty="0"/>
              <a:t>: What data do you have internally? What data do you need? What can you augment from external and public sources?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Analysis</a:t>
            </a:r>
            <a:r>
              <a:rPr lang="en-US" sz="2800" dirty="0"/>
              <a:t>: What analysis needs to be done? </a:t>
            </a:r>
            <a:br>
              <a:rPr lang="en-US" sz="2800" dirty="0"/>
            </a:br>
            <a:r>
              <a:rPr lang="en-US" sz="2800" dirty="0"/>
              <a:t>How will it be validated?</a:t>
            </a:r>
            <a:endParaRPr dirty="0"/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415600" y="-1"/>
            <a:ext cx="11360700" cy="1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/>
              <a:t>Actionable and Goal-Driven Project Scope</a:t>
            </a:r>
            <a:endParaRPr sz="4600"/>
          </a:p>
        </p:txBody>
      </p:sp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6232" y="1993197"/>
            <a:ext cx="3068139" cy="3068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4B1256E-D155-A94C-946A-73C5698C162F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3DB02F29-727A-394F-827F-060277C7B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 the first of every month</a:t>
            </a:r>
            <a:r>
              <a:rPr lang="en" sz="2200"/>
              <a:t>, for </a:t>
            </a:r>
            <a:r>
              <a:rPr lang="en" sz="2200">
                <a:solidFill>
                  <a:srgbClr val="0000FF"/>
                </a:solidFill>
              </a:rPr>
              <a:t>all the individuals who have been released from Johnson County Jail during the past 2 years and have demonstrated mental health needs</a:t>
            </a:r>
            <a:r>
              <a:rPr lang="en" sz="2200"/>
              <a:t>, can we identify the </a:t>
            </a:r>
            <a:r>
              <a:rPr lang="en" sz="2200">
                <a:solidFill>
                  <a:srgbClr val="FF00FF"/>
                </a:solidFill>
              </a:rPr>
              <a:t>200 highest risk individuals</a:t>
            </a:r>
            <a:r>
              <a:rPr lang="en" sz="2200"/>
              <a:t> who are </a:t>
            </a:r>
            <a:r>
              <a:rPr lang="en" sz="2200">
                <a:solidFill>
                  <a:srgbClr val="38761D"/>
                </a:solidFill>
              </a:rPr>
              <a:t>likely to return to jail in the next 6 months </a:t>
            </a:r>
            <a:r>
              <a:rPr lang="en" sz="2200">
                <a:solidFill>
                  <a:srgbClr val="B45F06"/>
                </a:solidFill>
              </a:rPr>
              <a:t>to prioritize for proactive mental health interventions</a:t>
            </a:r>
            <a:r>
              <a:rPr lang="en" sz="2200"/>
              <a:t>?</a:t>
            </a:r>
            <a:endParaRPr sz="220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96C50709-9A9E-324E-8E39-7DE46030D63F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D58617F3-981C-F344-866D-8BB5BAA60B03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C08439B6-F437-E346-AB04-4CB62D828B18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879C4375-7810-EC44-9BE6-A9A6D6D223F2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1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 (without any or very simple ML involved)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 (based on the data distribution)?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00B3-6753-994F-884E-259FF72C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Validation Pairs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123CB5-A986-524E-B988-2572CA609728}"/>
              </a:ext>
            </a:extLst>
          </p:cNvPr>
          <p:cNvGraphicFramePr>
            <a:graphicFrameLocks noGrp="1"/>
          </p:cNvGraphicFramePr>
          <p:nvPr/>
        </p:nvGraphicFramePr>
        <p:xfrm>
          <a:off x="279699" y="1226519"/>
          <a:ext cx="10843710" cy="3558060"/>
        </p:xfrm>
        <a:graphic>
          <a:graphicData uri="http://schemas.openxmlformats.org/drawingml/2006/table">
            <a:tbl>
              <a:tblPr/>
              <a:tblGrid>
                <a:gridCol w="980624">
                  <a:extLst>
                    <a:ext uri="{9D8B030D-6E8A-4147-A177-3AD203B41FA5}">
                      <a16:colId xmlns:a16="http://schemas.microsoft.com/office/drawing/2014/main" val="1169677143"/>
                    </a:ext>
                  </a:extLst>
                </a:gridCol>
                <a:gridCol w="1236439">
                  <a:extLst>
                    <a:ext uri="{9D8B030D-6E8A-4147-A177-3AD203B41FA5}">
                      <a16:colId xmlns:a16="http://schemas.microsoft.com/office/drawing/2014/main" val="1992358054"/>
                    </a:ext>
                  </a:extLst>
                </a:gridCol>
                <a:gridCol w="1321710">
                  <a:extLst>
                    <a:ext uri="{9D8B030D-6E8A-4147-A177-3AD203B41FA5}">
                      <a16:colId xmlns:a16="http://schemas.microsoft.com/office/drawing/2014/main" val="2155224152"/>
                    </a:ext>
                  </a:extLst>
                </a:gridCol>
                <a:gridCol w="1307498">
                  <a:extLst>
                    <a:ext uri="{9D8B030D-6E8A-4147-A177-3AD203B41FA5}">
                      <a16:colId xmlns:a16="http://schemas.microsoft.com/office/drawing/2014/main" val="2488083655"/>
                    </a:ext>
                  </a:extLst>
                </a:gridCol>
                <a:gridCol w="1165379">
                  <a:extLst>
                    <a:ext uri="{9D8B030D-6E8A-4147-A177-3AD203B41FA5}">
                      <a16:colId xmlns:a16="http://schemas.microsoft.com/office/drawing/2014/main" val="347953069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238365888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0112033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49768773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4087941343"/>
                    </a:ext>
                  </a:extLst>
                </a:gridCol>
              </a:tblGrid>
              <a:tr h="580500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Validation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16673"/>
                  </a:ext>
                </a:extLst>
              </a:tr>
              <a:tr h="1047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Train-Validation Pair ID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Earliest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230078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15643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35906"/>
                  </a:ext>
                </a:extLst>
              </a:tr>
              <a:tr h="658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(most recent)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765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3A8FBED-85E3-6543-8C9B-3BCDC1DC1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57" y="1334098"/>
            <a:ext cx="16688560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Google Shape;75;p16">
            <a:extLst>
              <a:ext uri="{FF2B5EF4-FFF2-40B4-BE49-F238E27FC236}">
                <a16:creationId xmlns:a16="http://schemas.microsoft.com/office/drawing/2014/main" id="{88022FE4-43BB-F446-8B27-9386A69F8BEF}"/>
              </a:ext>
            </a:extLst>
          </p:cNvPr>
          <p:cNvSpPr/>
          <p:nvPr/>
        </p:nvSpPr>
        <p:spPr>
          <a:xfrm>
            <a:off x="26166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Training Examples</a:t>
            </a:r>
            <a:endParaRPr dirty="0"/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1CC13113-308F-0D49-A54C-F1B7D29843CB}"/>
              </a:ext>
            </a:extLst>
          </p:cNvPr>
          <p:cNvSpPr/>
          <p:nvPr/>
        </p:nvSpPr>
        <p:spPr>
          <a:xfrm>
            <a:off x="5279753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0" name="Google Shape;77;p16">
            <a:extLst>
              <a:ext uri="{FF2B5EF4-FFF2-40B4-BE49-F238E27FC236}">
                <a16:creationId xmlns:a16="http://schemas.microsoft.com/office/drawing/2014/main" id="{74B63F31-AE4A-0947-8507-1D23D6B07216}"/>
              </a:ext>
            </a:extLst>
          </p:cNvPr>
          <p:cNvSpPr/>
          <p:nvPr/>
        </p:nvSpPr>
        <p:spPr>
          <a:xfrm>
            <a:off x="58677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1" name="Google Shape;78;p16">
            <a:extLst>
              <a:ext uri="{FF2B5EF4-FFF2-40B4-BE49-F238E27FC236}">
                <a16:creationId xmlns:a16="http://schemas.microsoft.com/office/drawing/2014/main" id="{B0E0B54D-C539-714F-A207-E2E53766956C}"/>
              </a:ext>
            </a:extLst>
          </p:cNvPr>
          <p:cNvSpPr/>
          <p:nvPr/>
        </p:nvSpPr>
        <p:spPr>
          <a:xfrm>
            <a:off x="8384428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2" name="Google Shape;79;p16">
            <a:extLst>
              <a:ext uri="{FF2B5EF4-FFF2-40B4-BE49-F238E27FC236}">
                <a16:creationId xmlns:a16="http://schemas.microsoft.com/office/drawing/2014/main" id="{FA1B9212-0C05-C34C-B9A0-7C260DAEEC4D}"/>
              </a:ext>
            </a:extLst>
          </p:cNvPr>
          <p:cNvSpPr/>
          <p:nvPr/>
        </p:nvSpPr>
        <p:spPr>
          <a:xfrm>
            <a:off x="28262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Examples</a:t>
            </a:r>
            <a:endParaRPr/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1FCFB2E6-799F-2642-8B0D-82FE69AF405C}"/>
              </a:ext>
            </a:extLst>
          </p:cNvPr>
          <p:cNvSpPr/>
          <p:nvPr/>
        </p:nvSpPr>
        <p:spPr>
          <a:xfrm>
            <a:off x="5489303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23524599-0A97-2941-A8B2-33CCFF497383}"/>
              </a:ext>
            </a:extLst>
          </p:cNvPr>
          <p:cNvSpPr/>
          <p:nvPr/>
        </p:nvSpPr>
        <p:spPr>
          <a:xfrm>
            <a:off x="60773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5" name="Google Shape;82;p16">
            <a:extLst>
              <a:ext uri="{FF2B5EF4-FFF2-40B4-BE49-F238E27FC236}">
                <a16:creationId xmlns:a16="http://schemas.microsoft.com/office/drawing/2014/main" id="{DC3E6061-FCD2-2B4E-8D49-44222CC2D6F0}"/>
              </a:ext>
            </a:extLst>
          </p:cNvPr>
          <p:cNvSpPr/>
          <p:nvPr/>
        </p:nvSpPr>
        <p:spPr>
          <a:xfrm>
            <a:off x="8593978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6" name="Google Shape;83;p16">
            <a:extLst>
              <a:ext uri="{FF2B5EF4-FFF2-40B4-BE49-F238E27FC236}">
                <a16:creationId xmlns:a16="http://schemas.microsoft.com/office/drawing/2014/main" id="{3E5A93A3-DDC4-A142-86E1-4EED81ECBB34}"/>
              </a:ext>
            </a:extLst>
          </p:cNvPr>
          <p:cNvSpPr txBox="1"/>
          <p:nvPr/>
        </p:nvSpPr>
        <p:spPr>
          <a:xfrm>
            <a:off x="176178" y="4984825"/>
            <a:ext cx="2335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1</a:t>
            </a:r>
            <a:endParaRPr sz="3200" dirty="0"/>
          </a:p>
        </p:txBody>
      </p:sp>
      <p:sp>
        <p:nvSpPr>
          <p:cNvPr id="17" name="Google Shape;84;p16">
            <a:extLst>
              <a:ext uri="{FF2B5EF4-FFF2-40B4-BE49-F238E27FC236}">
                <a16:creationId xmlns:a16="http://schemas.microsoft.com/office/drawing/2014/main" id="{E9289A33-C4D3-8549-9067-B9295D5724D3}"/>
              </a:ext>
            </a:extLst>
          </p:cNvPr>
          <p:cNvSpPr txBox="1"/>
          <p:nvPr/>
        </p:nvSpPr>
        <p:spPr>
          <a:xfrm>
            <a:off x="176178" y="5693000"/>
            <a:ext cx="246805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2</a:t>
            </a:r>
            <a:endParaRPr sz="3200" dirty="0"/>
          </a:p>
        </p:txBody>
      </p:sp>
      <p:cxnSp>
        <p:nvCxnSpPr>
          <p:cNvPr id="18" name="Google Shape;85;p16">
            <a:extLst>
              <a:ext uri="{FF2B5EF4-FFF2-40B4-BE49-F238E27FC236}">
                <a16:creationId xmlns:a16="http://schemas.microsoft.com/office/drawing/2014/main" id="{2567FE36-C42B-6540-92E4-C7DBA5213BA9}"/>
              </a:ext>
            </a:extLst>
          </p:cNvPr>
          <p:cNvCxnSpPr>
            <a:cxnSpLocks/>
          </p:cNvCxnSpPr>
          <p:nvPr/>
        </p:nvCxnSpPr>
        <p:spPr>
          <a:xfrm flipH="1" flipV="1">
            <a:off x="2334409" y="3302598"/>
            <a:ext cx="291179" cy="16307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86;p16">
            <a:extLst>
              <a:ext uri="{FF2B5EF4-FFF2-40B4-BE49-F238E27FC236}">
                <a16:creationId xmlns:a16="http://schemas.microsoft.com/office/drawing/2014/main" id="{128B2764-2EF0-AB47-82DF-3CC4C0AD7B0F}"/>
              </a:ext>
            </a:extLst>
          </p:cNvPr>
          <p:cNvCxnSpPr>
            <a:cxnSpLocks/>
          </p:cNvCxnSpPr>
          <p:nvPr/>
        </p:nvCxnSpPr>
        <p:spPr>
          <a:xfrm flipH="1" flipV="1">
            <a:off x="3313355" y="3239225"/>
            <a:ext cx="1966398" cy="17089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87;p16">
            <a:extLst>
              <a:ext uri="{FF2B5EF4-FFF2-40B4-BE49-F238E27FC236}">
                <a16:creationId xmlns:a16="http://schemas.microsoft.com/office/drawing/2014/main" id="{7B00B6AE-0774-A04C-BD90-AA5163A87411}"/>
              </a:ext>
            </a:extLst>
          </p:cNvPr>
          <p:cNvCxnSpPr>
            <a:cxnSpLocks/>
          </p:cNvCxnSpPr>
          <p:nvPr/>
        </p:nvCxnSpPr>
        <p:spPr>
          <a:xfrm flipV="1">
            <a:off x="2655228" y="3239224"/>
            <a:ext cx="1738624" cy="17089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88;p16">
            <a:extLst>
              <a:ext uri="{FF2B5EF4-FFF2-40B4-BE49-F238E27FC236}">
                <a16:creationId xmlns:a16="http://schemas.microsoft.com/office/drawing/2014/main" id="{C47765E1-A98E-1B4F-8F44-E2C687798D34}"/>
              </a:ext>
            </a:extLst>
          </p:cNvPr>
          <p:cNvCxnSpPr>
            <a:cxnSpLocks/>
          </p:cNvCxnSpPr>
          <p:nvPr/>
        </p:nvCxnSpPr>
        <p:spPr>
          <a:xfrm flipH="1" flipV="1">
            <a:off x="5489303" y="3239162"/>
            <a:ext cx="378450" cy="17173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85;p16">
            <a:extLst>
              <a:ext uri="{FF2B5EF4-FFF2-40B4-BE49-F238E27FC236}">
                <a16:creationId xmlns:a16="http://schemas.microsoft.com/office/drawing/2014/main" id="{02C7722C-A353-154E-9BC4-296A2BF0FD96}"/>
              </a:ext>
            </a:extLst>
          </p:cNvPr>
          <p:cNvCxnSpPr>
            <a:cxnSpLocks/>
          </p:cNvCxnSpPr>
          <p:nvPr/>
        </p:nvCxnSpPr>
        <p:spPr>
          <a:xfrm flipV="1">
            <a:off x="5897143" y="3228203"/>
            <a:ext cx="893435" cy="17051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86;p16">
            <a:extLst>
              <a:ext uri="{FF2B5EF4-FFF2-40B4-BE49-F238E27FC236}">
                <a16:creationId xmlns:a16="http://schemas.microsoft.com/office/drawing/2014/main" id="{491297DD-0D6D-D94F-80F4-D4CB875DFD89}"/>
              </a:ext>
            </a:extLst>
          </p:cNvPr>
          <p:cNvCxnSpPr>
            <a:cxnSpLocks/>
          </p:cNvCxnSpPr>
          <p:nvPr/>
        </p:nvCxnSpPr>
        <p:spPr>
          <a:xfrm flipV="1">
            <a:off x="5867753" y="3230949"/>
            <a:ext cx="3297762" cy="17255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87;p16">
            <a:extLst>
              <a:ext uri="{FF2B5EF4-FFF2-40B4-BE49-F238E27FC236}">
                <a16:creationId xmlns:a16="http://schemas.microsoft.com/office/drawing/2014/main" id="{E28D42CD-1164-364E-A37D-76E6A7DC0BCE}"/>
              </a:ext>
            </a:extLst>
          </p:cNvPr>
          <p:cNvCxnSpPr>
            <a:cxnSpLocks/>
          </p:cNvCxnSpPr>
          <p:nvPr/>
        </p:nvCxnSpPr>
        <p:spPr>
          <a:xfrm flipH="1" flipV="1">
            <a:off x="7653624" y="3239224"/>
            <a:ext cx="713197" cy="17089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88;p16">
            <a:extLst>
              <a:ext uri="{FF2B5EF4-FFF2-40B4-BE49-F238E27FC236}">
                <a16:creationId xmlns:a16="http://schemas.microsoft.com/office/drawing/2014/main" id="{B477AA2D-D7A8-0546-AE76-40F633252E5C}"/>
              </a:ext>
            </a:extLst>
          </p:cNvPr>
          <p:cNvCxnSpPr>
            <a:cxnSpLocks/>
          </p:cNvCxnSpPr>
          <p:nvPr/>
        </p:nvCxnSpPr>
        <p:spPr>
          <a:xfrm flipV="1">
            <a:off x="9048629" y="3239162"/>
            <a:ext cx="1224924" cy="16942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814097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9513</TotalTime>
  <Words>1041</Words>
  <Application>Microsoft Macintosh PowerPoint</Application>
  <PresentationFormat>Widescreen</PresentationFormat>
  <Paragraphs>179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Roboto</vt:lpstr>
      <vt:lpstr>Simple Light</vt:lpstr>
      <vt:lpstr>Office Theme</vt:lpstr>
      <vt:lpstr>PowerPoint Presentation</vt:lpstr>
      <vt:lpstr>Things to remember</vt:lpstr>
      <vt:lpstr>Recap: What we want you to learn from this class</vt:lpstr>
      <vt:lpstr>PowerPoint Presentation</vt:lpstr>
      <vt:lpstr>Recap so far</vt:lpstr>
      <vt:lpstr>Actionable and Goal-Driven Project Scope</vt:lpstr>
      <vt:lpstr>Analytical Formulation Examples</vt:lpstr>
      <vt:lpstr>Baseline Options</vt:lpstr>
      <vt:lpstr>Train Validation Pairs</vt:lpstr>
      <vt:lpstr>Confusion Matrix-based Metrics Cheatsheet</vt:lpstr>
      <vt:lpstr>Varying the Threshold</vt:lpstr>
      <vt:lpstr>Feature Generation</vt:lpstr>
      <vt:lpstr>PowerPoint Presentation</vt:lpstr>
      <vt:lpstr>Model Selection</vt:lpstr>
      <vt:lpstr>Model Selection</vt:lpstr>
      <vt:lpstr>Finishing Up Model Selection?</vt:lpstr>
      <vt:lpstr>Model Selection</vt:lpstr>
      <vt:lpstr>Some Open Research Questions</vt:lpstr>
      <vt:lpstr>Some Open Research Questions</vt:lpstr>
      <vt:lpstr>Some Open Research Questions</vt:lpstr>
      <vt:lpstr>Some Open Research Questions</vt:lpstr>
      <vt:lpstr>Some Open Research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81</cp:revision>
  <dcterms:created xsi:type="dcterms:W3CDTF">2020-01-14T19:43:43Z</dcterms:created>
  <dcterms:modified xsi:type="dcterms:W3CDTF">2021-10-04T19:36:24Z</dcterms:modified>
</cp:coreProperties>
</file>