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98" r:id="rId3"/>
    <p:sldId id="296" r:id="rId4"/>
    <p:sldId id="257" r:id="rId5"/>
    <p:sldId id="261" r:id="rId6"/>
    <p:sldId id="297" r:id="rId7"/>
    <p:sldId id="260" r:id="rId8"/>
    <p:sldId id="262" r:id="rId9"/>
    <p:sldId id="263" r:id="rId10"/>
    <p:sldId id="295" r:id="rId11"/>
    <p:sldId id="299" r:id="rId12"/>
    <p:sldId id="264" r:id="rId13"/>
    <p:sldId id="265" r:id="rId14"/>
    <p:sldId id="267" r:id="rId15"/>
    <p:sldId id="269" r:id="rId16"/>
    <p:sldId id="270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62"/>
  </p:normalViewPr>
  <p:slideViewPr>
    <p:cSldViewPr snapToGrid="0">
      <p:cViewPr varScale="1">
        <p:scale>
          <a:sx n="156" d="100"/>
          <a:sy n="156" d="100"/>
        </p:scale>
        <p:origin x="2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Train-Test Splits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Performance Metrics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Interpretation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Dealing with Bias and Fairness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think you’re likely to drop, please let us know sooner rather than later so we can balance teams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8ed670a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8ed670a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Machine Learning in Practice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Rayid Ghani and Kit Rodolfa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63436"/>
          <a:stretch/>
        </p:blipFill>
        <p:spPr>
          <a:xfrm>
            <a:off x="2757488" y="3818150"/>
            <a:ext cx="3629025" cy="40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2B01-FB65-BE45-B088-DBD593E5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669A-E55D-9344-BE22-8F89B1EF0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1: End-to-end ML Pipeline</a:t>
            </a:r>
          </a:p>
          <a:p>
            <a:pPr lvl="1"/>
            <a:r>
              <a:rPr lang="en-US" dirty="0"/>
              <a:t>Formulation, Modeling Setup, Features, Models, Model Selection</a:t>
            </a:r>
          </a:p>
          <a:p>
            <a:endParaRPr lang="en-US" dirty="0"/>
          </a:p>
          <a:p>
            <a:r>
              <a:rPr lang="en-US" dirty="0"/>
              <a:t>Module 2: Model Interpretability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Module 3: Fairness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3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Attendance (is not optional)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Platforms: 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Latest content will be on </a:t>
            </a:r>
            <a:r>
              <a:rPr lang="en-US" sz="1600" b="1" dirty="0" err="1">
                <a:solidFill>
                  <a:schemeClr val="dk1"/>
                </a:solidFill>
              </a:rPr>
              <a:t>github</a:t>
            </a:r>
            <a:endParaRPr lang="en-US" sz="1600" b="1" dirty="0">
              <a:solidFill>
                <a:schemeClr val="dk1"/>
              </a:solidFill>
            </a:endParaRP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Canvas</a:t>
            </a:r>
            <a:r>
              <a:rPr lang="en" sz="1600" dirty="0">
                <a:solidFill>
                  <a:schemeClr val="dk1"/>
                </a:solidFill>
              </a:rPr>
              <a:t> (for assignment submissions)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Slack (and email)</a:t>
            </a:r>
            <a:r>
              <a:rPr lang="en" sz="1600" dirty="0">
                <a:solidFill>
                  <a:schemeClr val="dk1"/>
                </a:solidFill>
              </a:rPr>
              <a:t> for communications and project and teamwork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No Wednesday sessions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TA support</a:t>
            </a:r>
            <a:endParaRPr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Make sure to fill out the survey</a:t>
            </a:r>
            <a:r>
              <a:rPr lang="en" sz="1400" dirty="0">
                <a:solidFill>
                  <a:schemeClr val="tx1"/>
                </a:solidFill>
              </a:rPr>
              <a:t>: </a:t>
            </a:r>
            <a:r>
              <a:rPr lang="en" sz="1600" dirty="0">
                <a:solidFill>
                  <a:schemeClr val="tx1"/>
                </a:solidFill>
              </a:rPr>
              <a:t>We need your </a:t>
            </a:r>
            <a:r>
              <a:rPr lang="en" sz="1600" dirty="0" err="1">
                <a:solidFill>
                  <a:schemeClr val="tx1"/>
                </a:solidFill>
              </a:rPr>
              <a:t>github</a:t>
            </a:r>
            <a:r>
              <a:rPr lang="en" sz="1600" dirty="0">
                <a:solidFill>
                  <a:schemeClr val="tx1"/>
                </a:solidFill>
              </a:rPr>
              <a:t> username and  public SSH key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" dirty="0">
                <a:solidFill>
                  <a:schemeClr val="tx1"/>
                </a:solidFill>
              </a:rPr>
              <a:t>u should create 5-person teams by the end of this week (and fill out the spreadsheet to let us know)</a:t>
            </a:r>
            <a:br>
              <a:rPr lang="en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54616C-B13B-734C-9D90-D3E25C1D8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724"/>
            <a:ext cx="9144000" cy="4125775"/>
          </a:xfrm>
          <a:prstGeom prst="rect">
            <a:avLst/>
          </a:prstGeom>
        </p:spPr>
      </p:pic>
      <p:pic>
        <p:nvPicPr>
          <p:cNvPr id="1026" name="Picture 2" descr="DonorsChoose: Support a classroom. Build a future.">
            <a:extLst>
              <a:ext uri="{FF2B5EF4-FFF2-40B4-BE49-F238E27FC236}">
                <a16:creationId xmlns:a16="http://schemas.microsoft.com/office/drawing/2014/main" id="{63585741-D5E1-0C49-9B35-C444E3CCF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27" y="1033625"/>
            <a:ext cx="2490073" cy="130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Setup Options</a:t>
            </a:r>
            <a:endParaRPr dirty="0"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58282" y="1017725"/>
            <a:ext cx="8774018" cy="3880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Get set up on </a:t>
            </a:r>
            <a:r>
              <a:rPr lang="en-US" dirty="0" err="1"/>
              <a:t>github</a:t>
            </a:r>
            <a:r>
              <a:rPr lang="en-US" dirty="0"/>
              <a:t> for your project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Nice to have: get familiar with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Postgresql</a:t>
            </a:r>
            <a:r>
              <a:rPr lang="en" dirty="0"/>
              <a:t> (to analyze and query data)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*nix command line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Project Scoping guide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lvl="0"/>
            <a:r>
              <a:rPr lang="en-US" dirty="0"/>
              <a:t>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Survey (if you haven’t already): link from email</a:t>
            </a:r>
          </a:p>
          <a:p>
            <a:pPr lvl="1">
              <a:spcBef>
                <a:spcPts val="0"/>
              </a:spcBef>
            </a:pPr>
            <a:r>
              <a:rPr lang="en-US" dirty="0"/>
              <a:t>Project Team Selections: link in canvas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139700" indent="0">
              <a:buSzPts val="1400"/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ABBF-84F2-1548-81DC-DF68B68C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want/expect to learn from this class?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B2B04-87BF-BC4F-A364-35F45920A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D306-3C8A-6D45-BCD9-A0B65409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class exist?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0762-270A-9D48-9911-FB65D98E5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Exposure and experience solving end-to-end real-world problems with ML</a:t>
            </a:r>
          </a:p>
          <a:p>
            <a:endParaRPr lang="en-US" dirty="0"/>
          </a:p>
          <a:p>
            <a:pPr lvl="1"/>
            <a:r>
              <a:rPr lang="en-US" dirty="0"/>
              <a:t>Beyond methods and models</a:t>
            </a:r>
          </a:p>
          <a:p>
            <a:pPr lvl="1"/>
            <a:r>
              <a:rPr lang="en-US" dirty="0"/>
              <a:t>Beyond simplifying assumptions</a:t>
            </a:r>
          </a:p>
          <a:p>
            <a:pPr lvl="1"/>
            <a:r>
              <a:rPr lang="en-US" dirty="0"/>
              <a:t>Beyond general-purpose, one-size-fits-all setups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you to learn from this class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How to responsibly and effectively solve real-world problems using ML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1600" dirty="0">
                <a:solidFill>
                  <a:schemeClr val="tx1"/>
                </a:solidFill>
              </a:rPr>
              <a:t>Understand the *entire* Machine Learning process (and get hands-on e</a:t>
            </a:r>
            <a:r>
              <a:rPr lang="en-US" sz="1600" dirty="0" err="1">
                <a:solidFill>
                  <a:schemeClr val="tx1"/>
                </a:solidFill>
              </a:rPr>
              <a:t>xp</a:t>
            </a:r>
            <a:r>
              <a:rPr lang="en" sz="1600" dirty="0" err="1">
                <a:solidFill>
                  <a:schemeClr val="tx1"/>
                </a:solidFill>
              </a:rPr>
              <a:t>erience</a:t>
            </a:r>
            <a:r>
              <a:rPr lang="en" sz="1600" dirty="0">
                <a:solidFill>
                  <a:schemeClr val="tx1"/>
                </a:solidFill>
              </a:rPr>
              <a:t> doing most of it)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Build (and use) reusable ML pipelines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Learn how to formulate ML problems, use, understand, evaluate, and communicate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00382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is this course different than typical ML classes you’ve taken before?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M</a:t>
            </a:r>
            <a:r>
              <a:rPr lang="en" sz="2000" dirty="0" err="1">
                <a:solidFill>
                  <a:schemeClr val="dk1"/>
                </a:solidFill>
              </a:rPr>
              <a:t>ethods</a:t>
            </a:r>
            <a:r>
              <a:rPr lang="en" sz="2000" dirty="0">
                <a:solidFill>
                  <a:schemeClr val="dk1"/>
                </a:solidFill>
              </a:rPr>
              <a:t>/algorithms/models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A</a:t>
            </a:r>
            <a:r>
              <a:rPr lang="en" sz="2000" dirty="0" err="1">
                <a:solidFill>
                  <a:schemeClr val="dk1"/>
                </a:solidFill>
              </a:rPr>
              <a:t>ssumptions</a:t>
            </a:r>
            <a:r>
              <a:rPr lang="en" sz="2000" dirty="0">
                <a:solidFill>
                  <a:schemeClr val="dk1"/>
                </a:solidFill>
              </a:rPr>
              <a:t> behind them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H</a:t>
            </a:r>
            <a:r>
              <a:rPr lang="en" sz="2000" dirty="0">
                <a:solidFill>
                  <a:schemeClr val="dk1"/>
                </a:solidFill>
              </a:rPr>
              <a:t>ow to implement them 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endParaRPr lang="en" sz="2400" dirty="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</a:rPr>
              <a:t>And focus on everything else that comes before the matrix and after the models are built (99% of the work done in a real-world project)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00A9-8548-B248-98B9-9D00329A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3EC99-8347-3241-AC32-A2F7A07D6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Pass/Fail</a:t>
            </a:r>
          </a:p>
          <a:p>
            <a:endParaRPr lang="en-US" dirty="0"/>
          </a:p>
          <a:p>
            <a:r>
              <a:rPr lang="en-US" dirty="0"/>
              <a:t>We want the focus to be on learning and not on the grade. </a:t>
            </a:r>
          </a:p>
          <a:p>
            <a:endParaRPr lang="en-US" dirty="0"/>
          </a:p>
          <a:p>
            <a:r>
              <a:rPr lang="en-US" dirty="0"/>
              <a:t>Levels of learning</a:t>
            </a:r>
          </a:p>
          <a:p>
            <a:pPr lvl="1"/>
            <a:r>
              <a:rPr lang="en-US" dirty="0"/>
              <a:t>Exposed to information covered in this course</a:t>
            </a:r>
          </a:p>
          <a:p>
            <a:pPr lvl="1"/>
            <a:r>
              <a:rPr lang="en-US" dirty="0"/>
              <a:t>Applying the information (correctly) covered to the class project</a:t>
            </a:r>
          </a:p>
          <a:p>
            <a:pPr lvl="1"/>
            <a:r>
              <a:rPr lang="en-US" dirty="0"/>
              <a:t>Generalizing to the next ML problem you tackle</a:t>
            </a:r>
          </a:p>
        </p:txBody>
      </p:sp>
    </p:spTree>
    <p:extLst>
      <p:ext uri="{BB962C8B-B14F-4D97-AF65-F5344CB8AC3E}">
        <p14:creationId xmlns:p14="http://schemas.microsoft.com/office/powerpoint/2010/main" val="407484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Machine Learning (methods and </a:t>
            </a:r>
            <a:r>
              <a:rPr lang="en" dirty="0" err="1"/>
              <a:t>overal</a:t>
            </a:r>
            <a:r>
              <a:rPr lang="en-US" dirty="0"/>
              <a:t>l</a:t>
            </a:r>
            <a:r>
              <a:rPr lang="en" dirty="0"/>
              <a:t> process)</a:t>
            </a:r>
          </a:p>
          <a:p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(pandas, </a:t>
            </a:r>
            <a:r>
              <a:rPr lang="en" dirty="0" err="1"/>
              <a:t>sklearn</a:t>
            </a:r>
            <a:r>
              <a:rPr lang="en" dirty="0"/>
              <a:t>, </a:t>
            </a:r>
            <a:r>
              <a:rPr lang="en" dirty="0" err="1"/>
              <a:t>tensorflow</a:t>
            </a:r>
            <a:r>
              <a:rPr lang="en" dirty="0"/>
              <a:t>, matplotlib)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Ideally: experience with SQL, command line (bash), git(hub), working on remote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(with ML)</a:t>
            </a:r>
            <a:endParaRPr dirty="0"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(with ML)</a:t>
            </a:r>
            <a:endParaRPr dirty="0"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3750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3580625" y="3531650"/>
            <a:ext cx="540900" cy="6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616</Words>
  <Application>Microsoft Macintosh PowerPoint</Application>
  <PresentationFormat>On-screen Show (16:9)</PresentationFormat>
  <Paragraphs>120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Lato</vt:lpstr>
      <vt:lpstr>Arial</vt:lpstr>
      <vt:lpstr>Simple Light</vt:lpstr>
      <vt:lpstr>Machine Learning in Practice </vt:lpstr>
      <vt:lpstr>What do you want/expect to learn from this class?</vt:lpstr>
      <vt:lpstr>Why does this class exist?</vt:lpstr>
      <vt:lpstr>What we want you to learn from this class</vt:lpstr>
      <vt:lpstr>How is this course different than typical ML classes you’ve taken before?</vt:lpstr>
      <vt:lpstr>Grading</vt:lpstr>
      <vt:lpstr>Pre-requisites</vt:lpstr>
      <vt:lpstr>Skills needed to solve real-world problems (with ML)</vt:lpstr>
      <vt:lpstr>Skills needed to solve real-world problems (with ML)</vt:lpstr>
      <vt:lpstr>PowerPoint Presentation</vt:lpstr>
      <vt:lpstr>Structure of the class</vt:lpstr>
      <vt:lpstr>Class Schedule</vt:lpstr>
      <vt:lpstr>Class Schedule</vt:lpstr>
      <vt:lpstr>Logistics</vt:lpstr>
      <vt:lpstr>Project Teams</vt:lpstr>
      <vt:lpstr>Project</vt:lpstr>
      <vt:lpstr>Tech Setup Options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Rayid Ghani</cp:lastModifiedBy>
  <cp:revision>14</cp:revision>
  <dcterms:modified xsi:type="dcterms:W3CDTF">2022-08-28T14:59:30Z</dcterms:modified>
</cp:coreProperties>
</file>