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471" r:id="rId3"/>
    <p:sldId id="318" r:id="rId4"/>
    <p:sldId id="323" r:id="rId5"/>
    <p:sldId id="286" r:id="rId6"/>
    <p:sldId id="472" r:id="rId7"/>
    <p:sldId id="287" r:id="rId8"/>
    <p:sldId id="478" r:id="rId9"/>
    <p:sldId id="468" r:id="rId10"/>
    <p:sldId id="473" r:id="rId11"/>
    <p:sldId id="288" r:id="rId12"/>
    <p:sldId id="474" r:id="rId13"/>
    <p:sldId id="297" r:id="rId14"/>
    <p:sldId id="479" r:id="rId15"/>
    <p:sldId id="480" r:id="rId16"/>
    <p:sldId id="481" r:id="rId17"/>
    <p:sldId id="482" r:id="rId18"/>
    <p:sldId id="483" r:id="rId19"/>
    <p:sldId id="475" r:id="rId20"/>
    <p:sldId id="453" r:id="rId21"/>
    <p:sldId id="352" r:id="rId22"/>
    <p:sldId id="458" r:id="rId23"/>
    <p:sldId id="457" r:id="rId24"/>
    <p:sldId id="428" r:id="rId25"/>
    <p:sldId id="429" r:id="rId26"/>
    <p:sldId id="430" r:id="rId27"/>
    <p:sldId id="455" r:id="rId28"/>
    <p:sldId id="460" r:id="rId29"/>
    <p:sldId id="420" r:id="rId30"/>
    <p:sldId id="477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/>
    <p:restoredTop sz="93197"/>
  </p:normalViewPr>
  <p:slideViewPr>
    <p:cSldViewPr snapToGrid="0" snapToObjects="1">
      <p:cViewPr varScale="1">
        <p:scale>
          <a:sx n="119" d="100"/>
          <a:sy n="119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648464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Validation)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F760-7AED-6C4E-8EBB-B33C61A3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the model we select generalize to?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6060D-EB73-4740-88AA-06B0DF950E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8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need to know to perform model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 scenario</a:t>
            </a:r>
          </a:p>
          <a:p>
            <a:pPr lvl="1"/>
            <a:r>
              <a:rPr lang="en-US" dirty="0"/>
              <a:t>Model selection Methodology</a:t>
            </a:r>
          </a:p>
          <a:p>
            <a:pPr lvl="1"/>
            <a:r>
              <a:rPr lang="en-US" dirty="0"/>
              <a:t>Metric(s) (need to match your policy goals)</a:t>
            </a:r>
          </a:p>
          <a:p>
            <a:endParaRPr lang="en-US" dirty="0"/>
          </a:p>
          <a:p>
            <a:r>
              <a:rPr lang="en-US" dirty="0"/>
              <a:t>Comparison with baselines (to know if you’re effective)</a:t>
            </a:r>
          </a:p>
        </p:txBody>
      </p:sp>
    </p:spTree>
    <p:extLst>
      <p:ext uri="{BB962C8B-B14F-4D97-AF65-F5344CB8AC3E}">
        <p14:creationId xmlns:p14="http://schemas.microsoft.com/office/powerpoint/2010/main" val="354490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214A-DDAD-0F43-B96B-4C37FD08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select a model that does that?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F38AB-BE42-AD40-8874-9861CDBB9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5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Temporal Holdouts</a:t>
            </a:r>
          </a:p>
          <a:p>
            <a:r>
              <a:rPr lang="en-US" dirty="0"/>
              <a:t>Spatial Holdouts</a:t>
            </a:r>
          </a:p>
          <a:p>
            <a:r>
              <a:rPr lang="en-US" dirty="0"/>
              <a:t>Other Holdouts?</a:t>
            </a:r>
          </a:p>
        </p:txBody>
      </p:sp>
    </p:spTree>
    <p:extLst>
      <p:ext uri="{BB962C8B-B14F-4D97-AF65-F5344CB8AC3E}">
        <p14:creationId xmlns:p14="http://schemas.microsoft.com/office/powerpoint/2010/main" val="4093726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1: We want to track news coverage of epidemic related topics. We have tagged a small corpus (n=1000) of news articles from Jan 2019 to September 2020 and now have a stream of new incoming articles every day. We want to deploy a system that tells us something about intensity of coverage by media outlet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96452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2: We want to track news coverage of epidemic related topics. We have tagged a small corpus (n=1000) of news articles from Jan 2019 to September 2020 and now have a stream of new incoming articles every day. We want to deploy a system that tells us something about intensity of coverage by media outlet over the last 2 years as well as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74433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3: We want to predict whether there will be an increase in epidemic related articles in the media during the next week.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3999252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4: We want to predict whether there will be an increase in epidemic related articles in the media during the next month.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147417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09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BBF3-D5BD-464F-B692-6F108049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8555B-304F-C34C-BEDB-C76D96DC6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6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Distribution on the Test Set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AB674-EC5F-D94F-B11B-EAD3C207F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33291-06BD-364A-B17D-F91BD4D1B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271" y="1683852"/>
            <a:ext cx="6176805" cy="4084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C1CA36-BA93-4F4F-9808-ABF79474346A}"/>
              </a:ext>
            </a:extLst>
          </p:cNvPr>
          <p:cNvSpPr txBox="1"/>
          <p:nvPr/>
        </p:nvSpPr>
        <p:spPr>
          <a:xfrm>
            <a:off x="5395296" y="5768514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04E31-34A2-F14A-983F-24BD8F50A74A}"/>
              </a:ext>
            </a:extLst>
          </p:cNvPr>
          <p:cNvSpPr txBox="1"/>
          <p:nvPr/>
        </p:nvSpPr>
        <p:spPr>
          <a:xfrm rot="16200000">
            <a:off x="1959670" y="321747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# of people</a:t>
            </a:r>
          </a:p>
        </p:txBody>
      </p:sp>
    </p:spTree>
    <p:extLst>
      <p:ext uri="{BB962C8B-B14F-4D97-AF65-F5344CB8AC3E}">
        <p14:creationId xmlns:p14="http://schemas.microsoft.com/office/powerpoint/2010/main" val="1387665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Metrics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Predictions are often scores between 0 and 1</a:t>
            </a:r>
          </a:p>
          <a:p>
            <a:r>
              <a:rPr lang="en-US" dirty="0"/>
              <a:t>We need to first turn them into 0 or 1 by selecting a threshold</a:t>
            </a:r>
          </a:p>
          <a:p>
            <a:endParaRPr lang="en-US" dirty="0"/>
          </a:p>
        </p:txBody>
      </p:sp>
      <p:graphicFrame>
        <p:nvGraphicFramePr>
          <p:cNvPr id="5" name="Group 77"/>
          <p:cNvGraphicFramePr>
            <a:graphicFrameLocks noGrp="1"/>
          </p:cNvGraphicFramePr>
          <p:nvPr/>
        </p:nvGraphicFramePr>
        <p:xfrm>
          <a:off x="3014206" y="3687005"/>
          <a:ext cx="5630124" cy="2554470"/>
        </p:xfrm>
        <a:graphic>
          <a:graphicData uri="http://schemas.openxmlformats.org/drawingml/2006/table">
            <a:tbl>
              <a:tblPr/>
              <a:tblGrid>
                <a:gridCol w="79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5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60947" y="3102231"/>
            <a:ext cx="272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 </a:t>
            </a:r>
            <a:r>
              <a:rPr lang="en-US" sz="32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Class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536988" y="4818022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 Class</a:t>
            </a:r>
            <a:endParaRPr lang="en-US" sz="3200" kern="1200" dirty="0">
              <a:solidFill>
                <a:srgbClr val="FF0000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3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mr-IN" dirty="0"/>
              <a:t>–</a:t>
            </a:r>
            <a:r>
              <a:rPr lang="en-US" dirty="0"/>
              <a:t> Metrics (at a threshold k)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 = </a:t>
            </a:r>
            <a:r>
              <a:rPr lang="en-US" altLang="x-none" b="1" dirty="0">
                <a:latin typeface="Calibri" charset="0"/>
              </a:rPr>
              <a:t>(TP + TN) / (TP + TN + FP + FN)</a:t>
            </a:r>
          </a:p>
          <a:p>
            <a:endParaRPr lang="en-US" altLang="x-none" b="1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Precision (or PPV) = </a:t>
            </a:r>
            <a:r>
              <a:rPr lang="en-US" altLang="x-none" b="1" dirty="0">
                <a:latin typeface="Calibri" charset="0"/>
              </a:rPr>
              <a:t>TP / (TP + FP)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Recall (or Sensitivity) = </a:t>
            </a:r>
            <a:r>
              <a:rPr lang="en-US" altLang="x-none" b="1" dirty="0">
                <a:latin typeface="Calibri" charset="0"/>
              </a:rPr>
              <a:t>TP /</a:t>
            </a:r>
            <a:r>
              <a:rPr lang="en-US" altLang="x-none" dirty="0">
                <a:latin typeface="Calibri" charset="0"/>
              </a:rPr>
              <a:t> </a:t>
            </a:r>
            <a:r>
              <a:rPr lang="en-US" altLang="x-none" b="1" dirty="0">
                <a:latin typeface="Calibri" charset="0"/>
              </a:rPr>
              <a:t>(TP + FN)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Specificity = TNR</a:t>
            </a:r>
          </a:p>
          <a:p>
            <a:endParaRPr lang="en-US" altLang="x-none" dirty="0">
              <a:latin typeface="Calibri" charset="0"/>
            </a:endParaRPr>
          </a:p>
        </p:txBody>
      </p:sp>
      <p:graphicFrame>
        <p:nvGraphicFramePr>
          <p:cNvPr id="4" name="Group 77"/>
          <p:cNvGraphicFramePr>
            <a:graphicFrameLocks noGrp="1"/>
          </p:cNvGraphicFramePr>
          <p:nvPr/>
        </p:nvGraphicFramePr>
        <p:xfrm>
          <a:off x="6155961" y="4549124"/>
          <a:ext cx="4461011" cy="1860633"/>
        </p:xfrm>
        <a:graphic>
          <a:graphicData uri="http://schemas.openxmlformats.org/drawingml/2006/table">
            <a:tbl>
              <a:tblPr/>
              <a:tblGrid>
                <a:gridCol w="629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23154" y="4109552"/>
            <a:ext cx="232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5001263" y="5011324"/>
            <a:ext cx="184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397883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</a:t>
            </a:r>
            <a:r>
              <a:rPr lang="en-US" dirty="0" err="1"/>
              <a:t>Cheatsheet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921F0C-84EE-FB45-ACA7-8B4DE64C4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3784789" y="5631119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003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F3558-EC81-284B-8DAE-5B20E8B11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99BB49-088A-9F48-AD87-A4B67902D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050634"/>
            <a:ext cx="6429323" cy="4389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1338" y="1316136"/>
            <a:ext cx="663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Receiver Operator Characteristic Curve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652603" y="2263516"/>
            <a:ext cx="5441430" cy="361262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0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(Area Under Curve)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 measure of performance</a:t>
            </a:r>
          </a:p>
          <a:p>
            <a:pPr lvl="1"/>
            <a:r>
              <a:rPr lang="en-US" dirty="0"/>
              <a:t>1 if all 1s are ranked above all 0s</a:t>
            </a:r>
          </a:p>
          <a:p>
            <a:pPr lvl="1"/>
            <a:r>
              <a:rPr lang="en-US" dirty="0"/>
              <a:t>0 if all 0s are above all 1s</a:t>
            </a:r>
          </a:p>
        </p:txBody>
      </p:sp>
    </p:spTree>
    <p:extLst>
      <p:ext uri="{BB962C8B-B14F-4D97-AF65-F5344CB8AC3E}">
        <p14:creationId xmlns:p14="http://schemas.microsoft.com/office/powerpoint/2010/main" val="2676850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9DA0F8-2485-BE4C-9111-A0958BA7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F250CB-9CD3-AD47-AE7F-271FE605F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A9B93-EA7C-1349-8F1C-7AC1DDD12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688" y="1353806"/>
            <a:ext cx="5302624" cy="489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37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</a:t>
            </a:r>
            <a:r>
              <a:rPr lang="mr-IN" dirty="0"/>
              <a:t>–</a:t>
            </a:r>
            <a:r>
              <a:rPr lang="en-US" dirty="0"/>
              <a:t> Area Under Curve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care about the entire space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420472"/>
            <a:ext cx="5887627" cy="40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35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Baselines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(predict most frequent class)</a:t>
            </a:r>
          </a:p>
          <a:p>
            <a:r>
              <a:rPr lang="en-US" dirty="0"/>
              <a:t>Simple heuristics</a:t>
            </a:r>
          </a:p>
          <a:p>
            <a:r>
              <a:rPr lang="en-US" dirty="0"/>
              <a:t>Expert heuristics (what may be in use today)</a:t>
            </a:r>
          </a:p>
        </p:txBody>
      </p:sp>
    </p:spTree>
    <p:extLst>
      <p:ext uri="{BB962C8B-B14F-4D97-AF65-F5344CB8AC3E}">
        <p14:creationId xmlns:p14="http://schemas.microsoft.com/office/powerpoint/2010/main" val="211394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</p:txBody>
      </p:sp>
    </p:spTree>
    <p:extLst>
      <p:ext uri="{BB962C8B-B14F-4D97-AF65-F5344CB8AC3E}">
        <p14:creationId xmlns:p14="http://schemas.microsoft.com/office/powerpoint/2010/main" val="517800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check-in on Wednesday</a:t>
            </a:r>
          </a:p>
          <a:p>
            <a:r>
              <a:rPr lang="en-US" dirty="0"/>
              <a:t>Temporal Validation “whiteboard” session Thursday</a:t>
            </a:r>
          </a:p>
          <a:p>
            <a:r>
              <a:rPr lang="en-US" dirty="0"/>
              <a:t>Project Assignment due on Friday</a:t>
            </a:r>
          </a:p>
          <a:p>
            <a:r>
              <a:rPr lang="en-US" dirty="0"/>
              <a:t>Self &amp; peer contribution survey due Friday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Reading for Tuesday</a:t>
            </a:r>
          </a:p>
          <a:p>
            <a:r>
              <a:rPr lang="en-US" dirty="0"/>
              <a:t>Next project assignment due following Monday (Oct 19)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Modeling plan and feature list</a:t>
            </a: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4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(outcome/target variable – what event and when?)</a:t>
            </a:r>
          </a:p>
          <a:p>
            <a:r>
              <a:rPr lang="en-US" dirty="0"/>
              <a:t>Define and Create Features (features/predictors)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Set(s)</a:t>
            </a:r>
          </a:p>
          <a:p>
            <a:r>
              <a:rPr lang="en-US" dirty="0"/>
              <a:t>Validate model(s) on Validation/Test Set(s)</a:t>
            </a:r>
          </a:p>
          <a:p>
            <a:r>
              <a:rPr lang="en-US" dirty="0"/>
              <a:t>Select “best” model</a:t>
            </a:r>
          </a:p>
        </p:txBody>
      </p:sp>
    </p:spTree>
    <p:extLst>
      <p:ext uri="{BB962C8B-B14F-4D97-AF65-F5344CB8AC3E}">
        <p14:creationId xmlns:p14="http://schemas.microsoft.com/office/powerpoint/2010/main" val="136221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A4CE-AFDD-8742-9A6E-BE2092DF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1C4C-EA36-C547-9888-F6FE78184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7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2389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BAFF-48B6-9046-94F3-CBF50B2F2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To what?</a:t>
            </a:r>
          </a:p>
        </p:txBody>
      </p:sp>
    </p:spTree>
    <p:extLst>
      <p:ext uri="{BB962C8B-B14F-4D97-AF65-F5344CB8AC3E}">
        <p14:creationId xmlns:p14="http://schemas.microsoft.com/office/powerpoint/2010/main" val="41116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3499</TotalTime>
  <Words>928</Words>
  <Application>Microsoft Macintosh PowerPoint</Application>
  <PresentationFormat>Widescreen</PresentationFormat>
  <Paragraphs>175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Simple Light</vt:lpstr>
      <vt:lpstr>PowerPoint Presentation</vt:lpstr>
      <vt:lpstr>Reminders</vt:lpstr>
      <vt:lpstr>Plan for the week</vt:lpstr>
      <vt:lpstr>PowerPoint Presentation</vt:lpstr>
      <vt:lpstr>How to solve a prediction problem</vt:lpstr>
      <vt:lpstr>What is the goal of model selection?</vt:lpstr>
      <vt:lpstr>What is the goal of model selection?</vt:lpstr>
      <vt:lpstr>What do we need our selected model to do?</vt:lpstr>
      <vt:lpstr>What do we need our selected model to do?</vt:lpstr>
      <vt:lpstr>What should the model we select generalize to?</vt:lpstr>
      <vt:lpstr>What do need to know to perform model selection</vt:lpstr>
      <vt:lpstr>How do we select a model that does that?</vt:lpstr>
      <vt:lpstr>Model Selection - Methodology</vt:lpstr>
      <vt:lpstr>Scenarios</vt:lpstr>
      <vt:lpstr>Scenarios</vt:lpstr>
      <vt:lpstr>Scenarios</vt:lpstr>
      <vt:lpstr>Scenarios</vt:lpstr>
      <vt:lpstr>Parameters</vt:lpstr>
      <vt:lpstr>Performance Metrics</vt:lpstr>
      <vt:lpstr>Score Distribution on the Test Set</vt:lpstr>
      <vt:lpstr>Evaluation - Metrics</vt:lpstr>
      <vt:lpstr>Evaluation – Metrics (at a threshold k)</vt:lpstr>
      <vt:lpstr>Metric Cheatsheet</vt:lpstr>
      <vt:lpstr>Varying the Threshold</vt:lpstr>
      <vt:lpstr>ROC Curve</vt:lpstr>
      <vt:lpstr>AUC (Area Under Curve)</vt:lpstr>
      <vt:lpstr>PowerPoint Presentation</vt:lpstr>
      <vt:lpstr>AUC – Area Under Curve</vt:lpstr>
      <vt:lpstr>Evaluation - Baselines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54</cp:revision>
  <dcterms:created xsi:type="dcterms:W3CDTF">2020-01-14T19:43:43Z</dcterms:created>
  <dcterms:modified xsi:type="dcterms:W3CDTF">2021-09-10T03:17:23Z</dcterms:modified>
</cp:coreProperties>
</file>