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3" r:id="rId2"/>
  </p:sldMasterIdLst>
  <p:notesMasterIdLst>
    <p:notesMasterId r:id="rId77"/>
  </p:notesMasterIdLst>
  <p:sldIdLst>
    <p:sldId id="256" r:id="rId3"/>
    <p:sldId id="431" r:id="rId4"/>
    <p:sldId id="445" r:id="rId5"/>
    <p:sldId id="435" r:id="rId6"/>
    <p:sldId id="441" r:id="rId7"/>
    <p:sldId id="442" r:id="rId8"/>
    <p:sldId id="427" r:id="rId9"/>
    <p:sldId id="432" r:id="rId10"/>
    <p:sldId id="443" r:id="rId11"/>
    <p:sldId id="444" r:id="rId12"/>
    <p:sldId id="437" r:id="rId13"/>
    <p:sldId id="446" r:id="rId14"/>
    <p:sldId id="295" r:id="rId15"/>
    <p:sldId id="417" r:id="rId16"/>
    <p:sldId id="424" r:id="rId17"/>
    <p:sldId id="419" r:id="rId18"/>
    <p:sldId id="425" r:id="rId19"/>
    <p:sldId id="426" r:id="rId20"/>
    <p:sldId id="447" r:id="rId21"/>
    <p:sldId id="420" r:id="rId22"/>
    <p:sldId id="430" r:id="rId23"/>
    <p:sldId id="357" r:id="rId24"/>
    <p:sldId id="358" r:id="rId25"/>
    <p:sldId id="359" r:id="rId26"/>
    <p:sldId id="360" r:id="rId27"/>
    <p:sldId id="361" r:id="rId28"/>
    <p:sldId id="362" r:id="rId29"/>
    <p:sldId id="421" r:id="rId30"/>
    <p:sldId id="422" r:id="rId31"/>
    <p:sldId id="423" r:id="rId32"/>
    <p:sldId id="363" r:id="rId33"/>
    <p:sldId id="428" r:id="rId34"/>
    <p:sldId id="429" r:id="rId35"/>
    <p:sldId id="433" r:id="rId36"/>
    <p:sldId id="448" r:id="rId37"/>
    <p:sldId id="273" r:id="rId38"/>
    <p:sldId id="297" r:id="rId39"/>
    <p:sldId id="267" r:id="rId40"/>
    <p:sldId id="264" r:id="rId41"/>
    <p:sldId id="263" r:id="rId42"/>
    <p:sldId id="262" r:id="rId43"/>
    <p:sldId id="261" r:id="rId44"/>
    <p:sldId id="260" r:id="rId45"/>
    <p:sldId id="259" r:id="rId46"/>
    <p:sldId id="258" r:id="rId47"/>
    <p:sldId id="257" r:id="rId48"/>
    <p:sldId id="292" r:id="rId49"/>
    <p:sldId id="270" r:id="rId50"/>
    <p:sldId id="268" r:id="rId51"/>
    <p:sldId id="272" r:id="rId52"/>
    <p:sldId id="296" r:id="rId53"/>
    <p:sldId id="287" r:id="rId54"/>
    <p:sldId id="286" r:id="rId55"/>
    <p:sldId id="275" r:id="rId56"/>
    <p:sldId id="288" r:id="rId57"/>
    <p:sldId id="276" r:id="rId58"/>
    <p:sldId id="289" r:id="rId59"/>
    <p:sldId id="277" r:id="rId60"/>
    <p:sldId id="290" r:id="rId61"/>
    <p:sldId id="278" r:id="rId62"/>
    <p:sldId id="291" r:id="rId63"/>
    <p:sldId id="279" r:id="rId64"/>
    <p:sldId id="293" r:id="rId65"/>
    <p:sldId id="280" r:id="rId66"/>
    <p:sldId id="294" r:id="rId67"/>
    <p:sldId id="281" r:id="rId68"/>
    <p:sldId id="449" r:id="rId69"/>
    <p:sldId id="282" r:id="rId70"/>
    <p:sldId id="274" r:id="rId71"/>
    <p:sldId id="283" r:id="rId72"/>
    <p:sldId id="284" r:id="rId73"/>
    <p:sldId id="271" r:id="rId74"/>
    <p:sldId id="285" r:id="rId75"/>
    <p:sldId id="269" r:id="rId7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8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1E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760"/>
    <p:restoredTop sz="92973"/>
  </p:normalViewPr>
  <p:slideViewPr>
    <p:cSldViewPr snapToGrid="0" snapToObjects="1">
      <p:cViewPr varScale="1">
        <p:scale>
          <a:sx n="88" d="100"/>
          <a:sy n="88" d="100"/>
        </p:scale>
        <p:origin x="13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customschemas.google.com/relationships/presentationmetadata" Target="metadata"/><Relationship Id="rId8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408397-7BEF-834B-991E-F94AD9BF920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</dgm:pt>
    <dgm:pt modelId="{A381F536-7F5F-AC4A-B7B6-A723EDA19837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329C9C28-B35E-F148-8392-FB33D3753519}" type="parTrans" cxnId="{51716828-F3F0-064F-A2D7-EC67DCCE57F1}">
      <dgm:prSet/>
      <dgm:spPr/>
      <dgm:t>
        <a:bodyPr/>
        <a:lstStyle/>
        <a:p>
          <a:endParaRPr lang="en-US"/>
        </a:p>
      </dgm:t>
    </dgm:pt>
    <dgm:pt modelId="{5DDC021A-F133-1F42-8078-9FD3180EB0BC}" type="sibTrans" cxnId="{51716828-F3F0-064F-A2D7-EC67DCCE57F1}">
      <dgm:prSet/>
      <dgm:spPr/>
      <dgm:t>
        <a:bodyPr/>
        <a:lstStyle/>
        <a:p>
          <a:endParaRPr lang="en-US"/>
        </a:p>
      </dgm:t>
    </dgm:pt>
    <dgm:pt modelId="{BE12651C-271C-DA4D-9449-09F4E570AABC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/>
            <a:t>Integrate Data</a:t>
          </a:r>
        </a:p>
      </dgm:t>
    </dgm:pt>
    <dgm:pt modelId="{DFC12901-C2BA-6642-BB97-7E2A50AD5A2B}" type="parTrans" cxnId="{43056025-73DD-E14D-A36C-970AF2F05166}">
      <dgm:prSet/>
      <dgm:spPr/>
      <dgm:t>
        <a:bodyPr/>
        <a:lstStyle/>
        <a:p>
          <a:endParaRPr lang="en-US"/>
        </a:p>
      </dgm:t>
    </dgm:pt>
    <dgm:pt modelId="{3DBD5F64-F3E6-2D40-90B8-75A613A96296}" type="sibTrans" cxnId="{43056025-73DD-E14D-A36C-970AF2F05166}">
      <dgm:prSet/>
      <dgm:spPr/>
      <dgm:t>
        <a:bodyPr/>
        <a:lstStyle/>
        <a:p>
          <a:endParaRPr lang="en-US"/>
        </a:p>
      </dgm:t>
    </dgm:pt>
    <dgm:pt modelId="{FF8BD3E1-993A-F544-A845-5FDE33849123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Prep for Modeling</a:t>
          </a:r>
        </a:p>
      </dgm:t>
    </dgm:pt>
    <dgm:pt modelId="{8DB932FF-C22D-244A-BA2F-96F206964844}" type="parTrans" cxnId="{9D167533-F805-4A42-AE8A-40768584C5E0}">
      <dgm:prSet/>
      <dgm:spPr/>
      <dgm:t>
        <a:bodyPr/>
        <a:lstStyle/>
        <a:p>
          <a:endParaRPr lang="en-US"/>
        </a:p>
      </dgm:t>
    </dgm:pt>
    <dgm:pt modelId="{BB92FD83-AB0A-9A4C-99D6-B0C95AEFFD58}" type="sibTrans" cxnId="{9D167533-F805-4A42-AE8A-40768584C5E0}">
      <dgm:prSet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9B930AC0-B17B-8645-8D75-5662A6FD630A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/>
            <a:t>Process Data</a:t>
          </a:r>
        </a:p>
      </dgm:t>
    </dgm:pt>
    <dgm:pt modelId="{95D26414-BA6D-1B4A-993F-A426CC97EFB9}" type="parTrans" cxnId="{C69AA131-1988-CB4E-96A8-B46F24621A97}">
      <dgm:prSet/>
      <dgm:spPr/>
      <dgm:t>
        <a:bodyPr/>
        <a:lstStyle/>
        <a:p>
          <a:endParaRPr lang="en-US"/>
        </a:p>
      </dgm:t>
    </dgm:pt>
    <dgm:pt modelId="{FB5FC714-1CDA-A448-84EE-F7946A60030D}" type="sibTrans" cxnId="{C69AA131-1988-CB4E-96A8-B46F24621A97}">
      <dgm:prSet/>
      <dgm:spPr/>
      <dgm:t>
        <a:bodyPr/>
        <a:lstStyle/>
        <a:p>
          <a:endParaRPr lang="en-US"/>
        </a:p>
      </dgm:t>
    </dgm:pt>
    <dgm:pt modelId="{F0227596-1DFA-B04A-9AF8-DBFEA1E361A9}">
      <dgm:prSet phldrT="[Text]"/>
      <dgm:spPr/>
      <dgm:t>
        <a:bodyPr/>
        <a:lstStyle/>
        <a:p>
          <a:r>
            <a:rPr lang="en-US" dirty="0"/>
            <a:t>Explore Data</a:t>
          </a:r>
        </a:p>
      </dgm:t>
    </dgm:pt>
    <dgm:pt modelId="{5D3E9AFD-D31F-D247-B5DE-AEE593D7CBE4}" type="parTrans" cxnId="{EC0A4A9B-F79F-9C46-B62C-5AEA65BFE41B}">
      <dgm:prSet/>
      <dgm:spPr/>
      <dgm:t>
        <a:bodyPr/>
        <a:lstStyle/>
        <a:p>
          <a:endParaRPr lang="en-US"/>
        </a:p>
      </dgm:t>
    </dgm:pt>
    <dgm:pt modelId="{C68DE66F-9E15-D140-B82B-A50863D10ADD}" type="sibTrans" cxnId="{EC0A4A9B-F79F-9C46-B62C-5AEA65BFE41B}">
      <dgm:prSet/>
      <dgm:spPr/>
      <dgm:t>
        <a:bodyPr/>
        <a:lstStyle/>
        <a:p>
          <a:endParaRPr lang="en-US"/>
        </a:p>
      </dgm:t>
    </dgm:pt>
    <dgm:pt modelId="{2D6EBF7C-320A-4843-A7E9-D9646A1B46E6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label generation</a:t>
          </a:r>
        </a:p>
      </dgm:t>
    </dgm:pt>
    <dgm:pt modelId="{ADCEBD33-A65C-CB41-A3E2-2DFC4E17E779}" type="parTrans" cxnId="{8906E2A7-DFB8-B048-9912-CC4EA1A5B321}">
      <dgm:prSet/>
      <dgm:spPr/>
      <dgm:t>
        <a:bodyPr/>
        <a:lstStyle/>
        <a:p>
          <a:endParaRPr lang="en-US"/>
        </a:p>
      </dgm:t>
    </dgm:pt>
    <dgm:pt modelId="{F0DBB5F7-54A4-F244-9377-75D847462ADA}" type="sibTrans" cxnId="{8906E2A7-DFB8-B048-9912-CC4EA1A5B321}">
      <dgm:prSet/>
      <dgm:spPr/>
      <dgm:t>
        <a:bodyPr/>
        <a:lstStyle/>
        <a:p>
          <a:endParaRPr lang="en-US"/>
        </a:p>
      </dgm:t>
    </dgm:pt>
    <dgm:pt modelId="{3E93C2C0-03F5-3B4D-A12E-609D515E424E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train-test sets</a:t>
          </a:r>
        </a:p>
      </dgm:t>
    </dgm:pt>
    <dgm:pt modelId="{37264CC0-D52F-354B-BB70-BA05FD620594}" type="parTrans" cxnId="{C5DEC308-3133-4B4B-9BFC-884707F214FD}">
      <dgm:prSet/>
      <dgm:spPr/>
      <dgm:t>
        <a:bodyPr/>
        <a:lstStyle/>
        <a:p>
          <a:endParaRPr lang="en-US"/>
        </a:p>
      </dgm:t>
    </dgm:pt>
    <dgm:pt modelId="{6B80FDD8-79E8-C946-9E1E-82CCFA448012}" type="sibTrans" cxnId="{C5DEC308-3133-4B4B-9BFC-884707F214FD}">
      <dgm:prSet/>
      <dgm:spPr/>
      <dgm:t>
        <a:bodyPr/>
        <a:lstStyle/>
        <a:p>
          <a:endParaRPr lang="en-US"/>
        </a:p>
      </dgm:t>
    </dgm:pt>
    <dgm:pt modelId="{8C5CB9AB-1E15-5E43-914E-3AA45A61266F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feature generation</a:t>
          </a:r>
        </a:p>
      </dgm:t>
    </dgm:pt>
    <dgm:pt modelId="{BAFA9554-5C6B-E54E-B342-6C4B0EABB1A6}" type="parTrans" cxnId="{200648F2-F545-094A-BA37-F8C60B8CFF7F}">
      <dgm:prSet/>
      <dgm:spPr/>
      <dgm:t>
        <a:bodyPr/>
        <a:lstStyle/>
        <a:p>
          <a:endParaRPr lang="en-US"/>
        </a:p>
      </dgm:t>
    </dgm:pt>
    <dgm:pt modelId="{61391F8D-306D-BF4C-8F80-449173B00B0E}" type="sibTrans" cxnId="{200648F2-F545-094A-BA37-F8C60B8CFF7F}">
      <dgm:prSet/>
      <dgm:spPr/>
      <dgm:t>
        <a:bodyPr/>
        <a:lstStyle/>
        <a:p>
          <a:endParaRPr lang="en-US"/>
        </a:p>
      </dgm:t>
    </dgm:pt>
    <dgm:pt modelId="{E0D4C661-1BDE-D542-96AC-C13B57598042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matrix generation</a:t>
          </a:r>
        </a:p>
      </dgm:t>
    </dgm:pt>
    <dgm:pt modelId="{46911794-B163-064A-BB12-AC1E098AE647}" type="parTrans" cxnId="{958607AC-449D-3C40-80DA-7EAF2FDD6AD9}">
      <dgm:prSet/>
      <dgm:spPr/>
      <dgm:t>
        <a:bodyPr/>
        <a:lstStyle/>
        <a:p>
          <a:endParaRPr lang="en-US"/>
        </a:p>
      </dgm:t>
    </dgm:pt>
    <dgm:pt modelId="{AFB7686E-C580-C846-A2BF-1B81BE3C101C}" type="sibTrans" cxnId="{958607AC-449D-3C40-80DA-7EAF2FDD6AD9}">
      <dgm:prSet/>
      <dgm:spPr/>
      <dgm:t>
        <a:bodyPr/>
        <a:lstStyle/>
        <a:p>
          <a:endParaRPr lang="en-US"/>
        </a:p>
      </dgm:t>
    </dgm:pt>
    <dgm:pt modelId="{BB110DD8-6114-8A41-B6D7-E33C2FE2C322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Modeling</a:t>
          </a:r>
        </a:p>
      </dgm:t>
    </dgm:pt>
    <dgm:pt modelId="{71F7E257-9889-1F42-9991-5BA23F0B8E20}" type="parTrans" cxnId="{7A90E8E3-6DED-2946-9799-5F397E10AFEA}">
      <dgm:prSet/>
      <dgm:spPr/>
      <dgm:t>
        <a:bodyPr/>
        <a:lstStyle/>
        <a:p>
          <a:endParaRPr lang="en-US"/>
        </a:p>
      </dgm:t>
    </dgm:pt>
    <dgm:pt modelId="{FC5141FC-D3AA-9941-AF4A-59D1F272FAAF}" type="sibTrans" cxnId="{7A90E8E3-6DED-2946-9799-5F397E10AFEA}">
      <dgm:prSet/>
      <dgm:spPr/>
      <dgm:t>
        <a:bodyPr/>
        <a:lstStyle/>
        <a:p>
          <a:endParaRPr lang="en-US"/>
        </a:p>
      </dgm:t>
    </dgm:pt>
    <dgm:pt modelId="{46B871EE-54CA-3B40-8F0A-062F012E3C09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train, test, generate metrics</a:t>
          </a:r>
        </a:p>
      </dgm:t>
    </dgm:pt>
    <dgm:pt modelId="{EA4BD619-7683-0143-ACB5-684566DDB7FD}" type="parTrans" cxnId="{D2FAF971-F09B-464C-9FBD-513E9A9D0F05}">
      <dgm:prSet/>
      <dgm:spPr/>
      <dgm:t>
        <a:bodyPr/>
        <a:lstStyle/>
        <a:p>
          <a:endParaRPr lang="en-US"/>
        </a:p>
      </dgm:t>
    </dgm:pt>
    <dgm:pt modelId="{04CC6022-1A76-5E43-AC84-F02D925033B8}" type="sibTrans" cxnId="{D2FAF971-F09B-464C-9FBD-513E9A9D0F05}">
      <dgm:prSet/>
      <dgm:spPr/>
      <dgm:t>
        <a:bodyPr/>
        <a:lstStyle/>
        <a:p>
          <a:endParaRPr lang="en-US"/>
        </a:p>
      </dgm:t>
    </dgm:pt>
    <dgm:pt modelId="{DA69D477-02EE-FD47-BFBC-85D110E07938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1D550AEB-862D-864B-9AC9-A1836C2F7753}" type="parTrans" cxnId="{CC041310-122A-8046-AE7D-8EB16B77C716}">
      <dgm:prSet/>
      <dgm:spPr/>
      <dgm:t>
        <a:bodyPr/>
        <a:lstStyle/>
        <a:p>
          <a:endParaRPr lang="en-US"/>
        </a:p>
      </dgm:t>
    </dgm:pt>
    <dgm:pt modelId="{46F97E0E-5E1F-B04C-BAB7-5F58E4E7D302}" type="sibTrans" cxnId="{CC041310-122A-8046-AE7D-8EB16B77C716}">
      <dgm:prSet/>
      <dgm:spPr/>
      <dgm:t>
        <a:bodyPr/>
        <a:lstStyle/>
        <a:p>
          <a:endParaRPr lang="en-US"/>
        </a:p>
      </dgm:t>
    </dgm:pt>
    <dgm:pt modelId="{5D4B2213-3784-6943-AB72-FE894B852DCE}">
      <dgm:prSet phldrT="[Text]"/>
      <dgm:spPr/>
      <dgm:t>
        <a:bodyPr/>
        <a:lstStyle/>
        <a:p>
          <a:r>
            <a:rPr lang="en-US" dirty="0"/>
            <a:t>(Field) Evaluation</a:t>
          </a:r>
        </a:p>
      </dgm:t>
    </dgm:pt>
    <dgm:pt modelId="{75124B2B-D41E-E242-92A6-64384C119997}" type="parTrans" cxnId="{17A3D3A2-9D76-E547-A63F-A5EFD6179CCF}">
      <dgm:prSet/>
      <dgm:spPr/>
      <dgm:t>
        <a:bodyPr/>
        <a:lstStyle/>
        <a:p>
          <a:endParaRPr lang="en-US"/>
        </a:p>
      </dgm:t>
    </dgm:pt>
    <dgm:pt modelId="{C796DA68-6946-334F-AA0D-5F864BF81140}" type="sibTrans" cxnId="{17A3D3A2-9D76-E547-A63F-A5EFD6179CCF}">
      <dgm:prSet/>
      <dgm:spPr/>
      <dgm:t>
        <a:bodyPr/>
        <a:lstStyle/>
        <a:p>
          <a:endParaRPr lang="en-US"/>
        </a:p>
      </dgm:t>
    </dgm:pt>
    <dgm:pt modelId="{F5D61B4A-3417-7347-A0D4-602C2301A695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2394C947-5BA5-2F44-94C4-DA77A323D79F}" type="parTrans" cxnId="{376CD68F-64E0-6C42-8A20-0AE32BFCF4DA}">
      <dgm:prSet/>
      <dgm:spPr/>
      <dgm:t>
        <a:bodyPr/>
        <a:lstStyle/>
        <a:p>
          <a:endParaRPr lang="en-US"/>
        </a:p>
      </dgm:t>
    </dgm:pt>
    <dgm:pt modelId="{2426FD64-F799-8E47-B50B-CAFD9C42378C}" type="sibTrans" cxnId="{376CD68F-64E0-6C42-8A20-0AE32BFCF4DA}">
      <dgm:prSet/>
      <dgm:spPr/>
      <dgm:t>
        <a:bodyPr/>
        <a:lstStyle/>
        <a:p>
          <a:endParaRPr lang="en-US"/>
        </a:p>
      </dgm:t>
    </dgm:pt>
    <dgm:pt modelId="{79FF6E57-03AB-1F4E-8FAC-4913A3A334C7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Maintenance/Update</a:t>
          </a:r>
        </a:p>
      </dgm:t>
    </dgm:pt>
    <dgm:pt modelId="{A7EDC702-9FA3-894B-ADFB-1103BBF4E2C5}" type="parTrans" cxnId="{1CFB965A-F645-2642-A0E1-5F33548B7EF8}">
      <dgm:prSet/>
      <dgm:spPr/>
      <dgm:t>
        <a:bodyPr/>
        <a:lstStyle/>
        <a:p>
          <a:endParaRPr lang="en-US"/>
        </a:p>
      </dgm:t>
    </dgm:pt>
    <dgm:pt modelId="{02228096-0F46-1847-AC8D-4170EFD985FD}" type="sibTrans" cxnId="{1CFB965A-F645-2642-A0E1-5F33548B7EF8}">
      <dgm:prSet/>
      <dgm:spPr/>
      <dgm:t>
        <a:bodyPr/>
        <a:lstStyle/>
        <a:p>
          <a:endParaRPr lang="en-US"/>
        </a:p>
      </dgm:t>
    </dgm:pt>
    <dgm:pt modelId="{49143118-4EC4-B640-8C5A-D09CC10268DE}" type="pres">
      <dgm:prSet presAssocID="{53408397-7BEF-834B-991E-F94AD9BF9205}" presName="diagram" presStyleCnt="0">
        <dgm:presLayoutVars>
          <dgm:dir/>
          <dgm:resizeHandles val="exact"/>
        </dgm:presLayoutVars>
      </dgm:prSet>
      <dgm:spPr/>
    </dgm:pt>
    <dgm:pt modelId="{7701DEB5-F741-C347-9B4C-2922656CB7D6}" type="pres">
      <dgm:prSet presAssocID="{A381F536-7F5F-AC4A-B7B6-A723EDA19837}" presName="node" presStyleLbl="node1" presStyleIdx="0" presStyleCnt="10">
        <dgm:presLayoutVars>
          <dgm:bulletEnabled val="1"/>
        </dgm:presLayoutVars>
      </dgm:prSet>
      <dgm:spPr/>
    </dgm:pt>
    <dgm:pt modelId="{5681F244-185D-BB4B-950B-713F466570DA}" type="pres">
      <dgm:prSet presAssocID="{5DDC021A-F133-1F42-8078-9FD3180EB0BC}" presName="sibTrans" presStyleLbl="sibTrans2D1" presStyleIdx="0" presStyleCnt="9"/>
      <dgm:spPr/>
    </dgm:pt>
    <dgm:pt modelId="{3DC26FF5-56EA-7C4A-9DF8-6F6417F2A0D7}" type="pres">
      <dgm:prSet presAssocID="{5DDC021A-F133-1F42-8078-9FD3180EB0BC}" presName="connectorText" presStyleLbl="sibTrans2D1" presStyleIdx="0" presStyleCnt="9"/>
      <dgm:spPr/>
    </dgm:pt>
    <dgm:pt modelId="{08012776-5F8A-CD42-B350-4F213480EEE6}" type="pres">
      <dgm:prSet presAssocID="{BE12651C-271C-DA4D-9449-09F4E570AABC}" presName="node" presStyleLbl="node1" presStyleIdx="1" presStyleCnt="10">
        <dgm:presLayoutVars>
          <dgm:bulletEnabled val="1"/>
        </dgm:presLayoutVars>
      </dgm:prSet>
      <dgm:spPr/>
    </dgm:pt>
    <dgm:pt modelId="{6239EBE0-D4CE-FF43-BD25-C63735294CC6}" type="pres">
      <dgm:prSet presAssocID="{3DBD5F64-F3E6-2D40-90B8-75A613A96296}" presName="sibTrans" presStyleLbl="sibTrans2D1" presStyleIdx="1" presStyleCnt="9"/>
      <dgm:spPr/>
    </dgm:pt>
    <dgm:pt modelId="{5AC6CAE5-9193-384D-9EE2-CF51BC174DD6}" type="pres">
      <dgm:prSet presAssocID="{3DBD5F64-F3E6-2D40-90B8-75A613A96296}" presName="connectorText" presStyleLbl="sibTrans2D1" presStyleIdx="1" presStyleCnt="9"/>
      <dgm:spPr/>
    </dgm:pt>
    <dgm:pt modelId="{8E91D48A-AF0F-6B49-A3A4-A04982AD432C}" type="pres">
      <dgm:prSet presAssocID="{9B930AC0-B17B-8645-8D75-5662A6FD630A}" presName="node" presStyleLbl="node1" presStyleIdx="2" presStyleCnt="10">
        <dgm:presLayoutVars>
          <dgm:bulletEnabled val="1"/>
        </dgm:presLayoutVars>
      </dgm:prSet>
      <dgm:spPr/>
    </dgm:pt>
    <dgm:pt modelId="{74098E3D-DA85-B84E-86B0-7B90E8C1847E}" type="pres">
      <dgm:prSet presAssocID="{FB5FC714-1CDA-A448-84EE-F7946A60030D}" presName="sibTrans" presStyleLbl="sibTrans2D1" presStyleIdx="2" presStyleCnt="9"/>
      <dgm:spPr/>
    </dgm:pt>
    <dgm:pt modelId="{0B565E8D-FA7C-5B4B-8746-56A4B62D194E}" type="pres">
      <dgm:prSet presAssocID="{FB5FC714-1CDA-A448-84EE-F7946A60030D}" presName="connectorText" presStyleLbl="sibTrans2D1" presStyleIdx="2" presStyleCnt="9"/>
      <dgm:spPr/>
    </dgm:pt>
    <dgm:pt modelId="{D29C2B53-E1C9-9746-8675-5932C807E1A9}" type="pres">
      <dgm:prSet presAssocID="{F0227596-1DFA-B04A-9AF8-DBFEA1E361A9}" presName="node" presStyleLbl="node1" presStyleIdx="3" presStyleCnt="10">
        <dgm:presLayoutVars>
          <dgm:bulletEnabled val="1"/>
        </dgm:presLayoutVars>
      </dgm:prSet>
      <dgm:spPr/>
    </dgm:pt>
    <dgm:pt modelId="{514134DF-8D4D-4343-A2AF-E5BDF0F6B357}" type="pres">
      <dgm:prSet presAssocID="{C68DE66F-9E15-D140-B82B-A50863D10ADD}" presName="sibTrans" presStyleLbl="sibTrans2D1" presStyleIdx="3" presStyleCnt="9"/>
      <dgm:spPr/>
    </dgm:pt>
    <dgm:pt modelId="{4B9597FD-3109-F24E-888F-380DE8436BBF}" type="pres">
      <dgm:prSet presAssocID="{C68DE66F-9E15-D140-B82B-A50863D10ADD}" presName="connectorText" presStyleLbl="sibTrans2D1" presStyleIdx="3" presStyleCnt="9"/>
      <dgm:spPr/>
    </dgm:pt>
    <dgm:pt modelId="{FDD9AA42-34A8-4A4A-B773-8DFEE194A196}" type="pres">
      <dgm:prSet presAssocID="{FF8BD3E1-993A-F544-A845-5FDE33849123}" presName="node" presStyleLbl="node1" presStyleIdx="4" presStyleCnt="10">
        <dgm:presLayoutVars>
          <dgm:bulletEnabled val="1"/>
        </dgm:presLayoutVars>
      </dgm:prSet>
      <dgm:spPr/>
    </dgm:pt>
    <dgm:pt modelId="{F6079404-8DFE-6B4F-B984-74995EF78CEF}" type="pres">
      <dgm:prSet presAssocID="{BB92FD83-AB0A-9A4C-99D6-B0C95AEFFD58}" presName="sibTrans" presStyleLbl="sibTrans2D1" presStyleIdx="4" presStyleCnt="9"/>
      <dgm:spPr/>
    </dgm:pt>
    <dgm:pt modelId="{252A18B4-640E-5A4B-9870-E120E2911766}" type="pres">
      <dgm:prSet presAssocID="{BB92FD83-AB0A-9A4C-99D6-B0C95AEFFD58}" presName="connectorText" presStyleLbl="sibTrans2D1" presStyleIdx="4" presStyleCnt="9"/>
      <dgm:spPr/>
    </dgm:pt>
    <dgm:pt modelId="{A376AB59-0D87-B34C-A258-80F2DE22F1B2}" type="pres">
      <dgm:prSet presAssocID="{BB110DD8-6114-8A41-B6D7-E33C2FE2C322}" presName="node" presStyleLbl="node1" presStyleIdx="5" presStyleCnt="10">
        <dgm:presLayoutVars>
          <dgm:bulletEnabled val="1"/>
        </dgm:presLayoutVars>
      </dgm:prSet>
      <dgm:spPr/>
    </dgm:pt>
    <dgm:pt modelId="{46EC6974-58E8-9B4B-B340-4C77ADD4C9B9}" type="pres">
      <dgm:prSet presAssocID="{FC5141FC-D3AA-9941-AF4A-59D1F272FAAF}" presName="sibTrans" presStyleLbl="sibTrans2D1" presStyleIdx="5" presStyleCnt="9"/>
      <dgm:spPr/>
    </dgm:pt>
    <dgm:pt modelId="{D48D1F4C-E94B-044F-A46A-2189EBE61603}" type="pres">
      <dgm:prSet presAssocID="{FC5141FC-D3AA-9941-AF4A-59D1F272FAAF}" presName="connectorText" presStyleLbl="sibTrans2D1" presStyleIdx="5" presStyleCnt="9"/>
      <dgm:spPr/>
    </dgm:pt>
    <dgm:pt modelId="{A8E6A842-E110-0E42-AEEE-3AAA62F9B98B}" type="pres">
      <dgm:prSet presAssocID="{DA69D477-02EE-FD47-BFBC-85D110E07938}" presName="node" presStyleLbl="node1" presStyleIdx="6" presStyleCnt="10">
        <dgm:presLayoutVars>
          <dgm:bulletEnabled val="1"/>
        </dgm:presLayoutVars>
      </dgm:prSet>
      <dgm:spPr/>
    </dgm:pt>
    <dgm:pt modelId="{DE7618B1-A375-7B4F-8D72-5D2FD5716DCA}" type="pres">
      <dgm:prSet presAssocID="{46F97E0E-5E1F-B04C-BAB7-5F58E4E7D302}" presName="sibTrans" presStyleLbl="sibTrans2D1" presStyleIdx="6" presStyleCnt="9"/>
      <dgm:spPr/>
    </dgm:pt>
    <dgm:pt modelId="{2DECBB58-FA24-E64B-BABA-E980490541C3}" type="pres">
      <dgm:prSet presAssocID="{46F97E0E-5E1F-B04C-BAB7-5F58E4E7D302}" presName="connectorText" presStyleLbl="sibTrans2D1" presStyleIdx="6" presStyleCnt="9"/>
      <dgm:spPr/>
    </dgm:pt>
    <dgm:pt modelId="{1C6D6C8F-61BC-804B-A02A-F1E41BFFAE7D}" type="pres">
      <dgm:prSet presAssocID="{5D4B2213-3784-6943-AB72-FE894B852DCE}" presName="node" presStyleLbl="node1" presStyleIdx="7" presStyleCnt="10">
        <dgm:presLayoutVars>
          <dgm:bulletEnabled val="1"/>
        </dgm:presLayoutVars>
      </dgm:prSet>
      <dgm:spPr/>
    </dgm:pt>
    <dgm:pt modelId="{19C64962-A697-8340-B219-236B05177FAF}" type="pres">
      <dgm:prSet presAssocID="{C796DA68-6946-334F-AA0D-5F864BF81140}" presName="sibTrans" presStyleLbl="sibTrans2D1" presStyleIdx="7" presStyleCnt="9"/>
      <dgm:spPr/>
    </dgm:pt>
    <dgm:pt modelId="{18417CB2-18FC-1741-834C-4F9306C1C43C}" type="pres">
      <dgm:prSet presAssocID="{C796DA68-6946-334F-AA0D-5F864BF81140}" presName="connectorText" presStyleLbl="sibTrans2D1" presStyleIdx="7" presStyleCnt="9"/>
      <dgm:spPr/>
    </dgm:pt>
    <dgm:pt modelId="{FDE7F5A7-A857-6443-96EC-3785EE65F296}" type="pres">
      <dgm:prSet presAssocID="{F5D61B4A-3417-7347-A0D4-602C2301A695}" presName="node" presStyleLbl="node1" presStyleIdx="8" presStyleCnt="10">
        <dgm:presLayoutVars>
          <dgm:bulletEnabled val="1"/>
        </dgm:presLayoutVars>
      </dgm:prSet>
      <dgm:spPr/>
    </dgm:pt>
    <dgm:pt modelId="{79104E31-0F31-D148-A9AF-883F3C634927}" type="pres">
      <dgm:prSet presAssocID="{2426FD64-F799-8E47-B50B-CAFD9C42378C}" presName="sibTrans" presStyleLbl="sibTrans2D1" presStyleIdx="8" presStyleCnt="9"/>
      <dgm:spPr/>
    </dgm:pt>
    <dgm:pt modelId="{32C37E79-0CF2-F349-86BF-F796687EF9C8}" type="pres">
      <dgm:prSet presAssocID="{2426FD64-F799-8E47-B50B-CAFD9C42378C}" presName="connectorText" presStyleLbl="sibTrans2D1" presStyleIdx="8" presStyleCnt="9"/>
      <dgm:spPr/>
    </dgm:pt>
    <dgm:pt modelId="{9F9A02F9-F6D6-4E40-AE9D-C9F36A8A4DFA}" type="pres">
      <dgm:prSet presAssocID="{79FF6E57-03AB-1F4E-8FAC-4913A3A334C7}" presName="node" presStyleLbl="node1" presStyleIdx="9" presStyleCnt="10">
        <dgm:presLayoutVars>
          <dgm:bulletEnabled val="1"/>
        </dgm:presLayoutVars>
      </dgm:prSet>
      <dgm:spPr/>
    </dgm:pt>
  </dgm:ptLst>
  <dgm:cxnLst>
    <dgm:cxn modelId="{C5DEC308-3133-4B4B-9BFC-884707F214FD}" srcId="{FF8BD3E1-993A-F544-A845-5FDE33849123}" destId="{3E93C2C0-03F5-3B4D-A12E-609D515E424E}" srcOrd="2" destOrd="0" parTransId="{37264CC0-D52F-354B-BB70-BA05FD620594}" sibTransId="{6B80FDD8-79E8-C946-9E1E-82CCFA448012}"/>
    <dgm:cxn modelId="{CC041310-122A-8046-AE7D-8EB16B77C716}" srcId="{53408397-7BEF-834B-991E-F94AD9BF9205}" destId="{DA69D477-02EE-FD47-BFBC-85D110E07938}" srcOrd="6" destOrd="0" parTransId="{1D550AEB-862D-864B-9AC9-A1836C2F7753}" sibTransId="{46F97E0E-5E1F-B04C-BAB7-5F58E4E7D302}"/>
    <dgm:cxn modelId="{D9F58919-EAAF-824B-8608-D87216F21434}" type="presOf" srcId="{C796DA68-6946-334F-AA0D-5F864BF81140}" destId="{19C64962-A697-8340-B219-236B05177FAF}" srcOrd="0" destOrd="0" presId="urn:microsoft.com/office/officeart/2005/8/layout/process5"/>
    <dgm:cxn modelId="{EDDAD324-6800-524F-89C9-E9F5C51D9851}" type="presOf" srcId="{BB92FD83-AB0A-9A4C-99D6-B0C95AEFFD58}" destId="{252A18B4-640E-5A4B-9870-E120E2911766}" srcOrd="1" destOrd="0" presId="urn:microsoft.com/office/officeart/2005/8/layout/process5"/>
    <dgm:cxn modelId="{43056025-73DD-E14D-A36C-970AF2F05166}" srcId="{53408397-7BEF-834B-991E-F94AD9BF9205}" destId="{BE12651C-271C-DA4D-9449-09F4E570AABC}" srcOrd="1" destOrd="0" parTransId="{DFC12901-C2BA-6642-BB97-7E2A50AD5A2B}" sibTransId="{3DBD5F64-F3E6-2D40-90B8-75A613A96296}"/>
    <dgm:cxn modelId="{B6647525-93BB-5247-9E5E-7A69B790F1C6}" type="presOf" srcId="{2426FD64-F799-8E47-B50B-CAFD9C42378C}" destId="{32C37E79-0CF2-F349-86BF-F796687EF9C8}" srcOrd="1" destOrd="0" presId="urn:microsoft.com/office/officeart/2005/8/layout/process5"/>
    <dgm:cxn modelId="{D6A0A625-BB00-5A4B-930A-E60B1AD1689C}" type="presOf" srcId="{9B930AC0-B17B-8645-8D75-5662A6FD630A}" destId="{8E91D48A-AF0F-6B49-A3A4-A04982AD432C}" srcOrd="0" destOrd="0" presId="urn:microsoft.com/office/officeart/2005/8/layout/process5"/>
    <dgm:cxn modelId="{A50FFC27-E6CE-3E46-A5D4-C50DD1858CE4}" type="presOf" srcId="{3E93C2C0-03F5-3B4D-A12E-609D515E424E}" destId="{FDD9AA42-34A8-4A4A-B773-8DFEE194A196}" srcOrd="0" destOrd="3" presId="urn:microsoft.com/office/officeart/2005/8/layout/process5"/>
    <dgm:cxn modelId="{51716828-F3F0-064F-A2D7-EC67DCCE57F1}" srcId="{53408397-7BEF-834B-991E-F94AD9BF9205}" destId="{A381F536-7F5F-AC4A-B7B6-A723EDA19837}" srcOrd="0" destOrd="0" parTransId="{329C9C28-B35E-F148-8392-FB33D3753519}" sibTransId="{5DDC021A-F133-1F42-8078-9FD3180EB0BC}"/>
    <dgm:cxn modelId="{0F1AF629-08A9-0B44-9F90-27EE60AC85DE}" type="presOf" srcId="{A381F536-7F5F-AC4A-B7B6-A723EDA19837}" destId="{7701DEB5-F741-C347-9B4C-2922656CB7D6}" srcOrd="0" destOrd="0" presId="urn:microsoft.com/office/officeart/2005/8/layout/process5"/>
    <dgm:cxn modelId="{C69AA131-1988-CB4E-96A8-B46F24621A97}" srcId="{53408397-7BEF-834B-991E-F94AD9BF9205}" destId="{9B930AC0-B17B-8645-8D75-5662A6FD630A}" srcOrd="2" destOrd="0" parTransId="{95D26414-BA6D-1B4A-993F-A426CC97EFB9}" sibTransId="{FB5FC714-1CDA-A448-84EE-F7946A60030D}"/>
    <dgm:cxn modelId="{0D81FB31-159C-2343-BD8F-18EF93368AFE}" type="presOf" srcId="{3DBD5F64-F3E6-2D40-90B8-75A613A96296}" destId="{5AC6CAE5-9193-384D-9EE2-CF51BC174DD6}" srcOrd="1" destOrd="0" presId="urn:microsoft.com/office/officeart/2005/8/layout/process5"/>
    <dgm:cxn modelId="{9D167533-F805-4A42-AE8A-40768584C5E0}" srcId="{53408397-7BEF-834B-991E-F94AD9BF9205}" destId="{FF8BD3E1-993A-F544-A845-5FDE33849123}" srcOrd="4" destOrd="0" parTransId="{8DB932FF-C22D-244A-BA2F-96F206964844}" sibTransId="{BB92FD83-AB0A-9A4C-99D6-B0C95AEFFD58}"/>
    <dgm:cxn modelId="{64E7B235-5993-F742-86A0-D5A285F8100B}" type="presOf" srcId="{53408397-7BEF-834B-991E-F94AD9BF9205}" destId="{49143118-4EC4-B640-8C5A-D09CC10268DE}" srcOrd="0" destOrd="0" presId="urn:microsoft.com/office/officeart/2005/8/layout/process5"/>
    <dgm:cxn modelId="{75D46037-A89C-324D-958C-DBFFB7EBC2BC}" type="presOf" srcId="{2D6EBF7C-320A-4843-A7E9-D9646A1B46E6}" destId="{FDD9AA42-34A8-4A4A-B773-8DFEE194A196}" srcOrd="0" destOrd="1" presId="urn:microsoft.com/office/officeart/2005/8/layout/process5"/>
    <dgm:cxn modelId="{4611163A-AB0F-274C-B3C5-BA1DF0982F3F}" type="presOf" srcId="{46F97E0E-5E1F-B04C-BAB7-5F58E4E7D302}" destId="{DE7618B1-A375-7B4F-8D72-5D2FD5716DCA}" srcOrd="0" destOrd="0" presId="urn:microsoft.com/office/officeart/2005/8/layout/process5"/>
    <dgm:cxn modelId="{02D4DE3B-E270-1548-830D-3CABB9C42122}" type="presOf" srcId="{FF8BD3E1-993A-F544-A845-5FDE33849123}" destId="{FDD9AA42-34A8-4A4A-B773-8DFEE194A196}" srcOrd="0" destOrd="0" presId="urn:microsoft.com/office/officeart/2005/8/layout/process5"/>
    <dgm:cxn modelId="{8B4D5A3C-37D5-684E-9D22-B7421D0FFB91}" type="presOf" srcId="{2426FD64-F799-8E47-B50B-CAFD9C42378C}" destId="{79104E31-0F31-D148-A9AF-883F3C634927}" srcOrd="0" destOrd="0" presId="urn:microsoft.com/office/officeart/2005/8/layout/process5"/>
    <dgm:cxn modelId="{844B5140-F402-344B-B4A4-F23033E09972}" type="presOf" srcId="{FB5FC714-1CDA-A448-84EE-F7946A60030D}" destId="{0B565E8D-FA7C-5B4B-8746-56A4B62D194E}" srcOrd="1" destOrd="0" presId="urn:microsoft.com/office/officeart/2005/8/layout/process5"/>
    <dgm:cxn modelId="{7E748F52-B9AD-764A-9E7B-426402F5A8F2}" type="presOf" srcId="{79FF6E57-03AB-1F4E-8FAC-4913A3A334C7}" destId="{9F9A02F9-F6D6-4E40-AE9D-C9F36A8A4DFA}" srcOrd="0" destOrd="0" presId="urn:microsoft.com/office/officeart/2005/8/layout/process5"/>
    <dgm:cxn modelId="{1CFB965A-F645-2642-A0E1-5F33548B7EF8}" srcId="{53408397-7BEF-834B-991E-F94AD9BF9205}" destId="{79FF6E57-03AB-1F4E-8FAC-4913A3A334C7}" srcOrd="9" destOrd="0" parTransId="{A7EDC702-9FA3-894B-ADFB-1103BBF4E2C5}" sibTransId="{02228096-0F46-1847-AC8D-4170EFD985FD}"/>
    <dgm:cxn modelId="{2F9F0E5E-9504-7B4C-8FCE-ECC0C5D6AC83}" type="presOf" srcId="{BB110DD8-6114-8A41-B6D7-E33C2FE2C322}" destId="{A376AB59-0D87-B34C-A258-80F2DE22F1B2}" srcOrd="0" destOrd="0" presId="urn:microsoft.com/office/officeart/2005/8/layout/process5"/>
    <dgm:cxn modelId="{A1CB0661-4926-434B-846F-185C14713DBB}" type="presOf" srcId="{C68DE66F-9E15-D140-B82B-A50863D10ADD}" destId="{514134DF-8D4D-4343-A2AF-E5BDF0F6B357}" srcOrd="0" destOrd="0" presId="urn:microsoft.com/office/officeart/2005/8/layout/process5"/>
    <dgm:cxn modelId="{2F901E71-B49A-D443-A3D6-F6AF6F72632A}" type="presOf" srcId="{E0D4C661-1BDE-D542-96AC-C13B57598042}" destId="{FDD9AA42-34A8-4A4A-B773-8DFEE194A196}" srcOrd="0" destOrd="4" presId="urn:microsoft.com/office/officeart/2005/8/layout/process5"/>
    <dgm:cxn modelId="{D2FAF971-F09B-464C-9FBD-513E9A9D0F05}" srcId="{BB110DD8-6114-8A41-B6D7-E33C2FE2C322}" destId="{46B871EE-54CA-3B40-8F0A-062F012E3C09}" srcOrd="0" destOrd="0" parTransId="{EA4BD619-7683-0143-ACB5-684566DDB7FD}" sibTransId="{04CC6022-1A76-5E43-AC84-F02D925033B8}"/>
    <dgm:cxn modelId="{F5FFC47B-2931-8E48-8F8F-BD7C35D45310}" type="presOf" srcId="{FC5141FC-D3AA-9941-AF4A-59D1F272FAAF}" destId="{46EC6974-58E8-9B4B-B340-4C77ADD4C9B9}" srcOrd="0" destOrd="0" presId="urn:microsoft.com/office/officeart/2005/8/layout/process5"/>
    <dgm:cxn modelId="{0FF0E97D-E3C5-4C44-A3FE-BCD95E2B701A}" type="presOf" srcId="{FC5141FC-D3AA-9941-AF4A-59D1F272FAAF}" destId="{D48D1F4C-E94B-044F-A46A-2189EBE61603}" srcOrd="1" destOrd="0" presId="urn:microsoft.com/office/officeart/2005/8/layout/process5"/>
    <dgm:cxn modelId="{CCEB5081-F43A-7043-AB06-A100801D13FF}" type="presOf" srcId="{5D4B2213-3784-6943-AB72-FE894B852DCE}" destId="{1C6D6C8F-61BC-804B-A02A-F1E41BFFAE7D}" srcOrd="0" destOrd="0" presId="urn:microsoft.com/office/officeart/2005/8/layout/process5"/>
    <dgm:cxn modelId="{9EB84586-29DA-0447-AA28-1B94FB595B04}" type="presOf" srcId="{8C5CB9AB-1E15-5E43-914E-3AA45A61266F}" destId="{FDD9AA42-34A8-4A4A-B773-8DFEE194A196}" srcOrd="0" destOrd="2" presId="urn:microsoft.com/office/officeart/2005/8/layout/process5"/>
    <dgm:cxn modelId="{141D128C-5845-DC43-8070-680C682AC830}" type="presOf" srcId="{BE12651C-271C-DA4D-9449-09F4E570AABC}" destId="{08012776-5F8A-CD42-B350-4F213480EEE6}" srcOrd="0" destOrd="0" presId="urn:microsoft.com/office/officeart/2005/8/layout/process5"/>
    <dgm:cxn modelId="{376CD68F-64E0-6C42-8A20-0AE32BFCF4DA}" srcId="{53408397-7BEF-834B-991E-F94AD9BF9205}" destId="{F5D61B4A-3417-7347-A0D4-602C2301A695}" srcOrd="8" destOrd="0" parTransId="{2394C947-5BA5-2F44-94C4-DA77A323D79F}" sibTransId="{2426FD64-F799-8E47-B50B-CAFD9C42378C}"/>
    <dgm:cxn modelId="{C67E5A92-2D18-774B-9B47-4C9A14CB4AEE}" type="presOf" srcId="{F5D61B4A-3417-7347-A0D4-602C2301A695}" destId="{FDE7F5A7-A857-6443-96EC-3785EE65F296}" srcOrd="0" destOrd="0" presId="urn:microsoft.com/office/officeart/2005/8/layout/process5"/>
    <dgm:cxn modelId="{EC0A4A9B-F79F-9C46-B62C-5AEA65BFE41B}" srcId="{53408397-7BEF-834B-991E-F94AD9BF9205}" destId="{F0227596-1DFA-B04A-9AF8-DBFEA1E361A9}" srcOrd="3" destOrd="0" parTransId="{5D3E9AFD-D31F-D247-B5DE-AEE593D7CBE4}" sibTransId="{C68DE66F-9E15-D140-B82B-A50863D10ADD}"/>
    <dgm:cxn modelId="{CC27DAA0-6F58-F549-A0C6-6E68CE8373CA}" type="presOf" srcId="{FB5FC714-1CDA-A448-84EE-F7946A60030D}" destId="{74098E3D-DA85-B84E-86B0-7B90E8C1847E}" srcOrd="0" destOrd="0" presId="urn:microsoft.com/office/officeart/2005/8/layout/process5"/>
    <dgm:cxn modelId="{8DA73CA2-7C1F-014F-BA11-C2C75A7E0DB3}" type="presOf" srcId="{C68DE66F-9E15-D140-B82B-A50863D10ADD}" destId="{4B9597FD-3109-F24E-888F-380DE8436BBF}" srcOrd="1" destOrd="0" presId="urn:microsoft.com/office/officeart/2005/8/layout/process5"/>
    <dgm:cxn modelId="{17A3D3A2-9D76-E547-A63F-A5EFD6179CCF}" srcId="{53408397-7BEF-834B-991E-F94AD9BF9205}" destId="{5D4B2213-3784-6943-AB72-FE894B852DCE}" srcOrd="7" destOrd="0" parTransId="{75124B2B-D41E-E242-92A6-64384C119997}" sibTransId="{C796DA68-6946-334F-AA0D-5F864BF81140}"/>
    <dgm:cxn modelId="{8906E2A7-DFB8-B048-9912-CC4EA1A5B321}" srcId="{FF8BD3E1-993A-F544-A845-5FDE33849123}" destId="{2D6EBF7C-320A-4843-A7E9-D9646A1B46E6}" srcOrd="0" destOrd="0" parTransId="{ADCEBD33-A65C-CB41-A3E2-2DFC4E17E779}" sibTransId="{F0DBB5F7-54A4-F244-9377-75D847462ADA}"/>
    <dgm:cxn modelId="{958607AC-449D-3C40-80DA-7EAF2FDD6AD9}" srcId="{FF8BD3E1-993A-F544-A845-5FDE33849123}" destId="{E0D4C661-1BDE-D542-96AC-C13B57598042}" srcOrd="3" destOrd="0" parTransId="{46911794-B163-064A-BB12-AC1E098AE647}" sibTransId="{AFB7686E-C580-C846-A2BF-1B81BE3C101C}"/>
    <dgm:cxn modelId="{B14262AF-BA45-7047-AE06-E64AB35797EB}" type="presOf" srcId="{DA69D477-02EE-FD47-BFBC-85D110E07938}" destId="{A8E6A842-E110-0E42-AEEE-3AAA62F9B98B}" srcOrd="0" destOrd="0" presId="urn:microsoft.com/office/officeart/2005/8/layout/process5"/>
    <dgm:cxn modelId="{FFE8B2B7-AC93-1447-B8C6-D19CA9626C8E}" type="presOf" srcId="{C796DA68-6946-334F-AA0D-5F864BF81140}" destId="{18417CB2-18FC-1741-834C-4F9306C1C43C}" srcOrd="1" destOrd="0" presId="urn:microsoft.com/office/officeart/2005/8/layout/process5"/>
    <dgm:cxn modelId="{DB55D6B8-6DAE-C443-B2D4-DF6C60326E31}" type="presOf" srcId="{5DDC021A-F133-1F42-8078-9FD3180EB0BC}" destId="{3DC26FF5-56EA-7C4A-9DF8-6F6417F2A0D7}" srcOrd="1" destOrd="0" presId="urn:microsoft.com/office/officeart/2005/8/layout/process5"/>
    <dgm:cxn modelId="{44BCEFBA-6A14-9D49-9796-0FDD31CFA06B}" type="presOf" srcId="{BB92FD83-AB0A-9A4C-99D6-B0C95AEFFD58}" destId="{F6079404-8DFE-6B4F-B984-74995EF78CEF}" srcOrd="0" destOrd="0" presId="urn:microsoft.com/office/officeart/2005/8/layout/process5"/>
    <dgm:cxn modelId="{5DFC1ABC-074D-2C41-A35C-413F0F4862C5}" type="presOf" srcId="{3DBD5F64-F3E6-2D40-90B8-75A613A96296}" destId="{6239EBE0-D4CE-FF43-BD25-C63735294CC6}" srcOrd="0" destOrd="0" presId="urn:microsoft.com/office/officeart/2005/8/layout/process5"/>
    <dgm:cxn modelId="{D8816FC2-DBF1-AA44-8DEC-1267C1EEF96B}" type="presOf" srcId="{F0227596-1DFA-B04A-9AF8-DBFEA1E361A9}" destId="{D29C2B53-E1C9-9746-8675-5932C807E1A9}" srcOrd="0" destOrd="0" presId="urn:microsoft.com/office/officeart/2005/8/layout/process5"/>
    <dgm:cxn modelId="{8D6455D0-F557-6A4B-A7B4-F5B3DCC94DE9}" type="presOf" srcId="{5DDC021A-F133-1F42-8078-9FD3180EB0BC}" destId="{5681F244-185D-BB4B-950B-713F466570DA}" srcOrd="0" destOrd="0" presId="urn:microsoft.com/office/officeart/2005/8/layout/process5"/>
    <dgm:cxn modelId="{896AF0D0-CC9D-3041-BCF5-787184947717}" type="presOf" srcId="{46B871EE-54CA-3B40-8F0A-062F012E3C09}" destId="{A376AB59-0D87-B34C-A258-80F2DE22F1B2}" srcOrd="0" destOrd="1" presId="urn:microsoft.com/office/officeart/2005/8/layout/process5"/>
    <dgm:cxn modelId="{7A90E8E3-6DED-2946-9799-5F397E10AFEA}" srcId="{53408397-7BEF-834B-991E-F94AD9BF9205}" destId="{BB110DD8-6114-8A41-B6D7-E33C2FE2C322}" srcOrd="5" destOrd="0" parTransId="{71F7E257-9889-1F42-9991-5BA23F0B8E20}" sibTransId="{FC5141FC-D3AA-9941-AF4A-59D1F272FAAF}"/>
    <dgm:cxn modelId="{200648F2-F545-094A-BA37-F8C60B8CFF7F}" srcId="{FF8BD3E1-993A-F544-A845-5FDE33849123}" destId="{8C5CB9AB-1E15-5E43-914E-3AA45A61266F}" srcOrd="1" destOrd="0" parTransId="{BAFA9554-5C6B-E54E-B342-6C4B0EABB1A6}" sibTransId="{61391F8D-306D-BF4C-8F80-449173B00B0E}"/>
    <dgm:cxn modelId="{BB6196F6-5621-1349-9CB5-715636E2E96E}" type="presOf" srcId="{46F97E0E-5E1F-B04C-BAB7-5F58E4E7D302}" destId="{2DECBB58-FA24-E64B-BABA-E980490541C3}" srcOrd="1" destOrd="0" presId="urn:microsoft.com/office/officeart/2005/8/layout/process5"/>
    <dgm:cxn modelId="{8AAC8C75-425F-FF4F-AAFF-85C5B0CB26F6}" type="presParOf" srcId="{49143118-4EC4-B640-8C5A-D09CC10268DE}" destId="{7701DEB5-F741-C347-9B4C-2922656CB7D6}" srcOrd="0" destOrd="0" presId="urn:microsoft.com/office/officeart/2005/8/layout/process5"/>
    <dgm:cxn modelId="{5211AC52-EAE1-7040-9976-7EB5C57FEEE9}" type="presParOf" srcId="{49143118-4EC4-B640-8C5A-D09CC10268DE}" destId="{5681F244-185D-BB4B-950B-713F466570DA}" srcOrd="1" destOrd="0" presId="urn:microsoft.com/office/officeart/2005/8/layout/process5"/>
    <dgm:cxn modelId="{ADCC39AC-8B8C-1944-9349-D9B4368C22DD}" type="presParOf" srcId="{5681F244-185D-BB4B-950B-713F466570DA}" destId="{3DC26FF5-56EA-7C4A-9DF8-6F6417F2A0D7}" srcOrd="0" destOrd="0" presId="urn:microsoft.com/office/officeart/2005/8/layout/process5"/>
    <dgm:cxn modelId="{67089E4A-428F-0943-8C09-EBE498818934}" type="presParOf" srcId="{49143118-4EC4-B640-8C5A-D09CC10268DE}" destId="{08012776-5F8A-CD42-B350-4F213480EEE6}" srcOrd="2" destOrd="0" presId="urn:microsoft.com/office/officeart/2005/8/layout/process5"/>
    <dgm:cxn modelId="{8542AE8E-0675-3A41-B0EA-996D33EAF951}" type="presParOf" srcId="{49143118-4EC4-B640-8C5A-D09CC10268DE}" destId="{6239EBE0-D4CE-FF43-BD25-C63735294CC6}" srcOrd="3" destOrd="0" presId="urn:microsoft.com/office/officeart/2005/8/layout/process5"/>
    <dgm:cxn modelId="{C1291472-D655-7D45-8A89-CA6BEE1594F2}" type="presParOf" srcId="{6239EBE0-D4CE-FF43-BD25-C63735294CC6}" destId="{5AC6CAE5-9193-384D-9EE2-CF51BC174DD6}" srcOrd="0" destOrd="0" presId="urn:microsoft.com/office/officeart/2005/8/layout/process5"/>
    <dgm:cxn modelId="{B7E1FF1A-F03A-A844-8490-36AB37BBA075}" type="presParOf" srcId="{49143118-4EC4-B640-8C5A-D09CC10268DE}" destId="{8E91D48A-AF0F-6B49-A3A4-A04982AD432C}" srcOrd="4" destOrd="0" presId="urn:microsoft.com/office/officeart/2005/8/layout/process5"/>
    <dgm:cxn modelId="{FD01BD06-2533-F442-8D4F-E60434675C49}" type="presParOf" srcId="{49143118-4EC4-B640-8C5A-D09CC10268DE}" destId="{74098E3D-DA85-B84E-86B0-7B90E8C1847E}" srcOrd="5" destOrd="0" presId="urn:microsoft.com/office/officeart/2005/8/layout/process5"/>
    <dgm:cxn modelId="{6367377B-7F08-114B-89CE-AD441A01DC30}" type="presParOf" srcId="{74098E3D-DA85-B84E-86B0-7B90E8C1847E}" destId="{0B565E8D-FA7C-5B4B-8746-56A4B62D194E}" srcOrd="0" destOrd="0" presId="urn:microsoft.com/office/officeart/2005/8/layout/process5"/>
    <dgm:cxn modelId="{83B41385-BE43-4141-AED7-178F1C3BCBB8}" type="presParOf" srcId="{49143118-4EC4-B640-8C5A-D09CC10268DE}" destId="{D29C2B53-E1C9-9746-8675-5932C807E1A9}" srcOrd="6" destOrd="0" presId="urn:microsoft.com/office/officeart/2005/8/layout/process5"/>
    <dgm:cxn modelId="{97786434-ED49-9F44-8835-1AD2565292DB}" type="presParOf" srcId="{49143118-4EC4-B640-8C5A-D09CC10268DE}" destId="{514134DF-8D4D-4343-A2AF-E5BDF0F6B357}" srcOrd="7" destOrd="0" presId="urn:microsoft.com/office/officeart/2005/8/layout/process5"/>
    <dgm:cxn modelId="{D10B821F-A868-C346-809F-F3E546253C54}" type="presParOf" srcId="{514134DF-8D4D-4343-A2AF-E5BDF0F6B357}" destId="{4B9597FD-3109-F24E-888F-380DE8436BBF}" srcOrd="0" destOrd="0" presId="urn:microsoft.com/office/officeart/2005/8/layout/process5"/>
    <dgm:cxn modelId="{A2B89FE7-B96D-7D47-B150-71BEE8F3A516}" type="presParOf" srcId="{49143118-4EC4-B640-8C5A-D09CC10268DE}" destId="{FDD9AA42-34A8-4A4A-B773-8DFEE194A196}" srcOrd="8" destOrd="0" presId="urn:microsoft.com/office/officeart/2005/8/layout/process5"/>
    <dgm:cxn modelId="{7F98052C-CC0A-A746-9D6C-B05DF3B639D5}" type="presParOf" srcId="{49143118-4EC4-B640-8C5A-D09CC10268DE}" destId="{F6079404-8DFE-6B4F-B984-74995EF78CEF}" srcOrd="9" destOrd="0" presId="urn:microsoft.com/office/officeart/2005/8/layout/process5"/>
    <dgm:cxn modelId="{44C851E3-5CEF-5948-B5BA-3C72586E52CF}" type="presParOf" srcId="{F6079404-8DFE-6B4F-B984-74995EF78CEF}" destId="{252A18B4-640E-5A4B-9870-E120E2911766}" srcOrd="0" destOrd="0" presId="urn:microsoft.com/office/officeart/2005/8/layout/process5"/>
    <dgm:cxn modelId="{798468B8-783A-9F4E-829E-BCB1B02ECE12}" type="presParOf" srcId="{49143118-4EC4-B640-8C5A-D09CC10268DE}" destId="{A376AB59-0D87-B34C-A258-80F2DE22F1B2}" srcOrd="10" destOrd="0" presId="urn:microsoft.com/office/officeart/2005/8/layout/process5"/>
    <dgm:cxn modelId="{3314CF19-A546-DB4D-A25F-0B12BBC71F8D}" type="presParOf" srcId="{49143118-4EC4-B640-8C5A-D09CC10268DE}" destId="{46EC6974-58E8-9B4B-B340-4C77ADD4C9B9}" srcOrd="11" destOrd="0" presId="urn:microsoft.com/office/officeart/2005/8/layout/process5"/>
    <dgm:cxn modelId="{D8583919-97D5-8D4B-B2A3-306C87097E4E}" type="presParOf" srcId="{46EC6974-58E8-9B4B-B340-4C77ADD4C9B9}" destId="{D48D1F4C-E94B-044F-A46A-2189EBE61603}" srcOrd="0" destOrd="0" presId="urn:microsoft.com/office/officeart/2005/8/layout/process5"/>
    <dgm:cxn modelId="{44EBA0B4-976A-FC46-A1DC-55B71DD3D6A0}" type="presParOf" srcId="{49143118-4EC4-B640-8C5A-D09CC10268DE}" destId="{A8E6A842-E110-0E42-AEEE-3AAA62F9B98B}" srcOrd="12" destOrd="0" presId="urn:microsoft.com/office/officeart/2005/8/layout/process5"/>
    <dgm:cxn modelId="{CE3F5E8E-34D5-5B4B-AC7F-42CAE6E58CCD}" type="presParOf" srcId="{49143118-4EC4-B640-8C5A-D09CC10268DE}" destId="{DE7618B1-A375-7B4F-8D72-5D2FD5716DCA}" srcOrd="13" destOrd="0" presId="urn:microsoft.com/office/officeart/2005/8/layout/process5"/>
    <dgm:cxn modelId="{5C19A9B5-BA81-2244-B8D6-1DB520A0AA43}" type="presParOf" srcId="{DE7618B1-A375-7B4F-8D72-5D2FD5716DCA}" destId="{2DECBB58-FA24-E64B-BABA-E980490541C3}" srcOrd="0" destOrd="0" presId="urn:microsoft.com/office/officeart/2005/8/layout/process5"/>
    <dgm:cxn modelId="{25BDA7C4-CD0D-BD48-AF5B-B65822E57D7B}" type="presParOf" srcId="{49143118-4EC4-B640-8C5A-D09CC10268DE}" destId="{1C6D6C8F-61BC-804B-A02A-F1E41BFFAE7D}" srcOrd="14" destOrd="0" presId="urn:microsoft.com/office/officeart/2005/8/layout/process5"/>
    <dgm:cxn modelId="{B2896502-9959-A54C-A101-059E45AD09A0}" type="presParOf" srcId="{49143118-4EC4-B640-8C5A-D09CC10268DE}" destId="{19C64962-A697-8340-B219-236B05177FAF}" srcOrd="15" destOrd="0" presId="urn:microsoft.com/office/officeart/2005/8/layout/process5"/>
    <dgm:cxn modelId="{06AC28FD-A9E0-8141-9C87-C76BFCE9F859}" type="presParOf" srcId="{19C64962-A697-8340-B219-236B05177FAF}" destId="{18417CB2-18FC-1741-834C-4F9306C1C43C}" srcOrd="0" destOrd="0" presId="urn:microsoft.com/office/officeart/2005/8/layout/process5"/>
    <dgm:cxn modelId="{EE791C75-C35C-1B45-A383-2EFBBEA8E6FE}" type="presParOf" srcId="{49143118-4EC4-B640-8C5A-D09CC10268DE}" destId="{FDE7F5A7-A857-6443-96EC-3785EE65F296}" srcOrd="16" destOrd="0" presId="urn:microsoft.com/office/officeart/2005/8/layout/process5"/>
    <dgm:cxn modelId="{163237D3-D577-1648-A9B8-B011DE847A4A}" type="presParOf" srcId="{49143118-4EC4-B640-8C5A-D09CC10268DE}" destId="{79104E31-0F31-D148-A9AF-883F3C634927}" srcOrd="17" destOrd="0" presId="urn:microsoft.com/office/officeart/2005/8/layout/process5"/>
    <dgm:cxn modelId="{A238C635-16E9-7A43-8F33-74187046E9E2}" type="presParOf" srcId="{79104E31-0F31-D148-A9AF-883F3C634927}" destId="{32C37E79-0CF2-F349-86BF-F796687EF9C8}" srcOrd="0" destOrd="0" presId="urn:microsoft.com/office/officeart/2005/8/layout/process5"/>
    <dgm:cxn modelId="{D8D00CF3-8182-7540-8DC1-0F85CA4087DA}" type="presParOf" srcId="{49143118-4EC4-B640-8C5A-D09CC10268DE}" destId="{9F9A02F9-F6D6-4E40-AE9D-C9F36A8A4DFA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01DEB5-F741-C347-9B4C-2922656CB7D6}">
      <dsp:nvSpPr>
        <dsp:cNvPr id="0" name=""/>
        <dsp:cNvSpPr/>
      </dsp:nvSpPr>
      <dsp:spPr>
        <a:xfrm>
          <a:off x="572778" y="1311"/>
          <a:ext cx="2102939" cy="126176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Get Data</a:t>
          </a:r>
        </a:p>
      </dsp:txBody>
      <dsp:txXfrm>
        <a:off x="609734" y="38267"/>
        <a:ext cx="2029027" cy="1187851"/>
      </dsp:txXfrm>
    </dsp:sp>
    <dsp:sp modelId="{5681F244-185D-BB4B-950B-713F466570DA}">
      <dsp:nvSpPr>
        <dsp:cNvPr id="0" name=""/>
        <dsp:cNvSpPr/>
      </dsp:nvSpPr>
      <dsp:spPr>
        <a:xfrm>
          <a:off x="2860775" y="371428"/>
          <a:ext cx="445823" cy="5215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2860775" y="475734"/>
        <a:ext cx="312076" cy="312916"/>
      </dsp:txXfrm>
    </dsp:sp>
    <dsp:sp modelId="{08012776-5F8A-CD42-B350-4F213480EEE6}">
      <dsp:nvSpPr>
        <dsp:cNvPr id="0" name=""/>
        <dsp:cNvSpPr/>
      </dsp:nvSpPr>
      <dsp:spPr>
        <a:xfrm>
          <a:off x="3516892" y="1311"/>
          <a:ext cx="2102939" cy="1261763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Integrate Data</a:t>
          </a:r>
        </a:p>
      </dsp:txBody>
      <dsp:txXfrm>
        <a:off x="3553848" y="38267"/>
        <a:ext cx="2029027" cy="1187851"/>
      </dsp:txXfrm>
    </dsp:sp>
    <dsp:sp modelId="{6239EBE0-D4CE-FF43-BD25-C63735294CC6}">
      <dsp:nvSpPr>
        <dsp:cNvPr id="0" name=""/>
        <dsp:cNvSpPr/>
      </dsp:nvSpPr>
      <dsp:spPr>
        <a:xfrm>
          <a:off x="5804890" y="371428"/>
          <a:ext cx="445823" cy="5215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5804890" y="475734"/>
        <a:ext cx="312076" cy="312916"/>
      </dsp:txXfrm>
    </dsp:sp>
    <dsp:sp modelId="{8E91D48A-AF0F-6B49-A3A4-A04982AD432C}">
      <dsp:nvSpPr>
        <dsp:cNvPr id="0" name=""/>
        <dsp:cNvSpPr/>
      </dsp:nvSpPr>
      <dsp:spPr>
        <a:xfrm>
          <a:off x="6461007" y="1311"/>
          <a:ext cx="2102939" cy="1261763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Process Data</a:t>
          </a:r>
        </a:p>
      </dsp:txBody>
      <dsp:txXfrm>
        <a:off x="6497963" y="38267"/>
        <a:ext cx="2029027" cy="1187851"/>
      </dsp:txXfrm>
    </dsp:sp>
    <dsp:sp modelId="{74098E3D-DA85-B84E-86B0-7B90E8C1847E}">
      <dsp:nvSpPr>
        <dsp:cNvPr id="0" name=""/>
        <dsp:cNvSpPr/>
      </dsp:nvSpPr>
      <dsp:spPr>
        <a:xfrm>
          <a:off x="8749004" y="371428"/>
          <a:ext cx="445823" cy="5215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8749004" y="475734"/>
        <a:ext cx="312076" cy="312916"/>
      </dsp:txXfrm>
    </dsp:sp>
    <dsp:sp modelId="{D29C2B53-E1C9-9746-8675-5932C807E1A9}">
      <dsp:nvSpPr>
        <dsp:cNvPr id="0" name=""/>
        <dsp:cNvSpPr/>
      </dsp:nvSpPr>
      <dsp:spPr>
        <a:xfrm>
          <a:off x="9405121" y="1311"/>
          <a:ext cx="2102939" cy="126176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Explore Data</a:t>
          </a:r>
        </a:p>
      </dsp:txBody>
      <dsp:txXfrm>
        <a:off x="9442077" y="38267"/>
        <a:ext cx="2029027" cy="1187851"/>
      </dsp:txXfrm>
    </dsp:sp>
    <dsp:sp modelId="{514134DF-8D4D-4343-A2AF-E5BDF0F6B357}">
      <dsp:nvSpPr>
        <dsp:cNvPr id="0" name=""/>
        <dsp:cNvSpPr/>
      </dsp:nvSpPr>
      <dsp:spPr>
        <a:xfrm rot="5400000">
          <a:off x="10233679" y="1410280"/>
          <a:ext cx="445823" cy="5215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-5400000">
        <a:off x="10300133" y="1448133"/>
        <a:ext cx="312916" cy="312076"/>
      </dsp:txXfrm>
    </dsp:sp>
    <dsp:sp modelId="{FDD9AA42-34A8-4A4A-B773-8DFEE194A196}">
      <dsp:nvSpPr>
        <dsp:cNvPr id="0" name=""/>
        <dsp:cNvSpPr/>
      </dsp:nvSpPr>
      <dsp:spPr>
        <a:xfrm>
          <a:off x="9405121" y="2104250"/>
          <a:ext cx="2102939" cy="1261763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Prep for Modeling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label generation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feature generation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train-test sets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matrix generation</a:t>
          </a:r>
        </a:p>
      </dsp:txBody>
      <dsp:txXfrm>
        <a:off x="9442077" y="2141206"/>
        <a:ext cx="2029027" cy="1187851"/>
      </dsp:txXfrm>
    </dsp:sp>
    <dsp:sp modelId="{F6079404-8DFE-6B4F-B984-74995EF78CEF}">
      <dsp:nvSpPr>
        <dsp:cNvPr id="0" name=""/>
        <dsp:cNvSpPr/>
      </dsp:nvSpPr>
      <dsp:spPr>
        <a:xfrm rot="10800000">
          <a:off x="8774240" y="2474367"/>
          <a:ext cx="445823" cy="521528"/>
        </a:xfrm>
        <a:prstGeom prst="rightArrow">
          <a:avLst>
            <a:gd name="adj1" fmla="val 60000"/>
            <a:gd name="adj2" fmla="val 50000"/>
          </a:avLst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8907987" y="2578673"/>
        <a:ext cx="312076" cy="312916"/>
      </dsp:txXfrm>
    </dsp:sp>
    <dsp:sp modelId="{A376AB59-0D87-B34C-A258-80F2DE22F1B2}">
      <dsp:nvSpPr>
        <dsp:cNvPr id="0" name=""/>
        <dsp:cNvSpPr/>
      </dsp:nvSpPr>
      <dsp:spPr>
        <a:xfrm>
          <a:off x="6461007" y="2104250"/>
          <a:ext cx="2102939" cy="1261763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Modeling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train, test, generate metrics</a:t>
          </a:r>
        </a:p>
      </dsp:txBody>
      <dsp:txXfrm>
        <a:off x="6497963" y="2141206"/>
        <a:ext cx="2029027" cy="1187851"/>
      </dsp:txXfrm>
    </dsp:sp>
    <dsp:sp modelId="{46EC6974-58E8-9B4B-B340-4C77ADD4C9B9}">
      <dsp:nvSpPr>
        <dsp:cNvPr id="0" name=""/>
        <dsp:cNvSpPr/>
      </dsp:nvSpPr>
      <dsp:spPr>
        <a:xfrm rot="10800000">
          <a:off x="5830125" y="2474367"/>
          <a:ext cx="445823" cy="5215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5963872" y="2578673"/>
        <a:ext cx="312076" cy="312916"/>
      </dsp:txXfrm>
    </dsp:sp>
    <dsp:sp modelId="{A8E6A842-E110-0E42-AEEE-3AAA62F9B98B}">
      <dsp:nvSpPr>
        <dsp:cNvPr id="0" name=""/>
        <dsp:cNvSpPr/>
      </dsp:nvSpPr>
      <dsp:spPr>
        <a:xfrm>
          <a:off x="3516892" y="2104250"/>
          <a:ext cx="2102939" cy="1261763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Model Selection</a:t>
          </a:r>
        </a:p>
      </dsp:txBody>
      <dsp:txXfrm>
        <a:off x="3553848" y="2141206"/>
        <a:ext cx="2029027" cy="1187851"/>
      </dsp:txXfrm>
    </dsp:sp>
    <dsp:sp modelId="{DE7618B1-A375-7B4F-8D72-5D2FD5716DCA}">
      <dsp:nvSpPr>
        <dsp:cNvPr id="0" name=""/>
        <dsp:cNvSpPr/>
      </dsp:nvSpPr>
      <dsp:spPr>
        <a:xfrm rot="10800000">
          <a:off x="2886010" y="2474367"/>
          <a:ext cx="445823" cy="5215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3019757" y="2578673"/>
        <a:ext cx="312076" cy="312916"/>
      </dsp:txXfrm>
    </dsp:sp>
    <dsp:sp modelId="{1C6D6C8F-61BC-804B-A02A-F1E41BFFAE7D}">
      <dsp:nvSpPr>
        <dsp:cNvPr id="0" name=""/>
        <dsp:cNvSpPr/>
      </dsp:nvSpPr>
      <dsp:spPr>
        <a:xfrm>
          <a:off x="572778" y="2104250"/>
          <a:ext cx="2102939" cy="126176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(Field) Evaluation</a:t>
          </a:r>
        </a:p>
      </dsp:txBody>
      <dsp:txXfrm>
        <a:off x="609734" y="2141206"/>
        <a:ext cx="2029027" cy="1187851"/>
      </dsp:txXfrm>
    </dsp:sp>
    <dsp:sp modelId="{19C64962-A697-8340-B219-236B05177FAF}">
      <dsp:nvSpPr>
        <dsp:cNvPr id="0" name=""/>
        <dsp:cNvSpPr/>
      </dsp:nvSpPr>
      <dsp:spPr>
        <a:xfrm rot="5400000">
          <a:off x="1401336" y="3513219"/>
          <a:ext cx="445823" cy="5215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-5400000">
        <a:off x="1467790" y="3551072"/>
        <a:ext cx="312916" cy="312076"/>
      </dsp:txXfrm>
    </dsp:sp>
    <dsp:sp modelId="{FDE7F5A7-A857-6443-96EC-3785EE65F296}">
      <dsp:nvSpPr>
        <dsp:cNvPr id="0" name=""/>
        <dsp:cNvSpPr/>
      </dsp:nvSpPr>
      <dsp:spPr>
        <a:xfrm>
          <a:off x="572778" y="4207189"/>
          <a:ext cx="2102939" cy="126176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Deployment</a:t>
          </a:r>
        </a:p>
      </dsp:txBody>
      <dsp:txXfrm>
        <a:off x="609734" y="4244145"/>
        <a:ext cx="2029027" cy="1187851"/>
      </dsp:txXfrm>
    </dsp:sp>
    <dsp:sp modelId="{79104E31-0F31-D148-A9AF-883F3C634927}">
      <dsp:nvSpPr>
        <dsp:cNvPr id="0" name=""/>
        <dsp:cNvSpPr/>
      </dsp:nvSpPr>
      <dsp:spPr>
        <a:xfrm>
          <a:off x="2860775" y="4577306"/>
          <a:ext cx="445823" cy="5215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2860775" y="4681612"/>
        <a:ext cx="312076" cy="312916"/>
      </dsp:txXfrm>
    </dsp:sp>
    <dsp:sp modelId="{9F9A02F9-F6D6-4E40-AE9D-C9F36A8A4DFA}">
      <dsp:nvSpPr>
        <dsp:cNvPr id="0" name=""/>
        <dsp:cNvSpPr/>
      </dsp:nvSpPr>
      <dsp:spPr>
        <a:xfrm>
          <a:off x="3516892" y="4207189"/>
          <a:ext cx="2102939" cy="1261763"/>
        </a:xfrm>
        <a:prstGeom prst="roundRect">
          <a:avLst>
            <a:gd name="adj" fmla="val 10000"/>
          </a:avLst>
        </a:prstGeom>
        <a:solidFill>
          <a:srgbClr val="7030A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Maintenance/Update</a:t>
          </a:r>
        </a:p>
      </dsp:txBody>
      <dsp:txXfrm>
        <a:off x="3553848" y="4244145"/>
        <a:ext cx="2029027" cy="11878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5275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4;g6dad9273e7_0_53">
            <a:extLst>
              <a:ext uri="{FF2B5EF4-FFF2-40B4-BE49-F238E27FC236}">
                <a16:creationId xmlns:a16="http://schemas.microsoft.com/office/drawing/2014/main" id="{CC84B178-9F35-4D45-A609-CF732A414DB7}"/>
              </a:ext>
            </a:extLst>
          </p:cNvPr>
          <p:cNvSpPr txBox="1"/>
          <p:nvPr userDrawn="1"/>
        </p:nvSpPr>
        <p:spPr>
          <a:xfrm>
            <a:off x="0" y="-295"/>
            <a:ext cx="12192000" cy="3778832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380906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>
                <a:solidFill>
                  <a:schemeClr val="bg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 dirty="0"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11" y="3778537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 dirty="0"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3C111E-0D94-D541-964E-0A52448480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54930" y="5240440"/>
            <a:ext cx="5519424" cy="16028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3053D-B8F2-1140-B298-17E31F2DD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35E245-6B86-9942-883C-9BD518B20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9/21/21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1136BF-EB6D-6941-8256-EEC57AB20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7A5500-1EC7-BC4A-A52E-16CA896C4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8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04F34D-E8A2-9547-956E-825343F2C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9/21/21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74B9EE-62CF-0E40-9F92-C938C9AED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959C1-9D7C-5B40-A9C8-25D17BF1F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758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FE4F3-84F3-3E43-92E2-4627063B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E1F08-8CC0-A247-AA67-18EE368B2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CCA6C9-21E4-D34F-9CA4-E37F5322A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0D60D-3A94-0548-B4EA-93D133BF1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9/21/21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C02D5-B0B7-ED41-96A9-0D226FBAF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7987C2-50ED-6E43-B73B-9CCD0608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939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63092-BED0-6949-8F82-C7C2C5545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CB18E8-0155-5944-82BA-20A29A45A1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ADCDC9-5DCD-4D46-BA5D-CEB71D43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C277B-759F-6A4A-8C3B-9007D64AA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9/21/21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BBAB2-CBEE-464A-B4AA-A27D10954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3BB92-B746-2E47-A18B-7676D0A34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430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74D1F-630D-9847-AA0A-1B400867F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DC049E-0ECE-FD44-84D9-A0B23DD0C4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FCB44-DA7A-E44C-B91A-00A49F4FE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ECBD6-7AD5-CE47-955D-5944618DE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31107-8B0D-7A42-AF19-57DC52ABB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3269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003A2-2323-3444-94BD-F4A1FB4607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D92BF3-6197-1541-93E5-DD4283A9FA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2B0F1-3F63-E64C-9AFA-796F39F35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98260-523F-6B46-B5DF-168BFC301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2B884-284B-5041-B49D-377865FCF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12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68210" y="1588503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5410" y="11929"/>
            <a:ext cx="12192000" cy="1353806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058E15-DEBE-0941-A587-4DF3467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58" y="418466"/>
            <a:ext cx="11360700" cy="76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0328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AAFE0-E5BE-7646-87FF-AE2D826C6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8A5BC2-44DE-194A-98A4-2B512B7D59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E5134-43B7-B142-957A-17825724A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AE57E-7903-D140-A3BA-816F24562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0F8CE-5F86-D149-9023-23560038F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427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97606-7675-F949-9617-DC22A90F8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6E357-0F39-F749-931F-7218F9E40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17D2A-D459-A149-9848-F04FE0FB8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DB7AD-10B3-5A4A-8CA6-EFE036A31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258A0-361E-8B42-9D39-3E1D1BAB8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37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5345A-183C-D640-A7B1-DB2A1F14D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E1426-CD8F-2540-AB38-13A556AA0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3AE03-A0BC-E54B-B48C-923DE050D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0980F-E099-AC44-91EA-1600DDE6D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2E6B3-70B5-7D41-AF40-E3E6ACC1B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89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2182E-D829-004A-8DDB-A207851F2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F59D7-99B5-FD45-B153-609B8084F8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2E79BA-3AB1-D74D-A963-2495D0854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AB19A-E734-7D4E-A522-A21A80F3F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9/21/21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A73E82-D098-2946-9E65-7DE365BB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6DCEA2-65E0-5148-B46F-7D82E217B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117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DDEC9-BDC3-1B41-BE53-6B8722526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9BAFA-3E26-D545-BE8F-DB2B0A98E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4CF83C-3933-1041-97EA-AD73497B8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61C2E4-519A-9849-8C30-EAF28CD56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B0899B-9668-FE41-8B0E-F2570752D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8CFDC9-950D-2047-BE94-65721E7D2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9/21/21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A6A8DB-7CA1-0D4D-BC08-EA45924EF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990BB9-4CD5-0547-86CB-E0E74C289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65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9" r:id="rId3"/>
    <p:sldLayoutId id="214748366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C45931-5D2D-8A43-854E-8F38155A6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AB368-F8CC-2B4F-9E54-B98885575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3C35F-2B0D-8047-9AF1-D109DA22FF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42B79-8861-BC41-8C11-7D76094F6B8E}" type="datetimeFigureOut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528A0-CA12-AC4D-B7F2-56A6AF29C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092DB-D29E-0340-9304-2F173DC21F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862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mlpp-health-bia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ssg/triage/tree/master/src/triage/component/results_schem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ssg/direccion_trabajo_inspections/blob/master/experiments/test.yaml" TargetMode="External"/><Relationship Id="rId2" Type="http://schemas.openxmlformats.org/officeDocument/2006/relationships/hyperlink" Target="https://github.com/dssg/san_jose_housing/blob/master/example_experiment_config.yaml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dssg/direccion_trabajo_inspections/blob/master/experiments/test.yaml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9C2AC-0221-3A42-A0C2-DDBA9BA3D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611" y="518101"/>
            <a:ext cx="11360700" cy="2736900"/>
          </a:xfrm>
        </p:spPr>
        <p:txBody>
          <a:bodyPr/>
          <a:lstStyle/>
          <a:p>
            <a:r>
              <a:rPr lang="en-US" sz="5400" dirty="0"/>
              <a:t>Machine Learning Pipelines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ABB3B6-8D57-374F-AEC9-D4CBE450E1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Rayid Ghani and Kit </a:t>
            </a:r>
            <a:r>
              <a:rPr lang="en-US" dirty="0" err="1"/>
              <a:t>Rodolfa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3D6B69-44D2-D449-B9CE-63D5E2BFE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8210" y="1600078"/>
            <a:ext cx="11666400" cy="49545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765B02-360A-1F41-913A-E71E5612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Examples</a:t>
            </a:r>
          </a:p>
        </p:txBody>
      </p:sp>
    </p:spTree>
    <p:extLst>
      <p:ext uri="{BB962C8B-B14F-4D97-AF65-F5344CB8AC3E}">
        <p14:creationId xmlns:p14="http://schemas.microsoft.com/office/powerpoint/2010/main" val="4120948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4F2F47-A164-2C41-A1CD-CFD1AFCB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BREAKOUT SESSION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7C8A1F-AE56-5146-B94D-D4E3FEFBC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676572"/>
            <a:ext cx="9144000" cy="30353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588B97A-4F87-8F48-962D-730E499FD613}"/>
              </a:ext>
            </a:extLst>
          </p:cNvPr>
          <p:cNvSpPr/>
          <p:nvPr/>
        </p:nvSpPr>
        <p:spPr>
          <a:xfrm>
            <a:off x="3182382" y="5437543"/>
            <a:ext cx="58272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http://bit.ly/mlpp-health-bias</a:t>
            </a:r>
            <a:endParaRPr lang="en-US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766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5CDC0A-B1D7-6E42-BC90-7B08C439CB4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11E17"/>
          </a:solidFill>
          <a:ln>
            <a:solidFill>
              <a:srgbClr val="811E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97E2A35-90F2-AC4A-BA2F-5511464585DD}"/>
              </a:ext>
            </a:extLst>
          </p:cNvPr>
          <p:cNvSpPr txBox="1">
            <a:spLocks/>
          </p:cNvSpPr>
          <p:nvPr/>
        </p:nvSpPr>
        <p:spPr>
          <a:xfrm>
            <a:off x="415611" y="518101"/>
            <a:ext cx="11360700" cy="27369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5400" dirty="0">
                <a:solidFill>
                  <a:schemeClr val="bg1"/>
                </a:solidFill>
              </a:rPr>
              <a:t>Machine Learning Pipelines</a:t>
            </a:r>
          </a:p>
        </p:txBody>
      </p:sp>
    </p:spTree>
    <p:extLst>
      <p:ext uri="{BB962C8B-B14F-4D97-AF65-F5344CB8AC3E}">
        <p14:creationId xmlns:p14="http://schemas.microsoft.com/office/powerpoint/2010/main" val="3746871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9553197" y="274320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151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an ML Pipeline?</a:t>
            </a:r>
          </a:p>
          <a:p>
            <a:r>
              <a:rPr lang="en-US" dirty="0"/>
              <a:t>Why should we build ML pipelines?</a:t>
            </a:r>
          </a:p>
          <a:p>
            <a:r>
              <a:rPr lang="en-US" dirty="0"/>
              <a:t>What components should it have?</a:t>
            </a:r>
          </a:p>
          <a:p>
            <a:r>
              <a:rPr lang="en-US" dirty="0"/>
              <a:t>Best Practices</a:t>
            </a:r>
          </a:p>
          <a:p>
            <a:r>
              <a:rPr lang="en-US" dirty="0"/>
              <a:t>Good Examples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5028"/>
            <a:ext cx="121920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Things we will cover</a:t>
            </a:r>
          </a:p>
        </p:txBody>
      </p:sp>
    </p:spTree>
    <p:extLst>
      <p:ext uri="{BB962C8B-B14F-4D97-AF65-F5344CB8AC3E}">
        <p14:creationId xmlns:p14="http://schemas.microsoft.com/office/powerpoint/2010/main" val="2729631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90177E-EDBA-BC41-B606-574933A1A3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Supports end-to-end workflow for an ML project/system</a:t>
            </a:r>
          </a:p>
          <a:p>
            <a:r>
              <a:rPr lang="en-US" dirty="0"/>
              <a:t>Modular</a:t>
            </a:r>
          </a:p>
          <a:p>
            <a:r>
              <a:rPr lang="en-US" dirty="0"/>
              <a:t>Reconfigurable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4F2F47-A164-2C41-A1CD-CFD1AFCB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ML Pipeline?</a:t>
            </a:r>
          </a:p>
        </p:txBody>
      </p:sp>
    </p:spTree>
    <p:extLst>
      <p:ext uri="{BB962C8B-B14F-4D97-AF65-F5344CB8AC3E}">
        <p14:creationId xmlns:p14="http://schemas.microsoft.com/office/powerpoint/2010/main" val="3562142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Reusable across projects</a:t>
            </a:r>
          </a:p>
          <a:p>
            <a:r>
              <a:rPr lang="en-US" dirty="0"/>
              <a:t>Test new ideas, components, hypothesis easily</a:t>
            </a:r>
          </a:p>
          <a:p>
            <a:r>
              <a:rPr lang="en-US" dirty="0"/>
              <a:t>Reduce bugs/errors</a:t>
            </a:r>
          </a:p>
          <a:p>
            <a:r>
              <a:rPr lang="en-US" dirty="0"/>
              <a:t>Allows reproducibility of analysis and results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17454"/>
            <a:ext cx="12192000" cy="1143000"/>
          </a:xfrm>
        </p:spPr>
        <p:txBody>
          <a:bodyPr/>
          <a:lstStyle/>
          <a:p>
            <a:r>
              <a:rPr lang="en-US" dirty="0"/>
              <a:t>Why build a pipeline?</a:t>
            </a:r>
          </a:p>
        </p:txBody>
      </p:sp>
    </p:spTree>
    <p:extLst>
      <p:ext uri="{BB962C8B-B14F-4D97-AF65-F5344CB8AC3E}">
        <p14:creationId xmlns:p14="http://schemas.microsoft.com/office/powerpoint/2010/main" val="1647976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F870BE-7BDD-7544-892A-123E337384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Inputs</a:t>
            </a:r>
          </a:p>
          <a:p>
            <a:r>
              <a:rPr lang="en-US" dirty="0"/>
              <a:t>Components</a:t>
            </a:r>
          </a:p>
          <a:p>
            <a:r>
              <a:rPr lang="en-US" dirty="0"/>
              <a:t>(Intermediate and final) outputs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2B302E-5D26-6C43-9539-D118A2846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a pipeline?</a:t>
            </a:r>
          </a:p>
        </p:txBody>
      </p:sp>
    </p:spTree>
    <p:extLst>
      <p:ext uri="{BB962C8B-B14F-4D97-AF65-F5344CB8AC3E}">
        <p14:creationId xmlns:p14="http://schemas.microsoft.com/office/powerpoint/2010/main" val="1779969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43C816-AA7C-B740-8DB2-C05CFD618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Flow &amp; Components</a:t>
            </a:r>
          </a:p>
        </p:txBody>
      </p:sp>
    </p:spTree>
    <p:extLst>
      <p:ext uri="{BB962C8B-B14F-4D97-AF65-F5344CB8AC3E}">
        <p14:creationId xmlns:p14="http://schemas.microsoft.com/office/powerpoint/2010/main" val="2168446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43C816-AA7C-B740-8DB2-C05CFD618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Flow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49DC9D1-CB7D-EC4F-A608-E245313B3521}"/>
              </a:ext>
            </a:extLst>
          </p:cNvPr>
          <p:cNvGraphicFramePr/>
          <p:nvPr/>
        </p:nvGraphicFramePr>
        <p:xfrm>
          <a:off x="-1" y="1387736"/>
          <a:ext cx="12080839" cy="5470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0770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Due Friday:</a:t>
            </a:r>
            <a:r>
              <a:rPr lang="en-US" dirty="0">
                <a:solidFill>
                  <a:srgbClr val="C00000"/>
                </a:solidFill>
              </a:rPr>
              <a:t> Project Proposal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Remainder of this week:</a:t>
            </a:r>
          </a:p>
          <a:p>
            <a:pPr lvl="1"/>
            <a:r>
              <a:rPr lang="en-US" dirty="0"/>
              <a:t>Wednesday: tech session on using triage for ML pipelines</a:t>
            </a:r>
          </a:p>
          <a:p>
            <a:pPr lvl="1"/>
            <a:r>
              <a:rPr lang="en-US" dirty="0"/>
              <a:t>Time for group meetings/project work on Thursday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Coming up next week:</a:t>
            </a:r>
          </a:p>
          <a:p>
            <a:pPr lvl="1"/>
            <a:r>
              <a:rPr lang="en-US" dirty="0"/>
              <a:t>Weekly review (before class on Tuesday)</a:t>
            </a:r>
          </a:p>
          <a:p>
            <a:pPr lvl="1"/>
            <a:r>
              <a:rPr lang="en-US" dirty="0" err="1"/>
              <a:t>Transductive</a:t>
            </a:r>
            <a:r>
              <a:rPr lang="en-US" dirty="0"/>
              <a:t> Top-k Reading (for Tuesday)</a:t>
            </a:r>
          </a:p>
          <a:p>
            <a:pPr lvl="1"/>
            <a:r>
              <a:rPr lang="en-US" dirty="0"/>
              <a:t>Wednesday tech sessions: Python + SQL</a:t>
            </a:r>
          </a:p>
          <a:p>
            <a:pPr lvl="1"/>
            <a:r>
              <a:rPr lang="en-US" dirty="0"/>
              <a:t>Due Friday: Proposal peer reviews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5028"/>
            <a:ext cx="121920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Things to remember</a:t>
            </a:r>
          </a:p>
        </p:txBody>
      </p:sp>
    </p:spTree>
    <p:extLst>
      <p:ext uri="{BB962C8B-B14F-4D97-AF65-F5344CB8AC3E}">
        <p14:creationId xmlns:p14="http://schemas.microsoft.com/office/powerpoint/2010/main" val="3128043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Read/Load Data (from csv, </a:t>
            </a:r>
            <a:r>
              <a:rPr lang="en-US" dirty="0" err="1"/>
              <a:t>db</a:t>
            </a:r>
            <a:r>
              <a:rPr lang="en-US" dirty="0"/>
              <a:t>, </a:t>
            </a:r>
            <a:r>
              <a:rPr lang="en-US" dirty="0" err="1"/>
              <a:t>api</a:t>
            </a:r>
            <a:r>
              <a:rPr lang="en-US" dirty="0"/>
              <a:t>)</a:t>
            </a:r>
          </a:p>
          <a:p>
            <a:r>
              <a:rPr lang="en-US" dirty="0"/>
              <a:t>Integrate Data (dedupe, link)</a:t>
            </a:r>
          </a:p>
          <a:p>
            <a:r>
              <a:rPr lang="en-US" dirty="0"/>
              <a:t>Process Data (cleaning)</a:t>
            </a:r>
          </a:p>
          <a:p>
            <a:r>
              <a:rPr lang="en-US" dirty="0"/>
              <a:t>Explore Data (descriptive stats, correlations, outliers, over time, clustering) </a:t>
            </a:r>
          </a:p>
          <a:p>
            <a:r>
              <a:rPr lang="en-US" dirty="0"/>
              <a:t>Modeling Prep</a:t>
            </a:r>
          </a:p>
          <a:p>
            <a:pPr lvl="1"/>
            <a:r>
              <a:rPr lang="en-US" dirty="0"/>
              <a:t>Create training and test sets</a:t>
            </a:r>
          </a:p>
          <a:p>
            <a:pPr lvl="1"/>
            <a:r>
              <a:rPr lang="en-US" dirty="0"/>
              <a:t>Missing values (fill/impute, create dummy)</a:t>
            </a:r>
          </a:p>
          <a:p>
            <a:pPr lvl="1"/>
            <a:r>
              <a:rPr lang="en-US" dirty="0"/>
              <a:t>Transformations (scale/normalize, log, square, root)</a:t>
            </a:r>
          </a:p>
          <a:p>
            <a:pPr lvl="1"/>
            <a:r>
              <a:rPr lang="en-US" dirty="0"/>
              <a:t>Feature Generation </a:t>
            </a:r>
          </a:p>
          <a:p>
            <a:pPr lvl="1"/>
            <a:r>
              <a:rPr lang="en-US" dirty="0"/>
              <a:t>Label Generation</a:t>
            </a:r>
          </a:p>
          <a:p>
            <a:pPr lvl="1"/>
            <a:r>
              <a:rPr lang="en-US" dirty="0"/>
              <a:t>Define metric(s)</a:t>
            </a:r>
          </a:p>
          <a:p>
            <a:r>
              <a:rPr lang="en-US" dirty="0"/>
              <a:t>Modeling</a:t>
            </a:r>
          </a:p>
          <a:p>
            <a:pPr lvl="1"/>
            <a:r>
              <a:rPr lang="en-US" dirty="0"/>
              <a:t>Build model(s) on training sets</a:t>
            </a:r>
          </a:p>
          <a:p>
            <a:pPr lvl="1"/>
            <a:r>
              <a:rPr lang="en-US" dirty="0"/>
              <a:t>Apply model(s) on test sets</a:t>
            </a:r>
          </a:p>
          <a:p>
            <a:pPr lvl="1"/>
            <a:r>
              <a:rPr lang="en-US" dirty="0"/>
              <a:t>Calculate metric(s)</a:t>
            </a:r>
          </a:p>
          <a:p>
            <a:r>
              <a:rPr lang="en-US" dirty="0"/>
              <a:t>Model Selection</a:t>
            </a:r>
          </a:p>
          <a:p>
            <a:r>
              <a:rPr lang="en-US" dirty="0"/>
              <a:t>Field Trial</a:t>
            </a:r>
          </a:p>
          <a:p>
            <a:r>
              <a:rPr lang="en-US" dirty="0"/>
              <a:t>Deploy</a:t>
            </a:r>
          </a:p>
          <a:p>
            <a:r>
              <a:rPr lang="en-US" dirty="0"/>
              <a:t>Maintain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74420"/>
            <a:ext cx="12192000" cy="1143000"/>
          </a:xfrm>
        </p:spPr>
        <p:txBody>
          <a:bodyPr/>
          <a:lstStyle/>
          <a:p>
            <a:r>
              <a:rPr lang="en-US" dirty="0"/>
              <a:t>What components does a pipeline have?</a:t>
            </a:r>
          </a:p>
        </p:txBody>
      </p:sp>
    </p:spTree>
    <p:extLst>
      <p:ext uri="{BB962C8B-B14F-4D97-AF65-F5344CB8AC3E}">
        <p14:creationId xmlns:p14="http://schemas.microsoft.com/office/powerpoint/2010/main" val="12977272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71D4663-A85A-AE41-AB66-B2D89DB86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keep in mind about each component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6EFA21E-4796-F741-8C42-862E5379F6D7}"/>
              </a:ext>
            </a:extLst>
          </p:cNvPr>
          <p:cNvSpPr/>
          <p:nvPr/>
        </p:nvSpPr>
        <p:spPr>
          <a:xfrm>
            <a:off x="4151870" y="2842055"/>
            <a:ext cx="4065373" cy="189058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B713D5E0-D969-3F4B-ACF1-C5D315EB54BC}"/>
              </a:ext>
            </a:extLst>
          </p:cNvPr>
          <p:cNvSpPr/>
          <p:nvPr/>
        </p:nvSpPr>
        <p:spPr>
          <a:xfrm>
            <a:off x="2496064" y="3429000"/>
            <a:ext cx="1581664" cy="71669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DA9EBE54-1611-3446-91C9-4C5A79244F6A}"/>
              </a:ext>
            </a:extLst>
          </p:cNvPr>
          <p:cNvSpPr/>
          <p:nvPr/>
        </p:nvSpPr>
        <p:spPr>
          <a:xfrm>
            <a:off x="8320217" y="3429000"/>
            <a:ext cx="1581664" cy="71669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8AD4E3-95CD-F349-8A42-FCA7D590A713}"/>
              </a:ext>
            </a:extLst>
          </p:cNvPr>
          <p:cNvSpPr/>
          <p:nvPr/>
        </p:nvSpPr>
        <p:spPr>
          <a:xfrm>
            <a:off x="130558" y="3600789"/>
            <a:ext cx="343105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Inputs</a:t>
            </a:r>
          </a:p>
          <a:p>
            <a:pPr algn="ctr"/>
            <a:endParaRPr lang="en-US" sz="2000" b="1" dirty="0"/>
          </a:p>
          <a:p>
            <a:pPr lvl="1"/>
            <a:r>
              <a:rPr lang="en-US" sz="2000" dirty="0"/>
              <a:t>Data structures/format?</a:t>
            </a:r>
          </a:p>
          <a:p>
            <a:pPr lvl="1"/>
            <a:r>
              <a:rPr lang="en-US" sz="2000" dirty="0"/>
              <a:t>Parameters/Configuration?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CD1160-7D29-574B-B77F-F3BA57FD80C7}"/>
              </a:ext>
            </a:extLst>
          </p:cNvPr>
          <p:cNvSpPr/>
          <p:nvPr/>
        </p:nvSpPr>
        <p:spPr>
          <a:xfrm>
            <a:off x="8760942" y="3600789"/>
            <a:ext cx="343105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Outputs</a:t>
            </a:r>
          </a:p>
          <a:p>
            <a:pPr algn="ctr"/>
            <a:endParaRPr lang="en-US" sz="2000" b="1" dirty="0"/>
          </a:p>
          <a:p>
            <a:pPr lvl="1" algn="r"/>
            <a:r>
              <a:rPr lang="en-US" sz="2000" dirty="0"/>
              <a:t>Data structures/format?</a:t>
            </a:r>
          </a:p>
          <a:p>
            <a:pPr lvl="1" algn="r"/>
            <a:r>
              <a:rPr lang="en-US" sz="2000" dirty="0"/>
              <a:t>Store to disk/</a:t>
            </a:r>
            <a:r>
              <a:rPr lang="en-US" sz="2000" dirty="0" err="1"/>
              <a:t>db</a:t>
            </a:r>
            <a:r>
              <a:rPr lang="en-US" sz="2000" dirty="0"/>
              <a:t>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13A319-AC37-1A47-AF21-FE4BEDD99614}"/>
              </a:ext>
            </a:extLst>
          </p:cNvPr>
          <p:cNvSpPr/>
          <p:nvPr/>
        </p:nvSpPr>
        <p:spPr>
          <a:xfrm>
            <a:off x="4314569" y="3125626"/>
            <a:ext cx="37296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Processing</a:t>
            </a:r>
          </a:p>
          <a:p>
            <a:pPr algn="ctr"/>
            <a:endParaRPr lang="en-US" sz="2000" b="1" dirty="0"/>
          </a:p>
          <a:p>
            <a:pPr lvl="1" algn="ctr"/>
            <a:r>
              <a:rPr lang="en-US" sz="2000" dirty="0"/>
              <a:t>Modular, extensible functions</a:t>
            </a:r>
          </a:p>
        </p:txBody>
      </p:sp>
    </p:spTree>
    <p:extLst>
      <p:ext uri="{BB962C8B-B14F-4D97-AF65-F5344CB8AC3E}">
        <p14:creationId xmlns:p14="http://schemas.microsoft.com/office/powerpoint/2010/main" val="16474320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 Data</a:t>
            </a:r>
          </a:p>
          <a:p>
            <a:pPr lvl="1"/>
            <a:r>
              <a:rPr lang="en-US" dirty="0"/>
              <a:t>API, CSV, Database</a:t>
            </a:r>
          </a:p>
          <a:p>
            <a:r>
              <a:rPr lang="en-US" dirty="0"/>
              <a:t>Store Data</a:t>
            </a:r>
          </a:p>
          <a:p>
            <a:pPr lvl="1"/>
            <a:r>
              <a:rPr lang="en-US" dirty="0"/>
              <a:t>Database</a:t>
            </a:r>
          </a:p>
          <a:p>
            <a:r>
              <a:rPr lang="en-US" dirty="0"/>
              <a:t>Integrate Data</a:t>
            </a:r>
          </a:p>
          <a:p>
            <a:pPr lvl="1"/>
            <a:r>
              <a:rPr lang="en-US" dirty="0"/>
              <a:t>Record Linkage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>
            <a:normAutofit/>
          </a:bodyPr>
          <a:lstStyle/>
          <a:p>
            <a:r>
              <a:rPr lang="en-US" dirty="0"/>
              <a:t>Components: Data Acquisition &amp; Integration</a:t>
            </a:r>
          </a:p>
        </p:txBody>
      </p:sp>
    </p:spTree>
    <p:extLst>
      <p:ext uri="{BB962C8B-B14F-4D97-AF65-F5344CB8AC3E}">
        <p14:creationId xmlns:p14="http://schemas.microsoft.com/office/powerpoint/2010/main" val="12453323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Exploration</a:t>
            </a:r>
          </a:p>
          <a:p>
            <a:pPr lvl="1"/>
            <a:r>
              <a:rPr lang="en-US" dirty="0"/>
              <a:t>Distributions</a:t>
            </a:r>
          </a:p>
          <a:p>
            <a:pPr lvl="1"/>
            <a:r>
              <a:rPr lang="en-US" dirty="0"/>
              <a:t>Missing Values</a:t>
            </a:r>
          </a:p>
          <a:p>
            <a:pPr lvl="1"/>
            <a:r>
              <a:rPr lang="en-US" dirty="0"/>
              <a:t>Correlations</a:t>
            </a:r>
          </a:p>
          <a:p>
            <a:pPr lvl="1"/>
            <a:r>
              <a:rPr lang="en-US" dirty="0"/>
              <a:t>Other Patterns</a:t>
            </a:r>
          </a:p>
          <a:p>
            <a:r>
              <a:rPr lang="en-US" dirty="0"/>
              <a:t>Pre-Processing</a:t>
            </a:r>
          </a:p>
          <a:p>
            <a:pPr lvl="1"/>
            <a:r>
              <a:rPr lang="en-US" dirty="0"/>
              <a:t>Leakage</a:t>
            </a:r>
          </a:p>
          <a:p>
            <a:pPr lvl="1"/>
            <a:r>
              <a:rPr lang="en-US" dirty="0"/>
              <a:t>Deal with Missing values</a:t>
            </a:r>
          </a:p>
          <a:p>
            <a:pPr lvl="1"/>
            <a:r>
              <a:rPr lang="en-US" dirty="0"/>
              <a:t>Scaling</a:t>
            </a:r>
          </a:p>
          <a:p>
            <a:pPr lvl="1"/>
            <a:r>
              <a:rPr lang="en-US" dirty="0"/>
              <a:t>Data errors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>
            <a:normAutofit/>
          </a:bodyPr>
          <a:lstStyle/>
          <a:p>
            <a:r>
              <a:rPr lang="en-US" dirty="0"/>
              <a:t>Components: Explore and Prepare data</a:t>
            </a:r>
          </a:p>
        </p:txBody>
      </p:sp>
    </p:spTree>
    <p:extLst>
      <p:ext uri="{BB962C8B-B14F-4D97-AF65-F5344CB8AC3E}">
        <p14:creationId xmlns:p14="http://schemas.microsoft.com/office/powerpoint/2010/main" val="7236806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comes with fields or columns (if it’s even structured), not features</a:t>
            </a:r>
          </a:p>
          <a:p>
            <a:r>
              <a:rPr lang="en-US" dirty="0"/>
              <a:t>Common Features</a:t>
            </a:r>
          </a:p>
          <a:p>
            <a:pPr lvl="1"/>
            <a:r>
              <a:rPr lang="en-US" dirty="0"/>
              <a:t>Discretization</a:t>
            </a:r>
          </a:p>
          <a:p>
            <a:pPr lvl="1"/>
            <a:r>
              <a:rPr lang="en-US" dirty="0"/>
              <a:t>Transformations</a:t>
            </a:r>
          </a:p>
          <a:p>
            <a:pPr lvl="1"/>
            <a:r>
              <a:rPr lang="en-US" dirty="0"/>
              <a:t>Interactions/Conjunctions</a:t>
            </a:r>
          </a:p>
          <a:p>
            <a:pPr lvl="1"/>
            <a:r>
              <a:rPr lang="en-US" dirty="0"/>
              <a:t>Disaggregation</a:t>
            </a:r>
          </a:p>
          <a:p>
            <a:pPr lvl="1"/>
            <a:r>
              <a:rPr lang="en-US" dirty="0"/>
              <a:t>Aggregations</a:t>
            </a:r>
          </a:p>
          <a:p>
            <a:pPr lvl="2"/>
            <a:r>
              <a:rPr lang="en-US" dirty="0"/>
              <a:t>Temporal</a:t>
            </a:r>
          </a:p>
          <a:p>
            <a:pPr lvl="2"/>
            <a:r>
              <a:rPr lang="en-US" dirty="0"/>
              <a:t>Spatial</a:t>
            </a:r>
          </a:p>
          <a:p>
            <a:r>
              <a:rPr lang="en-US" dirty="0"/>
              <a:t>How are you handling imputation of missing values?</a:t>
            </a:r>
          </a:p>
          <a:p>
            <a:pPr lvl="2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>
            <a:normAutofit/>
          </a:bodyPr>
          <a:lstStyle/>
          <a:p>
            <a:r>
              <a:rPr lang="en-US" dirty="0"/>
              <a:t>Components: Feature Creation</a:t>
            </a:r>
          </a:p>
        </p:txBody>
      </p:sp>
    </p:spTree>
    <p:extLst>
      <p:ext uri="{BB962C8B-B14F-4D97-AF65-F5344CB8AC3E}">
        <p14:creationId xmlns:p14="http://schemas.microsoft.com/office/powerpoint/2010/main" val="39768003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 pool of methods applicable for task</a:t>
            </a:r>
          </a:p>
          <a:p>
            <a:r>
              <a:rPr lang="en-US" dirty="0"/>
              <a:t>For loop over a large number of methods</a:t>
            </a:r>
          </a:p>
          <a:p>
            <a:pPr lvl="1"/>
            <a:r>
              <a:rPr lang="en-US" dirty="0"/>
              <a:t>For loop over parameters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/>
          <a:lstStyle/>
          <a:p>
            <a:r>
              <a:rPr lang="en-US" dirty="0"/>
              <a:t>Components: Method Selection</a:t>
            </a:r>
          </a:p>
        </p:txBody>
      </p:sp>
    </p:spTree>
    <p:extLst>
      <p:ext uri="{BB962C8B-B14F-4D97-AF65-F5344CB8AC3E}">
        <p14:creationId xmlns:p14="http://schemas.microsoft.com/office/powerpoint/2010/main" val="4742480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historical data</a:t>
            </a:r>
          </a:p>
          <a:p>
            <a:pPr lvl="1"/>
            <a:r>
              <a:rPr lang="en-US" dirty="0"/>
              <a:t>Methodology</a:t>
            </a:r>
          </a:p>
          <a:p>
            <a:pPr lvl="1"/>
            <a:r>
              <a:rPr lang="en-US" dirty="0"/>
              <a:t>Metric</a:t>
            </a:r>
          </a:p>
          <a:p>
            <a:endParaRPr lang="en-US" dirty="0"/>
          </a:p>
          <a:p>
            <a:r>
              <a:rPr lang="en-US" dirty="0"/>
              <a:t>Field Experiment</a:t>
            </a:r>
          </a:p>
          <a:p>
            <a:pPr lvl="1"/>
            <a:r>
              <a:rPr lang="en-US" dirty="0"/>
              <a:t>Methodology</a:t>
            </a:r>
          </a:p>
          <a:p>
            <a:pPr lvl="1"/>
            <a:r>
              <a:rPr lang="en-US" dirty="0"/>
              <a:t>Metric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/>
          <a:lstStyle/>
          <a:p>
            <a:r>
              <a:rPr lang="en-US" dirty="0"/>
              <a:t>Components: Validation</a:t>
            </a:r>
          </a:p>
        </p:txBody>
      </p:sp>
    </p:spTree>
    <p:extLst>
      <p:ext uri="{BB962C8B-B14F-4D97-AF65-F5344CB8AC3E}">
        <p14:creationId xmlns:p14="http://schemas.microsoft.com/office/powerpoint/2010/main" val="19483189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monitoring</a:t>
            </a:r>
          </a:p>
          <a:p>
            <a:r>
              <a:rPr lang="en-US" dirty="0"/>
              <a:t>Re-training</a:t>
            </a:r>
          </a:p>
          <a:p>
            <a:pPr lvl="1"/>
            <a:r>
              <a:rPr lang="en-US" dirty="0"/>
              <a:t>How often?</a:t>
            </a:r>
          </a:p>
          <a:p>
            <a:pPr lvl="1"/>
            <a:r>
              <a:rPr lang="en-US" dirty="0"/>
              <a:t>Re-select methods?</a:t>
            </a:r>
          </a:p>
          <a:p>
            <a:r>
              <a:rPr lang="en-US" dirty="0"/>
              <a:t>Scoring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/>
          <a:lstStyle/>
          <a:p>
            <a:r>
              <a:rPr lang="en-US" dirty="0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42060928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Different models</a:t>
            </a:r>
          </a:p>
          <a:p>
            <a:r>
              <a:rPr lang="en-US" dirty="0"/>
              <a:t>Model parameters</a:t>
            </a:r>
          </a:p>
          <a:p>
            <a:r>
              <a:rPr lang="en-US" dirty="0"/>
              <a:t>Different Labels/Outcomes</a:t>
            </a:r>
          </a:p>
          <a:p>
            <a:r>
              <a:rPr lang="en-US" dirty="0"/>
              <a:t>Different Deployment Settings</a:t>
            </a:r>
          </a:p>
          <a:p>
            <a:r>
              <a:rPr lang="en-US" dirty="0"/>
              <a:t>Different Feature (Groups)</a:t>
            </a:r>
          </a:p>
          <a:p>
            <a:r>
              <a:rPr lang="en-US" dirty="0"/>
              <a:t>Different Metrics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/>
          <a:lstStyle/>
          <a:p>
            <a:r>
              <a:rPr lang="en-US" sz="3200" dirty="0"/>
              <a:t>What types of variations do you want to test using your pipeline?</a:t>
            </a:r>
          </a:p>
        </p:txBody>
      </p:sp>
    </p:spTree>
    <p:extLst>
      <p:ext uri="{BB962C8B-B14F-4D97-AF65-F5344CB8AC3E}">
        <p14:creationId xmlns:p14="http://schemas.microsoft.com/office/powerpoint/2010/main" val="19129110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a diagram of the pipeline: </a:t>
            </a:r>
          </a:p>
          <a:p>
            <a:pPr lvl="1"/>
            <a:r>
              <a:rPr lang="en-US" dirty="0"/>
              <a:t>What function runs each step? What are the inputs? What are the outputs?</a:t>
            </a:r>
          </a:p>
          <a:p>
            <a:r>
              <a:rPr lang="en-US" dirty="0"/>
              <a:t>Config files (</a:t>
            </a:r>
            <a:r>
              <a:rPr lang="en-US" dirty="0" err="1"/>
              <a:t>yaml</a:t>
            </a:r>
            <a:r>
              <a:rPr lang="en-US" dirty="0"/>
              <a:t>, json, </a:t>
            </a:r>
            <a:r>
              <a:rPr lang="en-US" dirty="0" err="1"/>
              <a:t>py</a:t>
            </a:r>
            <a:r>
              <a:rPr lang="en-US" dirty="0"/>
              <a:t>)</a:t>
            </a:r>
          </a:p>
          <a:p>
            <a:r>
              <a:rPr lang="en-US" dirty="0"/>
              <a:t>Make each step modular and extensible so it can easily be re-used</a:t>
            </a:r>
          </a:p>
          <a:p>
            <a:r>
              <a:rPr lang="en-US" dirty="0"/>
              <a:t>Build a </a:t>
            </a:r>
            <a:r>
              <a:rPr lang="en-US" b="1" dirty="0"/>
              <a:t>simple</a:t>
            </a:r>
            <a:r>
              <a:rPr lang="en-US" dirty="0"/>
              <a:t>, end-to-end version first, then add more functionality</a:t>
            </a:r>
          </a:p>
          <a:p>
            <a:r>
              <a:rPr lang="en-US" dirty="0"/>
              <a:t>Think about how you’ll store outputs:</a:t>
            </a:r>
          </a:p>
          <a:p>
            <a:pPr lvl="1"/>
            <a:r>
              <a:rPr lang="en-US" dirty="0"/>
              <a:t>Store models as pickles</a:t>
            </a:r>
          </a:p>
          <a:p>
            <a:pPr lvl="1"/>
            <a:r>
              <a:rPr lang="en-US" dirty="0"/>
              <a:t>Store predictions in databases</a:t>
            </a:r>
          </a:p>
          <a:p>
            <a:pPr lvl="1"/>
            <a:r>
              <a:rPr lang="en-US" dirty="0"/>
              <a:t>Store evaluation metrics in databases</a:t>
            </a:r>
          </a:p>
          <a:p>
            <a:pPr lvl="1"/>
            <a:r>
              <a:rPr lang="en-US" dirty="0">
                <a:hlinkClick r:id="rId2"/>
              </a:rPr>
              <a:t>Sample results schema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/>
          <a:lstStyle/>
          <a:p>
            <a:r>
              <a:rPr lang="en-US" dirty="0"/>
              <a:t>Best Practices</a:t>
            </a:r>
          </a:p>
        </p:txBody>
      </p:sp>
    </p:spTree>
    <p:extLst>
      <p:ext uri="{BB962C8B-B14F-4D97-AF65-F5344CB8AC3E}">
        <p14:creationId xmlns:p14="http://schemas.microsoft.com/office/powerpoint/2010/main" val="1217707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5CDC0A-B1D7-6E42-BC90-7B08C439CB4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11E17"/>
          </a:solidFill>
          <a:ln>
            <a:solidFill>
              <a:srgbClr val="811E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97E2A35-90F2-AC4A-BA2F-5511464585DD}"/>
              </a:ext>
            </a:extLst>
          </p:cNvPr>
          <p:cNvSpPr txBox="1">
            <a:spLocks/>
          </p:cNvSpPr>
          <p:nvPr/>
        </p:nvSpPr>
        <p:spPr>
          <a:xfrm>
            <a:off x="415611" y="518101"/>
            <a:ext cx="11360700" cy="27369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5400" dirty="0">
                <a:solidFill>
                  <a:schemeClr val="bg1"/>
                </a:solidFill>
              </a:rPr>
              <a:t>Finishing Up</a:t>
            </a:r>
          </a:p>
          <a:p>
            <a:r>
              <a:rPr lang="en-US" sz="5400" dirty="0">
                <a:solidFill>
                  <a:schemeClr val="bg1"/>
                </a:solidFill>
              </a:rPr>
              <a:t>Formulation &amp; Baselines</a:t>
            </a:r>
          </a:p>
        </p:txBody>
      </p:sp>
    </p:spTree>
    <p:extLst>
      <p:ext uri="{BB962C8B-B14F-4D97-AF65-F5344CB8AC3E}">
        <p14:creationId xmlns:p14="http://schemas.microsoft.com/office/powerpoint/2010/main" val="38219988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https://github.com/dssg/san_jose_housing/blob/master/example_experiment_config.yaml</a:t>
            </a:r>
            <a:r>
              <a:rPr lang="en-US" dirty="0"/>
              <a:t> (San Jose Housing – Private Repo)</a:t>
            </a:r>
            <a:br>
              <a:rPr lang="en-US" dirty="0"/>
            </a:br>
            <a:endParaRPr lang="en-US" dirty="0"/>
          </a:p>
          <a:p>
            <a:r>
              <a:rPr lang="en-US" dirty="0">
                <a:hlinkClick r:id="rId3"/>
              </a:rPr>
              <a:t>https://github.com/dssg/direccion_trabajo_inspections/blob/master/experiments/test.yaml</a:t>
            </a:r>
            <a:r>
              <a:rPr lang="en-US" dirty="0"/>
              <a:t> (Chile Workplace Inspections - Public Repo)</a:t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/>
          <a:lstStyle/>
          <a:p>
            <a:r>
              <a:rPr lang="en-US" dirty="0"/>
              <a:t>Config file example</a:t>
            </a:r>
          </a:p>
        </p:txBody>
      </p:sp>
    </p:spTree>
    <p:extLst>
      <p:ext uri="{BB962C8B-B14F-4D97-AF65-F5344CB8AC3E}">
        <p14:creationId xmlns:p14="http://schemas.microsoft.com/office/powerpoint/2010/main" val="20833635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Build a simple, modular, extensible, machine learning pipeline with functions to do the following: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ETL and exploration</a:t>
            </a:r>
          </a:p>
          <a:p>
            <a:pPr lvl="2"/>
            <a:r>
              <a:rPr lang="en-US" dirty="0"/>
              <a:t>Load Data</a:t>
            </a:r>
          </a:p>
          <a:p>
            <a:pPr lvl="2"/>
            <a:r>
              <a:rPr lang="en-US" dirty="0"/>
              <a:t>Explore data</a:t>
            </a:r>
          </a:p>
          <a:p>
            <a:pPr lvl="2"/>
            <a:r>
              <a:rPr lang="en-US" dirty="0"/>
              <a:t>Pre-process data</a:t>
            </a:r>
          </a:p>
          <a:p>
            <a:pPr lvl="1"/>
            <a:r>
              <a:rPr lang="en-US" dirty="0"/>
              <a:t>Cohort Creation</a:t>
            </a:r>
          </a:p>
          <a:p>
            <a:pPr lvl="2"/>
            <a:r>
              <a:rPr lang="en-US" dirty="0"/>
              <a:t>Create rows</a:t>
            </a:r>
          </a:p>
          <a:p>
            <a:pPr lvl="2"/>
            <a:r>
              <a:rPr lang="en-US" dirty="0"/>
              <a:t>Create labels for each row</a:t>
            </a:r>
          </a:p>
          <a:p>
            <a:pPr lvl="2"/>
            <a:r>
              <a:rPr lang="en-US" dirty="0"/>
              <a:t>Create one feature</a:t>
            </a:r>
          </a:p>
          <a:p>
            <a:pPr lvl="1"/>
            <a:r>
              <a:rPr lang="en-US" dirty="0"/>
              <a:t>Train Test Set Creation</a:t>
            </a:r>
          </a:p>
          <a:p>
            <a:pPr lvl="2"/>
            <a:r>
              <a:rPr lang="en-US" dirty="0"/>
              <a:t>Generate one training set</a:t>
            </a:r>
          </a:p>
          <a:p>
            <a:pPr lvl="2"/>
            <a:r>
              <a:rPr lang="en-US" dirty="0"/>
              <a:t>Generate one validation set</a:t>
            </a:r>
          </a:p>
          <a:p>
            <a:pPr lvl="1"/>
            <a:r>
              <a:rPr lang="en-US" dirty="0"/>
              <a:t>Modeling</a:t>
            </a:r>
          </a:p>
          <a:p>
            <a:pPr lvl="2"/>
            <a:r>
              <a:rPr lang="en-US" dirty="0"/>
              <a:t>Build 1 classifier on training set</a:t>
            </a:r>
          </a:p>
          <a:p>
            <a:pPr lvl="2"/>
            <a:r>
              <a:rPr lang="en-US" dirty="0"/>
              <a:t>Run the 1 classifier on the validation set</a:t>
            </a:r>
          </a:p>
          <a:p>
            <a:pPr lvl="2"/>
            <a:r>
              <a:rPr lang="en-US" dirty="0"/>
              <a:t>Calculate one metric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/>
          <a:lstStyle/>
          <a:p>
            <a:r>
              <a:rPr lang="en-US" dirty="0"/>
              <a:t>Get Started by building a simple pipeline</a:t>
            </a:r>
          </a:p>
        </p:txBody>
      </p:sp>
    </p:spTree>
    <p:extLst>
      <p:ext uri="{BB962C8B-B14F-4D97-AF65-F5344CB8AC3E}">
        <p14:creationId xmlns:p14="http://schemas.microsoft.com/office/powerpoint/2010/main" val="9561622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2B9551-0AC1-4047-A688-4BDDA5ED869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48945" y="0"/>
            <a:ext cx="11666537" cy="495458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dirty="0" err="1"/>
              <a:t>Timesplitter</a:t>
            </a:r>
            <a:endParaRPr lang="en-US" sz="14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Input: start time, end time, update time, prediction time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Output: pairs of &lt;train start time, train end time, test start time, test end time&gt;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dirty="0" err="1"/>
              <a:t>CohortCreator</a:t>
            </a:r>
            <a:endParaRPr lang="en-US" sz="14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Input: </a:t>
            </a:r>
            <a:r>
              <a:rPr lang="en-US" sz="1400" dirty="0" err="1"/>
              <a:t>timesplitter</a:t>
            </a:r>
            <a:r>
              <a:rPr lang="en-US" sz="1400" dirty="0"/>
              <a:t> output, cohort definition,[</a:t>
            </a:r>
            <a:r>
              <a:rPr lang="en-US" sz="1400" dirty="0" err="1"/>
              <a:t>entity_ids</a:t>
            </a:r>
            <a:r>
              <a:rPr lang="en-US" sz="1400" dirty="0"/>
              <a:t>, as of date]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Output: cohort matrix &lt;</a:t>
            </a:r>
            <a:r>
              <a:rPr lang="en-US" sz="1400" dirty="0" err="1"/>
              <a:t>entity_id</a:t>
            </a:r>
            <a:r>
              <a:rPr lang="en-US" sz="1400" dirty="0"/>
              <a:t>, </a:t>
            </a:r>
            <a:r>
              <a:rPr lang="en-US" sz="1400" dirty="0" err="1"/>
              <a:t>as_of_date</a:t>
            </a:r>
            <a:r>
              <a:rPr lang="en-US" sz="1400" dirty="0"/>
              <a:t>&gt;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dirty="0" err="1"/>
              <a:t>LabelCreator</a:t>
            </a:r>
            <a:endParaRPr lang="en-US" sz="14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Input: pairs &lt;</a:t>
            </a:r>
            <a:r>
              <a:rPr lang="en-US" sz="1400" dirty="0" err="1"/>
              <a:t>entity_id</a:t>
            </a:r>
            <a:r>
              <a:rPr lang="en-US" sz="1400" dirty="0"/>
              <a:t>, </a:t>
            </a:r>
            <a:r>
              <a:rPr lang="en-US" sz="1400" dirty="0" err="1"/>
              <a:t>as_of_date</a:t>
            </a:r>
            <a:r>
              <a:rPr lang="en-US" sz="1400" dirty="0"/>
              <a:t>&gt;, label definition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Output: matrix &lt;</a:t>
            </a:r>
            <a:r>
              <a:rPr lang="en-US" sz="1400" dirty="0" err="1"/>
              <a:t>entity_id</a:t>
            </a:r>
            <a:r>
              <a:rPr lang="en-US" sz="1400" dirty="0"/>
              <a:t>, </a:t>
            </a:r>
            <a:r>
              <a:rPr lang="en-US" sz="1400" dirty="0" err="1"/>
              <a:t>as_of_date</a:t>
            </a:r>
            <a:r>
              <a:rPr lang="en-US" sz="1400" dirty="0"/>
              <a:t>, label&gt;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dirty="0" err="1"/>
              <a:t>FeatureCreator</a:t>
            </a:r>
            <a:endParaRPr lang="en-US" sz="14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Input: pairs &lt;</a:t>
            </a:r>
            <a:r>
              <a:rPr lang="en-US" sz="1400" dirty="0" err="1"/>
              <a:t>entity_id</a:t>
            </a:r>
            <a:r>
              <a:rPr lang="en-US" sz="1400" dirty="0"/>
              <a:t>, </a:t>
            </a:r>
            <a:r>
              <a:rPr lang="en-US" sz="1400" dirty="0" err="1"/>
              <a:t>as_of_date</a:t>
            </a:r>
            <a:r>
              <a:rPr lang="en-US" sz="1400" dirty="0"/>
              <a:t>&gt;, feature definition(s)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Output: matrix &lt;</a:t>
            </a:r>
            <a:r>
              <a:rPr lang="en-US" sz="1400" dirty="0" err="1"/>
              <a:t>entity_id</a:t>
            </a:r>
            <a:r>
              <a:rPr lang="en-US" sz="1400" dirty="0"/>
              <a:t>, </a:t>
            </a:r>
            <a:r>
              <a:rPr lang="en-US" sz="1400" dirty="0" err="1"/>
              <a:t>as_of_date</a:t>
            </a:r>
            <a:r>
              <a:rPr lang="en-US" sz="1400" dirty="0"/>
              <a:t>, feature(s)&gt;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dirty="0" err="1"/>
              <a:t>ModelTrainer</a:t>
            </a:r>
            <a:endParaRPr lang="en-US" sz="14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Input: model definition, matrix, feature columns, label column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Output: model object (stored), model definition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Scorer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Input: model object, matrix, feature columns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prediction scores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Evaluator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Prediction scores, label column, metric(s)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38375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7D47A7-7FF4-764F-83DA-E8DDA1EFD6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457200">
              <a:buFont typeface="+mj-lt"/>
              <a:buAutoNum type="arabicPeriod"/>
            </a:pPr>
            <a:r>
              <a:rPr lang="en-US" dirty="0"/>
              <a:t>Determine Input/outputs for each component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Example of code for each component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python file that imports each component and builds a pipeline for 1 train test set, 1 model, 1 metric, etc.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Loop over additional variations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Move parameters from python file to external config file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SQL and python</a:t>
            </a:r>
          </a:p>
          <a:p>
            <a:pPr marL="5715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C3581-BEF2-D649-9955-7709B9408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Progression</a:t>
            </a:r>
          </a:p>
        </p:txBody>
      </p:sp>
    </p:spTree>
    <p:extLst>
      <p:ext uri="{BB962C8B-B14F-4D97-AF65-F5344CB8AC3E}">
        <p14:creationId xmlns:p14="http://schemas.microsoft.com/office/powerpoint/2010/main" val="4657736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Due Friday:</a:t>
            </a:r>
            <a:r>
              <a:rPr lang="en-US" dirty="0">
                <a:solidFill>
                  <a:srgbClr val="C00000"/>
                </a:solidFill>
              </a:rPr>
              <a:t> Project Proposal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Remainder of this week:</a:t>
            </a:r>
          </a:p>
          <a:p>
            <a:pPr lvl="1"/>
            <a:r>
              <a:rPr lang="en-US" dirty="0"/>
              <a:t>Wednesday: tech session on using triage for ML pipelines</a:t>
            </a:r>
          </a:p>
          <a:p>
            <a:pPr lvl="1"/>
            <a:r>
              <a:rPr lang="en-US" dirty="0"/>
              <a:t>Time for group meetings/project work on Thursday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Coming up next week:</a:t>
            </a:r>
          </a:p>
          <a:p>
            <a:pPr lvl="1"/>
            <a:r>
              <a:rPr lang="en-US" dirty="0"/>
              <a:t>Weekly review (before class on Tuesday)</a:t>
            </a:r>
          </a:p>
          <a:p>
            <a:pPr lvl="1"/>
            <a:r>
              <a:rPr lang="en-US" dirty="0" err="1"/>
              <a:t>Transductive</a:t>
            </a:r>
            <a:r>
              <a:rPr lang="en-US" dirty="0"/>
              <a:t> Top-k Reading (for Tuesday)</a:t>
            </a:r>
          </a:p>
          <a:p>
            <a:pPr lvl="1"/>
            <a:r>
              <a:rPr lang="en-US" dirty="0"/>
              <a:t>Wednesday tech sessions: Python + SQL</a:t>
            </a:r>
          </a:p>
          <a:p>
            <a:pPr lvl="1"/>
            <a:r>
              <a:rPr lang="en-US" dirty="0"/>
              <a:t>Due Friday: Proposal peer reviews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5028"/>
            <a:ext cx="121920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Things to remember</a:t>
            </a:r>
          </a:p>
        </p:txBody>
      </p:sp>
    </p:spTree>
    <p:extLst>
      <p:ext uri="{BB962C8B-B14F-4D97-AF65-F5344CB8AC3E}">
        <p14:creationId xmlns:p14="http://schemas.microsoft.com/office/powerpoint/2010/main" val="9500114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5CDC0A-B1D7-6E42-BC90-7B08C439CB4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11E17"/>
          </a:solidFill>
          <a:ln>
            <a:solidFill>
              <a:srgbClr val="811E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97E2A35-90F2-AC4A-BA2F-5511464585DD}"/>
              </a:ext>
            </a:extLst>
          </p:cNvPr>
          <p:cNvSpPr txBox="1">
            <a:spLocks/>
          </p:cNvSpPr>
          <p:nvPr/>
        </p:nvSpPr>
        <p:spPr>
          <a:xfrm>
            <a:off x="415611" y="518101"/>
            <a:ext cx="11360700" cy="27369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5400" dirty="0">
                <a:solidFill>
                  <a:schemeClr val="bg1"/>
                </a:solidFill>
              </a:rPr>
              <a:t>Appendix:</a:t>
            </a:r>
          </a:p>
          <a:p>
            <a:r>
              <a:rPr lang="en-US" sz="5400" dirty="0">
                <a:solidFill>
                  <a:schemeClr val="bg1"/>
                </a:solidFill>
              </a:rPr>
              <a:t>Slides from Previous Tech Session</a:t>
            </a:r>
          </a:p>
        </p:txBody>
      </p:sp>
    </p:spTree>
    <p:extLst>
      <p:ext uri="{BB962C8B-B14F-4D97-AF65-F5344CB8AC3E}">
        <p14:creationId xmlns:p14="http://schemas.microsoft.com/office/powerpoint/2010/main" val="14288425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D018DB3-B1EF-2C48-940B-94F32D01CB85}"/>
              </a:ext>
            </a:extLst>
          </p:cNvPr>
          <p:cNvSpPr/>
          <p:nvPr/>
        </p:nvSpPr>
        <p:spPr>
          <a:xfrm>
            <a:off x="3453063" y="1419718"/>
            <a:ext cx="2334127" cy="5173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 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63E3C2-D178-0445-ADDE-8D154A3AF8CA}"/>
              </a:ext>
            </a:extLst>
          </p:cNvPr>
          <p:cNvSpPr/>
          <p:nvPr/>
        </p:nvSpPr>
        <p:spPr>
          <a:xfrm>
            <a:off x="5787190" y="1419718"/>
            <a:ext cx="914399" cy="51735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59A419-1779-9E43-836F-9563849B7C1E}"/>
              </a:ext>
            </a:extLst>
          </p:cNvPr>
          <p:cNvSpPr/>
          <p:nvPr/>
        </p:nvSpPr>
        <p:spPr>
          <a:xfrm>
            <a:off x="6701589" y="1419718"/>
            <a:ext cx="1888958" cy="51735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Validate Examples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D8E28A-5B86-7542-A144-037F82D956D9}"/>
              </a:ext>
            </a:extLst>
          </p:cNvPr>
          <p:cNvSpPr/>
          <p:nvPr/>
        </p:nvSpPr>
        <p:spPr>
          <a:xfrm>
            <a:off x="8590547" y="1419718"/>
            <a:ext cx="914399" cy="517358"/>
          </a:xfrm>
          <a:prstGeom prst="rect">
            <a:avLst/>
          </a:prstGeom>
          <a:solidFill>
            <a:schemeClr val="accent2"/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Labels</a:t>
            </a:r>
          </a:p>
        </p:txBody>
      </p:sp>
    </p:spTree>
    <p:extLst>
      <p:ext uri="{BB962C8B-B14F-4D97-AF65-F5344CB8AC3E}">
        <p14:creationId xmlns:p14="http://schemas.microsoft.com/office/powerpoint/2010/main" val="19020309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D018DB3-B1EF-2C48-940B-94F32D01CB85}"/>
              </a:ext>
            </a:extLst>
          </p:cNvPr>
          <p:cNvSpPr/>
          <p:nvPr/>
        </p:nvSpPr>
        <p:spPr>
          <a:xfrm>
            <a:off x="3453063" y="1419718"/>
            <a:ext cx="2334127" cy="5173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 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63E3C2-D178-0445-ADDE-8D154A3AF8CA}"/>
              </a:ext>
            </a:extLst>
          </p:cNvPr>
          <p:cNvSpPr/>
          <p:nvPr/>
        </p:nvSpPr>
        <p:spPr>
          <a:xfrm>
            <a:off x="5787190" y="1419718"/>
            <a:ext cx="914399" cy="51735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59A419-1779-9E43-836F-9563849B7C1E}"/>
              </a:ext>
            </a:extLst>
          </p:cNvPr>
          <p:cNvSpPr/>
          <p:nvPr/>
        </p:nvSpPr>
        <p:spPr>
          <a:xfrm>
            <a:off x="6701589" y="1419718"/>
            <a:ext cx="1888958" cy="51735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Validate Examples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B63ACF-B224-F443-9BFB-C1F8E63E1843}"/>
              </a:ext>
            </a:extLst>
          </p:cNvPr>
          <p:cNvSpPr/>
          <p:nvPr/>
        </p:nvSpPr>
        <p:spPr>
          <a:xfrm>
            <a:off x="1112921" y="1419718"/>
            <a:ext cx="2340142" cy="51735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Features Data</a:t>
            </a:r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1CB23251-12B0-5E4D-A533-610BD548CA98}"/>
              </a:ext>
            </a:extLst>
          </p:cNvPr>
          <p:cNvSpPr/>
          <p:nvPr/>
        </p:nvSpPr>
        <p:spPr>
          <a:xfrm rot="16200000">
            <a:off x="409074" y="1515971"/>
            <a:ext cx="1082842" cy="324853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D8E28A-5B86-7542-A144-037F82D956D9}"/>
              </a:ext>
            </a:extLst>
          </p:cNvPr>
          <p:cNvSpPr/>
          <p:nvPr/>
        </p:nvSpPr>
        <p:spPr>
          <a:xfrm>
            <a:off x="8590547" y="1419718"/>
            <a:ext cx="914399" cy="517358"/>
          </a:xfrm>
          <a:prstGeom prst="rect">
            <a:avLst/>
          </a:prstGeom>
          <a:solidFill>
            <a:schemeClr val="accent2"/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Labels</a:t>
            </a:r>
          </a:p>
        </p:txBody>
      </p:sp>
    </p:spTree>
    <p:extLst>
      <p:ext uri="{BB962C8B-B14F-4D97-AF65-F5344CB8AC3E}">
        <p14:creationId xmlns:p14="http://schemas.microsoft.com/office/powerpoint/2010/main" val="18166470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</p:spTree>
    <p:extLst>
      <p:ext uri="{BB962C8B-B14F-4D97-AF65-F5344CB8AC3E}">
        <p14:creationId xmlns:p14="http://schemas.microsoft.com/office/powerpoint/2010/main" val="42888677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535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90177E-EDBA-BC41-B606-574933A1A3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type of analysis are you doing?</a:t>
            </a:r>
          </a:p>
          <a:p>
            <a:endParaRPr lang="en-US" dirty="0"/>
          </a:p>
          <a:p>
            <a:r>
              <a:rPr lang="en-US" dirty="0"/>
              <a:t>What are the relevant entities? How do you identify the cohort?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How do you define the outcome/label that you care about?</a:t>
            </a:r>
            <a:br>
              <a:rPr lang="en-US" dirty="0"/>
            </a:br>
            <a:endParaRPr lang="en-US" dirty="0"/>
          </a:p>
          <a:p>
            <a:r>
              <a:rPr lang="en-US" dirty="0"/>
              <a:t>How far into the future are you trying to predict?</a:t>
            </a:r>
          </a:p>
          <a:p>
            <a:pPr marL="11430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4F2F47-A164-2C41-A1CD-CFD1AFCB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Formulation: Decisions we need to make</a:t>
            </a:r>
          </a:p>
        </p:txBody>
      </p:sp>
    </p:spTree>
    <p:extLst>
      <p:ext uri="{BB962C8B-B14F-4D97-AF65-F5344CB8AC3E}">
        <p14:creationId xmlns:p14="http://schemas.microsoft.com/office/powerpoint/2010/main" val="1409889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5381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2498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0051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6442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Score Predictor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7240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2847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6E1B595-0AF5-F649-B4E1-5EBE416D2A63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Pipeline Runner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BC634C95-2AE3-CE43-97DB-9EB408C3890E}"/>
              </a:ext>
            </a:extLst>
          </p:cNvPr>
          <p:cNvSpPr/>
          <p:nvPr/>
        </p:nvSpPr>
        <p:spPr>
          <a:xfrm>
            <a:off x="10467475" y="120315"/>
            <a:ext cx="854242" cy="1010653"/>
          </a:xfrm>
          <a:prstGeom prst="foldedCorner">
            <a:avLst>
              <a:gd name="adj" fmla="val 29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config.yaml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C21C-B18E-744A-B701-8178C861E01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220198" y="625642"/>
            <a:ext cx="124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>
            <a:extLst>
              <a:ext uri="{FF2B5EF4-FFF2-40B4-BE49-F238E27FC236}">
                <a16:creationId xmlns:a16="http://schemas.microsoft.com/office/drawing/2014/main" id="{45783B68-FC3C-C24D-AE4D-112941D2CFF9}"/>
              </a:ext>
            </a:extLst>
          </p:cNvPr>
          <p:cNvSpPr/>
          <p:nvPr/>
        </p:nvSpPr>
        <p:spPr>
          <a:xfrm>
            <a:off x="1808747" y="896892"/>
            <a:ext cx="6858000" cy="825089"/>
          </a:xfrm>
          <a:prstGeom prst="downArrow">
            <a:avLst>
              <a:gd name="adj1" fmla="val 58399"/>
              <a:gd name="adj2" fmla="val 6089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Orchestration + Config Parameters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9085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6E1B595-0AF5-F649-B4E1-5EBE416D2A63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Pipeline Runner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BC634C95-2AE3-CE43-97DB-9EB408C3890E}"/>
              </a:ext>
            </a:extLst>
          </p:cNvPr>
          <p:cNvSpPr/>
          <p:nvPr/>
        </p:nvSpPr>
        <p:spPr>
          <a:xfrm>
            <a:off x="10467475" y="120315"/>
            <a:ext cx="854242" cy="1010653"/>
          </a:xfrm>
          <a:prstGeom prst="foldedCorner">
            <a:avLst>
              <a:gd name="adj" fmla="val 29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config.yaml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C21C-B18E-744A-B701-8178C861E01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220198" y="625642"/>
            <a:ext cx="124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>
            <a:extLst>
              <a:ext uri="{FF2B5EF4-FFF2-40B4-BE49-F238E27FC236}">
                <a16:creationId xmlns:a16="http://schemas.microsoft.com/office/drawing/2014/main" id="{45783B68-FC3C-C24D-AE4D-112941D2CFF9}"/>
              </a:ext>
            </a:extLst>
          </p:cNvPr>
          <p:cNvSpPr/>
          <p:nvPr/>
        </p:nvSpPr>
        <p:spPr>
          <a:xfrm>
            <a:off x="1808747" y="896892"/>
            <a:ext cx="6858000" cy="825089"/>
          </a:xfrm>
          <a:prstGeom prst="downArrow">
            <a:avLst>
              <a:gd name="adj1" fmla="val 58399"/>
              <a:gd name="adj2" fmla="val 6089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Orchestration + Config Parameters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B0530A7-19F2-3A41-910B-FC4DA66E42F1}"/>
              </a:ext>
            </a:extLst>
          </p:cNvPr>
          <p:cNvSpPr txBox="1"/>
          <p:nvPr/>
        </p:nvSpPr>
        <p:spPr>
          <a:xfrm>
            <a:off x="9099884" y="1926120"/>
            <a:ext cx="1843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Python + SQL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CA49FE-5B17-1141-8E81-B4B5D6D3422A}"/>
              </a:ext>
            </a:extLst>
          </p:cNvPr>
          <p:cNvSpPr txBox="1"/>
          <p:nvPr/>
        </p:nvSpPr>
        <p:spPr>
          <a:xfrm>
            <a:off x="9545556" y="4126618"/>
            <a:ext cx="1074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Python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245590A0-3038-0241-9EAA-FDFE341FC892}"/>
              </a:ext>
            </a:extLst>
          </p:cNvPr>
          <p:cNvSpPr/>
          <p:nvPr/>
        </p:nvSpPr>
        <p:spPr>
          <a:xfrm>
            <a:off x="216568" y="1721981"/>
            <a:ext cx="8783053" cy="873328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21E8C868-8652-7244-A464-FAFEBA0FC7D1}"/>
              </a:ext>
            </a:extLst>
          </p:cNvPr>
          <p:cNvSpPr/>
          <p:nvPr/>
        </p:nvSpPr>
        <p:spPr>
          <a:xfrm>
            <a:off x="6470983" y="3101158"/>
            <a:ext cx="3009899" cy="3143232"/>
          </a:xfrm>
          <a:prstGeom prst="round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98483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6E1B595-0AF5-F649-B4E1-5EBE416D2A63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Pipeline Runner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BC634C95-2AE3-CE43-97DB-9EB408C3890E}"/>
              </a:ext>
            </a:extLst>
          </p:cNvPr>
          <p:cNvSpPr/>
          <p:nvPr/>
        </p:nvSpPr>
        <p:spPr>
          <a:xfrm>
            <a:off x="10467475" y="120315"/>
            <a:ext cx="854242" cy="1010653"/>
          </a:xfrm>
          <a:prstGeom prst="foldedCorner">
            <a:avLst>
              <a:gd name="adj" fmla="val 29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config.yaml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C21C-B18E-744A-B701-8178C861E01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220198" y="625642"/>
            <a:ext cx="124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>
            <a:extLst>
              <a:ext uri="{FF2B5EF4-FFF2-40B4-BE49-F238E27FC236}">
                <a16:creationId xmlns:a16="http://schemas.microsoft.com/office/drawing/2014/main" id="{45783B68-FC3C-C24D-AE4D-112941D2CFF9}"/>
              </a:ext>
            </a:extLst>
          </p:cNvPr>
          <p:cNvSpPr/>
          <p:nvPr/>
        </p:nvSpPr>
        <p:spPr>
          <a:xfrm>
            <a:off x="1808747" y="896892"/>
            <a:ext cx="6858000" cy="825089"/>
          </a:xfrm>
          <a:prstGeom prst="downArrow">
            <a:avLst>
              <a:gd name="adj1" fmla="val 58399"/>
              <a:gd name="adj2" fmla="val 6089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Orchestration + Config Parameters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9734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069D004-ACBC-9B43-8958-497B09474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083" y="885972"/>
            <a:ext cx="6344651" cy="5972028"/>
          </a:xfrm>
          <a:prstGeom prst="rect">
            <a:avLst/>
          </a:prstGeom>
        </p:spPr>
      </p:pic>
      <p:sp>
        <p:nvSpPr>
          <p:cNvPr id="33" name="Alternate Process 32">
            <a:extLst>
              <a:ext uri="{FF2B5EF4-FFF2-40B4-BE49-F238E27FC236}">
                <a16:creationId xmlns:a16="http://schemas.microsoft.com/office/drawing/2014/main" id="{D6887C04-CE7C-D549-B159-7ABE78D8E746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Pipeline Runner</a:t>
            </a:r>
          </a:p>
        </p:txBody>
      </p:sp>
    </p:spTree>
    <p:extLst>
      <p:ext uri="{BB962C8B-B14F-4D97-AF65-F5344CB8AC3E}">
        <p14:creationId xmlns:p14="http://schemas.microsoft.com/office/powerpoint/2010/main" val="3636445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765B02-360A-1F41-913A-E71E5612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Formulation Examples</a:t>
            </a:r>
          </a:p>
        </p:txBody>
      </p:sp>
      <p:sp>
        <p:nvSpPr>
          <p:cNvPr id="4" name="Google Shape;173;p42">
            <a:extLst>
              <a:ext uri="{FF2B5EF4-FFF2-40B4-BE49-F238E27FC236}">
                <a16:creationId xmlns:a16="http://schemas.microsoft.com/office/drawing/2014/main" id="{14B1256E-D155-A94C-946A-73C5698C162F}"/>
              </a:ext>
            </a:extLst>
          </p:cNvPr>
          <p:cNvSpPr/>
          <p:nvPr/>
        </p:nvSpPr>
        <p:spPr>
          <a:xfrm>
            <a:off x="1688840" y="2398130"/>
            <a:ext cx="2343000" cy="3153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75;p42">
            <a:extLst>
              <a:ext uri="{FF2B5EF4-FFF2-40B4-BE49-F238E27FC236}">
                <a16:creationId xmlns:a16="http://schemas.microsoft.com/office/drawing/2014/main" id="{3DB02F29-727A-394F-827F-060277C7B4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220940" y="2306905"/>
            <a:ext cx="6398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rgbClr val="FF0000"/>
                </a:solidFill>
              </a:rPr>
              <a:t>On the first of every month</a:t>
            </a:r>
            <a:r>
              <a:rPr lang="en" sz="2200"/>
              <a:t>, for </a:t>
            </a:r>
            <a:r>
              <a:rPr lang="en" sz="2200">
                <a:solidFill>
                  <a:srgbClr val="0000FF"/>
                </a:solidFill>
              </a:rPr>
              <a:t>all the individuals who have been released from Johnson County Jail during the past 2 years and have demonstrated mental health needs</a:t>
            </a:r>
            <a:r>
              <a:rPr lang="en" sz="2200"/>
              <a:t>, can we identify the </a:t>
            </a:r>
            <a:r>
              <a:rPr lang="en" sz="2200">
                <a:solidFill>
                  <a:srgbClr val="FF00FF"/>
                </a:solidFill>
              </a:rPr>
              <a:t>200 highest risk individuals</a:t>
            </a:r>
            <a:r>
              <a:rPr lang="en" sz="2200"/>
              <a:t> who are </a:t>
            </a:r>
            <a:r>
              <a:rPr lang="en" sz="2200">
                <a:solidFill>
                  <a:srgbClr val="38761D"/>
                </a:solidFill>
              </a:rPr>
              <a:t>likely to return to jail in the next 6 months </a:t>
            </a:r>
            <a:r>
              <a:rPr lang="en" sz="2200">
                <a:solidFill>
                  <a:srgbClr val="B45F06"/>
                </a:solidFill>
              </a:rPr>
              <a:t>to prioritize for proactive mental health interventions</a:t>
            </a:r>
            <a:r>
              <a:rPr lang="en" sz="2200"/>
              <a:t>?</a:t>
            </a:r>
            <a:endParaRPr sz="2200"/>
          </a:p>
        </p:txBody>
      </p:sp>
      <p:sp>
        <p:nvSpPr>
          <p:cNvPr id="6" name="Google Shape;176;p42">
            <a:extLst>
              <a:ext uri="{FF2B5EF4-FFF2-40B4-BE49-F238E27FC236}">
                <a16:creationId xmlns:a16="http://schemas.microsoft.com/office/drawing/2014/main" id="{96C50709-9A9E-324E-8E39-7DE46030D63F}"/>
              </a:ext>
            </a:extLst>
          </p:cNvPr>
          <p:cNvSpPr txBox="1"/>
          <p:nvPr/>
        </p:nvSpPr>
        <p:spPr>
          <a:xfrm>
            <a:off x="1732190" y="239813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How often is the recommendation/decision being made?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" name="Google Shape;177;p42">
            <a:extLst>
              <a:ext uri="{FF2B5EF4-FFF2-40B4-BE49-F238E27FC236}">
                <a16:creationId xmlns:a16="http://schemas.microsoft.com/office/drawing/2014/main" id="{D58617F3-981C-F344-866D-8BB5BAA60B03}"/>
              </a:ext>
            </a:extLst>
          </p:cNvPr>
          <p:cNvSpPr txBox="1"/>
          <p:nvPr/>
        </p:nvSpPr>
        <p:spPr>
          <a:xfrm>
            <a:off x="1736040" y="327528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Who/what is included in the cohort?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8" name="Google Shape;178;p42">
            <a:extLst>
              <a:ext uri="{FF2B5EF4-FFF2-40B4-BE49-F238E27FC236}">
                <a16:creationId xmlns:a16="http://schemas.microsoft.com/office/drawing/2014/main" id="{C08439B6-F437-E346-AB04-4CB62D828B18}"/>
              </a:ext>
            </a:extLst>
          </p:cNvPr>
          <p:cNvSpPr txBox="1"/>
          <p:nvPr/>
        </p:nvSpPr>
        <p:spPr>
          <a:xfrm>
            <a:off x="1736040" y="392383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What is the output?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9" name="Google Shape;179;p42">
            <a:extLst>
              <a:ext uri="{FF2B5EF4-FFF2-40B4-BE49-F238E27FC236}">
                <a16:creationId xmlns:a16="http://schemas.microsoft.com/office/drawing/2014/main" id="{879C4375-7810-EC44-9BE6-A9A6D6D223F2}"/>
              </a:ext>
            </a:extLst>
          </p:cNvPr>
          <p:cNvSpPr txBox="1"/>
          <p:nvPr/>
        </p:nvSpPr>
        <p:spPr>
          <a:xfrm>
            <a:off x="1732190" y="4444630"/>
            <a:ext cx="2256300" cy="11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4E13"/>
                </a:solidFill>
              </a:rPr>
              <a:t>What outcome are you predicting/estimating?</a:t>
            </a:r>
            <a:endParaRPr>
              <a:solidFill>
                <a:srgbClr val="274E1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4E1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</a:rPr>
              <a:t>For what purpose?</a:t>
            </a:r>
            <a:endParaRPr>
              <a:solidFill>
                <a:srgbClr val="274E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7152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6E1B595-0AF5-F649-B4E1-5EBE416D2A63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Pipeline Runner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BC634C95-2AE3-CE43-97DB-9EB408C3890E}"/>
              </a:ext>
            </a:extLst>
          </p:cNvPr>
          <p:cNvSpPr/>
          <p:nvPr/>
        </p:nvSpPr>
        <p:spPr>
          <a:xfrm>
            <a:off x="10467475" y="120315"/>
            <a:ext cx="854242" cy="1010653"/>
          </a:xfrm>
          <a:prstGeom prst="foldedCorner">
            <a:avLst>
              <a:gd name="adj" fmla="val 29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config.yaml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C21C-B18E-744A-B701-8178C861E01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220198" y="625642"/>
            <a:ext cx="124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>
            <a:extLst>
              <a:ext uri="{FF2B5EF4-FFF2-40B4-BE49-F238E27FC236}">
                <a16:creationId xmlns:a16="http://schemas.microsoft.com/office/drawing/2014/main" id="{45783B68-FC3C-C24D-AE4D-112941D2CFF9}"/>
              </a:ext>
            </a:extLst>
          </p:cNvPr>
          <p:cNvSpPr/>
          <p:nvPr/>
        </p:nvSpPr>
        <p:spPr>
          <a:xfrm>
            <a:off x="1808747" y="896892"/>
            <a:ext cx="6858000" cy="825089"/>
          </a:xfrm>
          <a:prstGeom prst="downArrow">
            <a:avLst>
              <a:gd name="adj1" fmla="val 58399"/>
              <a:gd name="adj2" fmla="val 6089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Orchestration + Config Parameters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1746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0366F935-A7A8-3A44-8CC7-A712437726DA}"/>
              </a:ext>
            </a:extLst>
          </p:cNvPr>
          <p:cNvSpPr/>
          <p:nvPr/>
        </p:nvSpPr>
        <p:spPr>
          <a:xfrm>
            <a:off x="156410" y="132347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018DB3-B1EF-2C48-940B-94F32D01CB85}"/>
              </a:ext>
            </a:extLst>
          </p:cNvPr>
          <p:cNvSpPr/>
          <p:nvPr/>
        </p:nvSpPr>
        <p:spPr>
          <a:xfrm>
            <a:off x="3453063" y="1419718"/>
            <a:ext cx="2334127" cy="5173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 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63E3C2-D178-0445-ADDE-8D154A3AF8CA}"/>
              </a:ext>
            </a:extLst>
          </p:cNvPr>
          <p:cNvSpPr/>
          <p:nvPr/>
        </p:nvSpPr>
        <p:spPr>
          <a:xfrm>
            <a:off x="5787190" y="1419718"/>
            <a:ext cx="914399" cy="51735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59A419-1779-9E43-836F-9563849B7C1E}"/>
              </a:ext>
            </a:extLst>
          </p:cNvPr>
          <p:cNvSpPr/>
          <p:nvPr/>
        </p:nvSpPr>
        <p:spPr>
          <a:xfrm>
            <a:off x="6701589" y="1419718"/>
            <a:ext cx="1888958" cy="51735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Validate Examples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B63ACF-B224-F443-9BFB-C1F8E63E1843}"/>
              </a:ext>
            </a:extLst>
          </p:cNvPr>
          <p:cNvSpPr/>
          <p:nvPr/>
        </p:nvSpPr>
        <p:spPr>
          <a:xfrm>
            <a:off x="1112921" y="1419718"/>
            <a:ext cx="2340142" cy="51735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Features Data</a:t>
            </a:r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1CB23251-12B0-5E4D-A533-610BD548CA98}"/>
              </a:ext>
            </a:extLst>
          </p:cNvPr>
          <p:cNvSpPr/>
          <p:nvPr/>
        </p:nvSpPr>
        <p:spPr>
          <a:xfrm rot="16200000">
            <a:off x="409074" y="1515971"/>
            <a:ext cx="1082842" cy="324853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D8E28A-5B86-7542-A144-037F82D956D9}"/>
              </a:ext>
            </a:extLst>
          </p:cNvPr>
          <p:cNvSpPr/>
          <p:nvPr/>
        </p:nvSpPr>
        <p:spPr>
          <a:xfrm>
            <a:off x="8590547" y="1419718"/>
            <a:ext cx="914399" cy="517358"/>
          </a:xfrm>
          <a:prstGeom prst="rect">
            <a:avLst/>
          </a:prstGeom>
          <a:solidFill>
            <a:schemeClr val="accent2"/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Labels</a:t>
            </a:r>
          </a:p>
        </p:txBody>
      </p:sp>
    </p:spTree>
    <p:extLst>
      <p:ext uri="{BB962C8B-B14F-4D97-AF65-F5344CB8AC3E}">
        <p14:creationId xmlns:p14="http://schemas.microsoft.com/office/powerpoint/2010/main" val="1046512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0366F935-A7A8-3A44-8CC7-A712437726DA}"/>
              </a:ext>
            </a:extLst>
          </p:cNvPr>
          <p:cNvSpPr/>
          <p:nvPr/>
        </p:nvSpPr>
        <p:spPr>
          <a:xfrm>
            <a:off x="156410" y="132347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018DB3-B1EF-2C48-940B-94F32D01CB85}"/>
              </a:ext>
            </a:extLst>
          </p:cNvPr>
          <p:cNvSpPr/>
          <p:nvPr/>
        </p:nvSpPr>
        <p:spPr>
          <a:xfrm>
            <a:off x="3453063" y="1419718"/>
            <a:ext cx="2334127" cy="5173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 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63E3C2-D178-0445-ADDE-8D154A3AF8CA}"/>
              </a:ext>
            </a:extLst>
          </p:cNvPr>
          <p:cNvSpPr/>
          <p:nvPr/>
        </p:nvSpPr>
        <p:spPr>
          <a:xfrm>
            <a:off x="5787190" y="1419718"/>
            <a:ext cx="914399" cy="51735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59A419-1779-9E43-836F-9563849B7C1E}"/>
              </a:ext>
            </a:extLst>
          </p:cNvPr>
          <p:cNvSpPr/>
          <p:nvPr/>
        </p:nvSpPr>
        <p:spPr>
          <a:xfrm>
            <a:off x="6701589" y="1419718"/>
            <a:ext cx="1888958" cy="51735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Validate Examples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B63ACF-B224-F443-9BFB-C1F8E63E1843}"/>
              </a:ext>
            </a:extLst>
          </p:cNvPr>
          <p:cNvSpPr/>
          <p:nvPr/>
        </p:nvSpPr>
        <p:spPr>
          <a:xfrm>
            <a:off x="1112921" y="1419718"/>
            <a:ext cx="2340142" cy="51735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Features Data</a:t>
            </a:r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1CB23251-12B0-5E4D-A533-610BD548CA98}"/>
              </a:ext>
            </a:extLst>
          </p:cNvPr>
          <p:cNvSpPr/>
          <p:nvPr/>
        </p:nvSpPr>
        <p:spPr>
          <a:xfrm rot="16200000">
            <a:off x="409074" y="1515971"/>
            <a:ext cx="1082842" cy="324853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D8E28A-5B86-7542-A144-037F82D956D9}"/>
              </a:ext>
            </a:extLst>
          </p:cNvPr>
          <p:cNvSpPr/>
          <p:nvPr/>
        </p:nvSpPr>
        <p:spPr>
          <a:xfrm>
            <a:off x="8590547" y="1419718"/>
            <a:ext cx="914399" cy="517358"/>
          </a:xfrm>
          <a:prstGeom prst="rect">
            <a:avLst/>
          </a:prstGeom>
          <a:solidFill>
            <a:schemeClr val="accent2"/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970728-CA1A-2C4F-A7EF-850964BB670F}"/>
              </a:ext>
            </a:extLst>
          </p:cNvPr>
          <p:cNvSpPr/>
          <p:nvPr/>
        </p:nvSpPr>
        <p:spPr>
          <a:xfrm>
            <a:off x="3453063" y="2582784"/>
            <a:ext cx="2791326" cy="5173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 Examples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155DB5-7BE6-FD4E-8E27-2D547035AC27}"/>
              </a:ext>
            </a:extLst>
          </p:cNvPr>
          <p:cNvSpPr/>
          <p:nvPr/>
        </p:nvSpPr>
        <p:spPr>
          <a:xfrm>
            <a:off x="6244389" y="2582784"/>
            <a:ext cx="914399" cy="51735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85A9C2-5BE2-2941-96FC-99A33C4FB065}"/>
              </a:ext>
            </a:extLst>
          </p:cNvPr>
          <p:cNvSpPr/>
          <p:nvPr/>
        </p:nvSpPr>
        <p:spPr>
          <a:xfrm>
            <a:off x="7158788" y="2582784"/>
            <a:ext cx="1888958" cy="51735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Validate Examples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108043E-B46A-F84A-9B6B-69513C1DE762}"/>
              </a:ext>
            </a:extLst>
          </p:cNvPr>
          <p:cNvSpPr/>
          <p:nvPr/>
        </p:nvSpPr>
        <p:spPr>
          <a:xfrm>
            <a:off x="1112921" y="2582784"/>
            <a:ext cx="2340142" cy="51735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Features Data</a:t>
            </a:r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46A7B776-9A20-6446-A369-65242C6CFB11}"/>
              </a:ext>
            </a:extLst>
          </p:cNvPr>
          <p:cNvSpPr/>
          <p:nvPr/>
        </p:nvSpPr>
        <p:spPr>
          <a:xfrm rot="16200000">
            <a:off x="409074" y="2679037"/>
            <a:ext cx="1082842" cy="324853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7DA4F8-AB53-A14D-9340-D1E0EA1B209C}"/>
              </a:ext>
            </a:extLst>
          </p:cNvPr>
          <p:cNvSpPr/>
          <p:nvPr/>
        </p:nvSpPr>
        <p:spPr>
          <a:xfrm>
            <a:off x="9047746" y="2582784"/>
            <a:ext cx="914399" cy="517358"/>
          </a:xfrm>
          <a:prstGeom prst="rect">
            <a:avLst/>
          </a:prstGeom>
          <a:solidFill>
            <a:schemeClr val="accent2"/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51782DA-5B67-844C-BB58-593AA6522C54}"/>
              </a:ext>
            </a:extLst>
          </p:cNvPr>
          <p:cNvSpPr/>
          <p:nvPr/>
        </p:nvSpPr>
        <p:spPr>
          <a:xfrm>
            <a:off x="3453063" y="3769914"/>
            <a:ext cx="3248526" cy="5173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 Examples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8BEFD7F-D6B4-FD42-B424-D3863F762BE6}"/>
              </a:ext>
            </a:extLst>
          </p:cNvPr>
          <p:cNvSpPr/>
          <p:nvPr/>
        </p:nvSpPr>
        <p:spPr>
          <a:xfrm>
            <a:off x="6701589" y="3769914"/>
            <a:ext cx="914399" cy="51735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FF837B-23F6-1F4B-892D-46BFC2F00F9F}"/>
              </a:ext>
            </a:extLst>
          </p:cNvPr>
          <p:cNvSpPr/>
          <p:nvPr/>
        </p:nvSpPr>
        <p:spPr>
          <a:xfrm>
            <a:off x="7615988" y="3769914"/>
            <a:ext cx="1888958" cy="51735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Validate Examples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5241D4-8D48-0F4A-BEDA-C404DA19E004}"/>
              </a:ext>
            </a:extLst>
          </p:cNvPr>
          <p:cNvSpPr/>
          <p:nvPr/>
        </p:nvSpPr>
        <p:spPr>
          <a:xfrm>
            <a:off x="1112921" y="3769914"/>
            <a:ext cx="2340142" cy="51735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Features Data</a:t>
            </a:r>
          </a:p>
        </p:txBody>
      </p:sp>
      <p:sp>
        <p:nvSpPr>
          <p:cNvPr id="24" name="Triangle 23">
            <a:extLst>
              <a:ext uri="{FF2B5EF4-FFF2-40B4-BE49-F238E27FC236}">
                <a16:creationId xmlns:a16="http://schemas.microsoft.com/office/drawing/2014/main" id="{73394863-ED40-7841-9AF8-2701EB8249C1}"/>
              </a:ext>
            </a:extLst>
          </p:cNvPr>
          <p:cNvSpPr/>
          <p:nvPr/>
        </p:nvSpPr>
        <p:spPr>
          <a:xfrm rot="16200000">
            <a:off x="409074" y="3866167"/>
            <a:ext cx="1082842" cy="324853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E4201F-78DD-4040-BD19-5F7E9E56FD8E}"/>
              </a:ext>
            </a:extLst>
          </p:cNvPr>
          <p:cNvSpPr/>
          <p:nvPr/>
        </p:nvSpPr>
        <p:spPr>
          <a:xfrm>
            <a:off x="9504946" y="3769914"/>
            <a:ext cx="914399" cy="517358"/>
          </a:xfrm>
          <a:prstGeom prst="rect">
            <a:avLst/>
          </a:prstGeom>
          <a:solidFill>
            <a:schemeClr val="accent2"/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10516AA-51BF-3E42-971B-C007B22ABE8F}"/>
              </a:ext>
            </a:extLst>
          </p:cNvPr>
          <p:cNvSpPr/>
          <p:nvPr/>
        </p:nvSpPr>
        <p:spPr>
          <a:xfrm>
            <a:off x="3453062" y="4957044"/>
            <a:ext cx="3705725" cy="5173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 Examples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5707438-9D64-D244-9F59-7F8C278AF844}"/>
              </a:ext>
            </a:extLst>
          </p:cNvPr>
          <p:cNvSpPr/>
          <p:nvPr/>
        </p:nvSpPr>
        <p:spPr>
          <a:xfrm>
            <a:off x="7158788" y="4957044"/>
            <a:ext cx="914399" cy="51735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CD10DFF-18CD-FD47-B769-E8BE01280384}"/>
              </a:ext>
            </a:extLst>
          </p:cNvPr>
          <p:cNvSpPr/>
          <p:nvPr/>
        </p:nvSpPr>
        <p:spPr>
          <a:xfrm>
            <a:off x="8073187" y="4957044"/>
            <a:ext cx="1888958" cy="51735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Validate Examples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7B033EE-7C86-E845-8D10-6D122D871364}"/>
              </a:ext>
            </a:extLst>
          </p:cNvPr>
          <p:cNvSpPr/>
          <p:nvPr/>
        </p:nvSpPr>
        <p:spPr>
          <a:xfrm>
            <a:off x="1112921" y="4957044"/>
            <a:ext cx="2340142" cy="51735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Features Data</a:t>
            </a:r>
          </a:p>
        </p:txBody>
      </p:sp>
      <p:sp>
        <p:nvSpPr>
          <p:cNvPr id="30" name="Triangle 29">
            <a:extLst>
              <a:ext uri="{FF2B5EF4-FFF2-40B4-BE49-F238E27FC236}">
                <a16:creationId xmlns:a16="http://schemas.microsoft.com/office/drawing/2014/main" id="{CA4E2AFD-0B65-5148-9626-853A08DC385B}"/>
              </a:ext>
            </a:extLst>
          </p:cNvPr>
          <p:cNvSpPr/>
          <p:nvPr/>
        </p:nvSpPr>
        <p:spPr>
          <a:xfrm rot="16200000">
            <a:off x="409074" y="5053297"/>
            <a:ext cx="1082842" cy="324853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2EBFD69-91CB-CF4F-BA78-BB2DC48CD98F}"/>
              </a:ext>
            </a:extLst>
          </p:cNvPr>
          <p:cNvSpPr/>
          <p:nvPr/>
        </p:nvSpPr>
        <p:spPr>
          <a:xfrm>
            <a:off x="9962145" y="4957044"/>
            <a:ext cx="914399" cy="517358"/>
          </a:xfrm>
          <a:prstGeom prst="rect">
            <a:avLst/>
          </a:prstGeom>
          <a:solidFill>
            <a:schemeClr val="accent2"/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E0F937-EA6E-1D47-893B-5E4D5C9706BD}"/>
              </a:ext>
            </a:extLst>
          </p:cNvPr>
          <p:cNvSpPr txBox="1"/>
          <p:nvPr/>
        </p:nvSpPr>
        <p:spPr>
          <a:xfrm>
            <a:off x="5919509" y="5682509"/>
            <a:ext cx="3529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•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•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•</a:t>
            </a:r>
          </a:p>
        </p:txBody>
      </p:sp>
    </p:spTree>
    <p:extLst>
      <p:ext uri="{BB962C8B-B14F-4D97-AF65-F5344CB8AC3E}">
        <p14:creationId xmlns:p14="http://schemas.microsoft.com/office/powerpoint/2010/main" val="18090064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0366F935-A7A8-3A44-8CC7-A712437726DA}"/>
              </a:ext>
            </a:extLst>
          </p:cNvPr>
          <p:cNvSpPr/>
          <p:nvPr/>
        </p:nvSpPr>
        <p:spPr>
          <a:xfrm>
            <a:off x="156410" y="132347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BDB617-CB3F-4345-9030-DE15F7DE03AB}"/>
              </a:ext>
            </a:extLst>
          </p:cNvPr>
          <p:cNvSpPr/>
          <p:nvPr/>
        </p:nvSpPr>
        <p:spPr>
          <a:xfrm>
            <a:off x="1552073" y="1094874"/>
            <a:ext cx="4283242" cy="5366084"/>
          </a:xfrm>
          <a:prstGeom prst="rect">
            <a:avLst/>
          </a:prstGeom>
          <a:solidFill>
            <a:srgbClr val="F9E9D6"/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Temporal Parameters: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Beginning of time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End of time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Label Window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Example History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Update Frequency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DE22A2-3A44-864F-B063-3560CD738778}"/>
              </a:ext>
            </a:extLst>
          </p:cNvPr>
          <p:cNvSpPr/>
          <p:nvPr/>
        </p:nvSpPr>
        <p:spPr>
          <a:xfrm>
            <a:off x="6404812" y="1094874"/>
            <a:ext cx="4283242" cy="5366084"/>
          </a:xfrm>
          <a:prstGeom prst="rect">
            <a:avLst/>
          </a:prstGeom>
          <a:solidFill>
            <a:srgbClr val="EBE3F9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Paired train/validate </a:t>
            </a:r>
            <a:r>
              <a:rPr kumimoji="0" lang="en-US" sz="2000" b="0" i="1" u="sng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sets of dates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[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(train_start_1, train_end_1),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(test_start_1, test_end_1)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],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[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(train_start_2, train_end_2),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(test_start_2, test_end_2)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], 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Note: </a:t>
            </a: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splits of the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(you still need the full history for features)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96967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6E1B595-0AF5-F649-B4E1-5EBE416D2A63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Pipeline Runner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BC634C95-2AE3-CE43-97DB-9EB408C3890E}"/>
              </a:ext>
            </a:extLst>
          </p:cNvPr>
          <p:cNvSpPr/>
          <p:nvPr/>
        </p:nvSpPr>
        <p:spPr>
          <a:xfrm>
            <a:off x="10467475" y="120315"/>
            <a:ext cx="854242" cy="1010653"/>
          </a:xfrm>
          <a:prstGeom prst="foldedCorner">
            <a:avLst>
              <a:gd name="adj" fmla="val 29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config.yaml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C21C-B18E-744A-B701-8178C861E01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220198" y="625642"/>
            <a:ext cx="124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>
            <a:extLst>
              <a:ext uri="{FF2B5EF4-FFF2-40B4-BE49-F238E27FC236}">
                <a16:creationId xmlns:a16="http://schemas.microsoft.com/office/drawing/2014/main" id="{45783B68-FC3C-C24D-AE4D-112941D2CFF9}"/>
              </a:ext>
            </a:extLst>
          </p:cNvPr>
          <p:cNvSpPr/>
          <p:nvPr/>
        </p:nvSpPr>
        <p:spPr>
          <a:xfrm>
            <a:off x="1808747" y="896892"/>
            <a:ext cx="6858000" cy="825089"/>
          </a:xfrm>
          <a:prstGeom prst="downArrow">
            <a:avLst>
              <a:gd name="adj1" fmla="val 58399"/>
              <a:gd name="adj2" fmla="val 6089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Orchestration + Config Parameters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8537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FBDB617-CB3F-4345-9030-DE15F7DE03AB}"/>
              </a:ext>
            </a:extLst>
          </p:cNvPr>
          <p:cNvSpPr/>
          <p:nvPr/>
        </p:nvSpPr>
        <p:spPr>
          <a:xfrm>
            <a:off x="1552073" y="1094874"/>
            <a:ext cx="4283242" cy="5366084"/>
          </a:xfrm>
          <a:prstGeom prst="rect">
            <a:avLst/>
          </a:prstGeom>
          <a:solidFill>
            <a:srgbClr val="F9E9D6"/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Train/validate split dates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logic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(e.g., SQL snippet in config)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Cleaned data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DE22A2-3A44-864F-B063-3560CD738778}"/>
              </a:ext>
            </a:extLst>
          </p:cNvPr>
          <p:cNvSpPr/>
          <p:nvPr/>
        </p:nvSpPr>
        <p:spPr>
          <a:xfrm>
            <a:off x="6404812" y="1094874"/>
            <a:ext cx="4283242" cy="5366084"/>
          </a:xfrm>
          <a:prstGeom prst="rect">
            <a:avLst/>
          </a:prstGeom>
          <a:solidFill>
            <a:srgbClr val="EBE3F9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Sets of entities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 a given time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that will define rows in training/validation matrices: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entity_id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time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0D9A8960-C09E-6448-BD5E-AC6EA02C79CF}"/>
              </a:ext>
            </a:extLst>
          </p:cNvPr>
          <p:cNvSpPr/>
          <p:nvPr/>
        </p:nvSpPr>
        <p:spPr>
          <a:xfrm>
            <a:off x="156410" y="156410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</p:spTree>
    <p:extLst>
      <p:ext uri="{BB962C8B-B14F-4D97-AF65-F5344CB8AC3E}">
        <p14:creationId xmlns:p14="http://schemas.microsoft.com/office/powerpoint/2010/main" val="377264290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6E1B595-0AF5-F649-B4E1-5EBE416D2A63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Pipeline Runner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BC634C95-2AE3-CE43-97DB-9EB408C3890E}"/>
              </a:ext>
            </a:extLst>
          </p:cNvPr>
          <p:cNvSpPr/>
          <p:nvPr/>
        </p:nvSpPr>
        <p:spPr>
          <a:xfrm>
            <a:off x="10467475" y="120315"/>
            <a:ext cx="854242" cy="1010653"/>
          </a:xfrm>
          <a:prstGeom prst="foldedCorner">
            <a:avLst>
              <a:gd name="adj" fmla="val 29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config.yaml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C21C-B18E-744A-B701-8178C861E01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220198" y="625642"/>
            <a:ext cx="124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>
            <a:extLst>
              <a:ext uri="{FF2B5EF4-FFF2-40B4-BE49-F238E27FC236}">
                <a16:creationId xmlns:a16="http://schemas.microsoft.com/office/drawing/2014/main" id="{45783B68-FC3C-C24D-AE4D-112941D2CFF9}"/>
              </a:ext>
            </a:extLst>
          </p:cNvPr>
          <p:cNvSpPr/>
          <p:nvPr/>
        </p:nvSpPr>
        <p:spPr>
          <a:xfrm>
            <a:off x="1808747" y="896892"/>
            <a:ext cx="6858000" cy="825089"/>
          </a:xfrm>
          <a:prstGeom prst="downArrow">
            <a:avLst>
              <a:gd name="adj1" fmla="val 58399"/>
              <a:gd name="adj2" fmla="val 6089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Orchestration + Config Parameters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36999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FBDB617-CB3F-4345-9030-DE15F7DE03AB}"/>
              </a:ext>
            </a:extLst>
          </p:cNvPr>
          <p:cNvSpPr/>
          <p:nvPr/>
        </p:nvSpPr>
        <p:spPr>
          <a:xfrm>
            <a:off x="1552073" y="1094874"/>
            <a:ext cx="4283242" cy="5366084"/>
          </a:xfrm>
          <a:prstGeom prst="rect">
            <a:avLst/>
          </a:prstGeom>
          <a:solidFill>
            <a:srgbClr val="F9E9D6"/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Train/validate split dates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ids+dates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definition logic + window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(e.g., via SQL snippet in config)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Cleaned data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DE22A2-3A44-864F-B063-3560CD738778}"/>
              </a:ext>
            </a:extLst>
          </p:cNvPr>
          <p:cNvSpPr/>
          <p:nvPr/>
        </p:nvSpPr>
        <p:spPr>
          <a:xfrm>
            <a:off x="6404812" y="1094874"/>
            <a:ext cx="4283242" cy="5366084"/>
          </a:xfrm>
          <a:prstGeom prst="rect">
            <a:avLst/>
          </a:prstGeom>
          <a:solidFill>
            <a:srgbClr val="EBE3F9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values for each entity/date pair in the cohort: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entity_id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date, label(s)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1EFE9071-5ED4-5F47-A282-ACD58DE7FC46}"/>
              </a:ext>
            </a:extLst>
          </p:cNvPr>
          <p:cNvSpPr/>
          <p:nvPr/>
        </p:nvSpPr>
        <p:spPr>
          <a:xfrm>
            <a:off x="156410" y="156410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</p:spTree>
    <p:extLst>
      <p:ext uri="{BB962C8B-B14F-4D97-AF65-F5344CB8AC3E}">
        <p14:creationId xmlns:p14="http://schemas.microsoft.com/office/powerpoint/2010/main" val="39876159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6E1B595-0AF5-F649-B4E1-5EBE416D2A63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Pipeline Runner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BC634C95-2AE3-CE43-97DB-9EB408C3890E}"/>
              </a:ext>
            </a:extLst>
          </p:cNvPr>
          <p:cNvSpPr/>
          <p:nvPr/>
        </p:nvSpPr>
        <p:spPr>
          <a:xfrm>
            <a:off x="10467475" y="120315"/>
            <a:ext cx="854242" cy="1010653"/>
          </a:xfrm>
          <a:prstGeom prst="foldedCorner">
            <a:avLst>
              <a:gd name="adj" fmla="val 29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config.yaml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C21C-B18E-744A-B701-8178C861E01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220198" y="625642"/>
            <a:ext cx="124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>
            <a:extLst>
              <a:ext uri="{FF2B5EF4-FFF2-40B4-BE49-F238E27FC236}">
                <a16:creationId xmlns:a16="http://schemas.microsoft.com/office/drawing/2014/main" id="{45783B68-FC3C-C24D-AE4D-112941D2CFF9}"/>
              </a:ext>
            </a:extLst>
          </p:cNvPr>
          <p:cNvSpPr/>
          <p:nvPr/>
        </p:nvSpPr>
        <p:spPr>
          <a:xfrm>
            <a:off x="1808747" y="896892"/>
            <a:ext cx="6858000" cy="825089"/>
          </a:xfrm>
          <a:prstGeom prst="downArrow">
            <a:avLst>
              <a:gd name="adj1" fmla="val 58399"/>
              <a:gd name="adj2" fmla="val 6089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Orchestration + Config Parameters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52670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FBDB617-CB3F-4345-9030-DE15F7DE03AB}"/>
              </a:ext>
            </a:extLst>
          </p:cNvPr>
          <p:cNvSpPr/>
          <p:nvPr/>
        </p:nvSpPr>
        <p:spPr>
          <a:xfrm>
            <a:off x="1552073" y="1094874"/>
            <a:ext cx="4283242" cy="5366084"/>
          </a:xfrm>
          <a:prstGeom prst="rect">
            <a:avLst/>
          </a:prstGeom>
          <a:solidFill>
            <a:srgbClr val="F9E9D6"/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Train/validate split dates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ids+dates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definition logic + windows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(e.g., via SQL snippets in config)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Cleaned data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DE22A2-3A44-864F-B063-3560CD738778}"/>
              </a:ext>
            </a:extLst>
          </p:cNvPr>
          <p:cNvSpPr/>
          <p:nvPr/>
        </p:nvSpPr>
        <p:spPr>
          <a:xfrm>
            <a:off x="6404812" y="1094874"/>
            <a:ext cx="4283242" cy="5366084"/>
          </a:xfrm>
          <a:prstGeom prst="rect">
            <a:avLst/>
          </a:prstGeom>
          <a:solidFill>
            <a:srgbClr val="EBE3F9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values for each entity/date pair in the cohort: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entity_id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date, feature cols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Note: often useful to group related features together for testing, etc.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FAAFA8EA-F852-8B43-8A1D-54CA28DDCA94}"/>
              </a:ext>
            </a:extLst>
          </p:cNvPr>
          <p:cNvSpPr/>
          <p:nvPr/>
        </p:nvSpPr>
        <p:spPr>
          <a:xfrm>
            <a:off x="132346" y="132347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</p:spTree>
    <p:extLst>
      <p:ext uri="{BB962C8B-B14F-4D97-AF65-F5344CB8AC3E}">
        <p14:creationId xmlns:p14="http://schemas.microsoft.com/office/powerpoint/2010/main" val="3100221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765B02-360A-1F41-913A-E71E5612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Formulation Examples</a:t>
            </a:r>
          </a:p>
        </p:txBody>
      </p:sp>
      <p:sp>
        <p:nvSpPr>
          <p:cNvPr id="4" name="Google Shape;173;p42">
            <a:extLst>
              <a:ext uri="{FF2B5EF4-FFF2-40B4-BE49-F238E27FC236}">
                <a16:creationId xmlns:a16="http://schemas.microsoft.com/office/drawing/2014/main" id="{11008A05-00C0-7C4B-9E7A-F5D9E79C776A}"/>
              </a:ext>
            </a:extLst>
          </p:cNvPr>
          <p:cNvSpPr/>
          <p:nvPr/>
        </p:nvSpPr>
        <p:spPr>
          <a:xfrm>
            <a:off x="1688840" y="2398130"/>
            <a:ext cx="2343000" cy="3153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75;p42">
            <a:extLst>
              <a:ext uri="{FF2B5EF4-FFF2-40B4-BE49-F238E27FC236}">
                <a16:creationId xmlns:a16="http://schemas.microsoft.com/office/drawing/2014/main" id="{A503C09B-93C0-FB43-BCF8-DB719EF203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220940" y="2306905"/>
            <a:ext cx="6398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 dirty="0">
                <a:solidFill>
                  <a:srgbClr val="FF0000"/>
                </a:solidFill>
              </a:rPr>
              <a:t>At every primary care appointment</a:t>
            </a:r>
            <a:r>
              <a:rPr lang="en" sz="2600" dirty="0"/>
              <a:t>, for </a:t>
            </a:r>
            <a:r>
              <a:rPr lang="en" sz="2600" dirty="0">
                <a:solidFill>
                  <a:srgbClr val="0000FF"/>
                </a:solidFill>
              </a:rPr>
              <a:t>all patients over the age of 25</a:t>
            </a:r>
            <a:r>
              <a:rPr lang="en" sz="2600" dirty="0"/>
              <a:t>, can we identify the </a:t>
            </a:r>
            <a:r>
              <a:rPr lang="en" sz="2600" dirty="0">
                <a:solidFill>
                  <a:srgbClr val="FF00FF"/>
                </a:solidFill>
              </a:rPr>
              <a:t>individuals at least 80% likely</a:t>
            </a:r>
            <a:r>
              <a:rPr lang="en" sz="2600" dirty="0"/>
              <a:t> </a:t>
            </a:r>
            <a:r>
              <a:rPr lang="en" sz="2600" dirty="0">
                <a:solidFill>
                  <a:srgbClr val="38761D"/>
                </a:solidFill>
              </a:rPr>
              <a:t>to develop diabetes in the next 3 years </a:t>
            </a:r>
            <a:r>
              <a:rPr lang="en" sz="2600" dirty="0">
                <a:solidFill>
                  <a:srgbClr val="B45F06"/>
                </a:solidFill>
              </a:rPr>
              <a:t>to prioritize for early screening</a:t>
            </a:r>
            <a:r>
              <a:rPr lang="en" sz="2600" dirty="0"/>
              <a:t>?</a:t>
            </a:r>
            <a:endParaRPr sz="2600" dirty="0"/>
          </a:p>
        </p:txBody>
      </p:sp>
      <p:sp>
        <p:nvSpPr>
          <p:cNvPr id="6" name="Google Shape;176;p42">
            <a:extLst>
              <a:ext uri="{FF2B5EF4-FFF2-40B4-BE49-F238E27FC236}">
                <a16:creationId xmlns:a16="http://schemas.microsoft.com/office/drawing/2014/main" id="{37D6DBA9-5D69-154C-A120-4ADBF03F7CF7}"/>
              </a:ext>
            </a:extLst>
          </p:cNvPr>
          <p:cNvSpPr txBox="1"/>
          <p:nvPr/>
        </p:nvSpPr>
        <p:spPr>
          <a:xfrm>
            <a:off x="1732190" y="239813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How often is the recommendation/decision being made?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" name="Google Shape;177;p42">
            <a:extLst>
              <a:ext uri="{FF2B5EF4-FFF2-40B4-BE49-F238E27FC236}">
                <a16:creationId xmlns:a16="http://schemas.microsoft.com/office/drawing/2014/main" id="{6A2D549C-59C2-0340-9130-F3B04EEF3F59}"/>
              </a:ext>
            </a:extLst>
          </p:cNvPr>
          <p:cNvSpPr txBox="1"/>
          <p:nvPr/>
        </p:nvSpPr>
        <p:spPr>
          <a:xfrm>
            <a:off x="1736040" y="327528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Who/what is included in the cohort?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8" name="Google Shape;178;p42">
            <a:extLst>
              <a:ext uri="{FF2B5EF4-FFF2-40B4-BE49-F238E27FC236}">
                <a16:creationId xmlns:a16="http://schemas.microsoft.com/office/drawing/2014/main" id="{A7B784C6-E226-7546-90BA-7A3243A70F6B}"/>
              </a:ext>
            </a:extLst>
          </p:cNvPr>
          <p:cNvSpPr txBox="1"/>
          <p:nvPr/>
        </p:nvSpPr>
        <p:spPr>
          <a:xfrm>
            <a:off x="1736040" y="392383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What is the output?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9" name="Google Shape;179;p42">
            <a:extLst>
              <a:ext uri="{FF2B5EF4-FFF2-40B4-BE49-F238E27FC236}">
                <a16:creationId xmlns:a16="http://schemas.microsoft.com/office/drawing/2014/main" id="{0D4F98CB-D85C-3F48-A552-B472AA7D6F71}"/>
              </a:ext>
            </a:extLst>
          </p:cNvPr>
          <p:cNvSpPr txBox="1"/>
          <p:nvPr/>
        </p:nvSpPr>
        <p:spPr>
          <a:xfrm>
            <a:off x="1732190" y="4444630"/>
            <a:ext cx="2256300" cy="11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4E13"/>
                </a:solidFill>
              </a:rPr>
              <a:t>What outcome are you predicting/estimating?</a:t>
            </a:r>
            <a:endParaRPr>
              <a:solidFill>
                <a:srgbClr val="274E1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4E1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</a:rPr>
              <a:t>For what purpose?</a:t>
            </a:r>
            <a:endParaRPr>
              <a:solidFill>
                <a:srgbClr val="274E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26621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6E1B595-0AF5-F649-B4E1-5EBE416D2A63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Pipeline Runner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BC634C95-2AE3-CE43-97DB-9EB408C3890E}"/>
              </a:ext>
            </a:extLst>
          </p:cNvPr>
          <p:cNvSpPr/>
          <p:nvPr/>
        </p:nvSpPr>
        <p:spPr>
          <a:xfrm>
            <a:off x="10467475" y="120315"/>
            <a:ext cx="854242" cy="1010653"/>
          </a:xfrm>
          <a:prstGeom prst="foldedCorner">
            <a:avLst>
              <a:gd name="adj" fmla="val 29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config.yaml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C21C-B18E-744A-B701-8178C861E01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220198" y="625642"/>
            <a:ext cx="124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>
            <a:extLst>
              <a:ext uri="{FF2B5EF4-FFF2-40B4-BE49-F238E27FC236}">
                <a16:creationId xmlns:a16="http://schemas.microsoft.com/office/drawing/2014/main" id="{45783B68-FC3C-C24D-AE4D-112941D2CFF9}"/>
              </a:ext>
            </a:extLst>
          </p:cNvPr>
          <p:cNvSpPr/>
          <p:nvPr/>
        </p:nvSpPr>
        <p:spPr>
          <a:xfrm>
            <a:off x="1808747" y="896892"/>
            <a:ext cx="6858000" cy="825089"/>
          </a:xfrm>
          <a:prstGeom prst="downArrow">
            <a:avLst>
              <a:gd name="adj1" fmla="val 58399"/>
              <a:gd name="adj2" fmla="val 6089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Orchestration + Config Parameters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59376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FBDB617-CB3F-4345-9030-DE15F7DE03AB}"/>
              </a:ext>
            </a:extLst>
          </p:cNvPr>
          <p:cNvSpPr/>
          <p:nvPr/>
        </p:nvSpPr>
        <p:spPr>
          <a:xfrm>
            <a:off x="1552073" y="1094874"/>
            <a:ext cx="4283242" cy="5366084"/>
          </a:xfrm>
          <a:prstGeom prst="rect">
            <a:avLst/>
          </a:prstGeom>
          <a:solidFill>
            <a:srgbClr val="F9E9D6"/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Train/validate split dates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ids+dates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values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values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DE22A2-3A44-864F-B063-3560CD738778}"/>
              </a:ext>
            </a:extLst>
          </p:cNvPr>
          <p:cNvSpPr/>
          <p:nvPr/>
        </p:nvSpPr>
        <p:spPr>
          <a:xfrm>
            <a:off x="6404812" y="1094874"/>
            <a:ext cx="4283242" cy="5366084"/>
          </a:xfrm>
          <a:prstGeom prst="rect">
            <a:avLst/>
          </a:prstGeom>
          <a:solidFill>
            <a:srgbClr val="EBE3F9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Pairs of train + validation matrices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np.array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pd.DataFrame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scipy.csr_matrix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etc.)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Note: all this needs to do at this point is join the cohorts, labels, and features together for each set of dates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4AF0894-1976-B842-B000-1C4E2FB404C6}"/>
              </a:ext>
            </a:extLst>
          </p:cNvPr>
          <p:cNvSpPr/>
          <p:nvPr/>
        </p:nvSpPr>
        <p:spPr>
          <a:xfrm>
            <a:off x="132346" y="132346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</p:spTree>
    <p:extLst>
      <p:ext uri="{BB962C8B-B14F-4D97-AF65-F5344CB8AC3E}">
        <p14:creationId xmlns:p14="http://schemas.microsoft.com/office/powerpoint/2010/main" val="406996643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6E1B595-0AF5-F649-B4E1-5EBE416D2A63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Pipeline Runner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BC634C95-2AE3-CE43-97DB-9EB408C3890E}"/>
              </a:ext>
            </a:extLst>
          </p:cNvPr>
          <p:cNvSpPr/>
          <p:nvPr/>
        </p:nvSpPr>
        <p:spPr>
          <a:xfrm>
            <a:off x="10467475" y="120315"/>
            <a:ext cx="854242" cy="1010653"/>
          </a:xfrm>
          <a:prstGeom prst="foldedCorner">
            <a:avLst>
              <a:gd name="adj" fmla="val 29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config.yaml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C21C-B18E-744A-B701-8178C861E01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220198" y="625642"/>
            <a:ext cx="124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>
            <a:extLst>
              <a:ext uri="{FF2B5EF4-FFF2-40B4-BE49-F238E27FC236}">
                <a16:creationId xmlns:a16="http://schemas.microsoft.com/office/drawing/2014/main" id="{45783B68-FC3C-C24D-AE4D-112941D2CFF9}"/>
              </a:ext>
            </a:extLst>
          </p:cNvPr>
          <p:cNvSpPr/>
          <p:nvPr/>
        </p:nvSpPr>
        <p:spPr>
          <a:xfrm>
            <a:off x="1808747" y="896892"/>
            <a:ext cx="6858000" cy="825089"/>
          </a:xfrm>
          <a:prstGeom prst="downArrow">
            <a:avLst>
              <a:gd name="adj1" fmla="val 58399"/>
              <a:gd name="adj2" fmla="val 6089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Orchestration + Config Parameters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60698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FBDB617-CB3F-4345-9030-DE15F7DE03AB}"/>
              </a:ext>
            </a:extLst>
          </p:cNvPr>
          <p:cNvSpPr/>
          <p:nvPr/>
        </p:nvSpPr>
        <p:spPr>
          <a:xfrm>
            <a:off x="1552073" y="1094874"/>
            <a:ext cx="4283242" cy="5366084"/>
          </a:xfrm>
          <a:prstGeom prst="rect">
            <a:avLst/>
          </a:prstGeom>
          <a:solidFill>
            <a:srgbClr val="F9E9D6"/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 Matrix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(and associated temporal metadata)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type + parameters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(from config)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DE22A2-3A44-864F-B063-3560CD738778}"/>
              </a:ext>
            </a:extLst>
          </p:cNvPr>
          <p:cNvSpPr/>
          <p:nvPr/>
        </p:nvSpPr>
        <p:spPr>
          <a:xfrm>
            <a:off x="6404812" y="1094874"/>
            <a:ext cx="4283242" cy="5366084"/>
          </a:xfrm>
          <a:prstGeom prst="rect">
            <a:avLst/>
          </a:prstGeom>
          <a:solidFill>
            <a:srgbClr val="EBE3F9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Trained model object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(downstream + to disk)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metadata to database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model type, hyperparameters,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training dates,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model_id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Note: Helpful to keep track of sets of models with the same parameters (type, features, hyperparameters, label definition,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etc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trained on different time splits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9E47D761-E303-DA4F-9D69-1AB97FEE7CFB}"/>
              </a:ext>
            </a:extLst>
          </p:cNvPr>
          <p:cNvSpPr/>
          <p:nvPr/>
        </p:nvSpPr>
        <p:spPr>
          <a:xfrm>
            <a:off x="132346" y="103279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</p:spTree>
    <p:extLst>
      <p:ext uri="{BB962C8B-B14F-4D97-AF65-F5344CB8AC3E}">
        <p14:creationId xmlns:p14="http://schemas.microsoft.com/office/powerpoint/2010/main" val="3781587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6E1B595-0AF5-F649-B4E1-5EBE416D2A63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Pipeline Runner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BC634C95-2AE3-CE43-97DB-9EB408C3890E}"/>
              </a:ext>
            </a:extLst>
          </p:cNvPr>
          <p:cNvSpPr/>
          <p:nvPr/>
        </p:nvSpPr>
        <p:spPr>
          <a:xfrm>
            <a:off x="10467475" y="120315"/>
            <a:ext cx="854242" cy="1010653"/>
          </a:xfrm>
          <a:prstGeom prst="foldedCorner">
            <a:avLst>
              <a:gd name="adj" fmla="val 29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config.yaml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C21C-B18E-744A-B701-8178C861E01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220198" y="625642"/>
            <a:ext cx="124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>
            <a:extLst>
              <a:ext uri="{FF2B5EF4-FFF2-40B4-BE49-F238E27FC236}">
                <a16:creationId xmlns:a16="http://schemas.microsoft.com/office/drawing/2014/main" id="{45783B68-FC3C-C24D-AE4D-112941D2CFF9}"/>
              </a:ext>
            </a:extLst>
          </p:cNvPr>
          <p:cNvSpPr/>
          <p:nvPr/>
        </p:nvSpPr>
        <p:spPr>
          <a:xfrm>
            <a:off x="1808747" y="896892"/>
            <a:ext cx="6858000" cy="825089"/>
          </a:xfrm>
          <a:prstGeom prst="downArrow">
            <a:avLst>
              <a:gd name="adj1" fmla="val 58399"/>
              <a:gd name="adj2" fmla="val 6089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Orchestration + Config Parameters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72684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FBDB617-CB3F-4345-9030-DE15F7DE03AB}"/>
              </a:ext>
            </a:extLst>
          </p:cNvPr>
          <p:cNvSpPr/>
          <p:nvPr/>
        </p:nvSpPr>
        <p:spPr>
          <a:xfrm>
            <a:off x="1552073" y="1094874"/>
            <a:ext cx="4283242" cy="5366084"/>
          </a:xfrm>
          <a:prstGeom prst="rect">
            <a:avLst/>
          </a:prstGeom>
          <a:solidFill>
            <a:srgbClr val="F9E9D6"/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Validation Matrix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(and associated temporal metadata)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Trained model object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(and associated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model_id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DE22A2-3A44-864F-B063-3560CD738778}"/>
              </a:ext>
            </a:extLst>
          </p:cNvPr>
          <p:cNvSpPr/>
          <p:nvPr/>
        </p:nvSpPr>
        <p:spPr>
          <a:xfrm>
            <a:off x="6404812" y="1094874"/>
            <a:ext cx="4283242" cy="5366084"/>
          </a:xfrm>
          <a:prstGeom prst="rect">
            <a:avLst/>
          </a:prstGeom>
          <a:solidFill>
            <a:srgbClr val="EBE3F9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Predicted scores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Note: Helpful to persist to the database for downstream analyses, but can get large, so be sure to index (and may want to make storage optional, especially during initial debugging)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4BA0D888-934F-074C-9C25-0DD30021857F}"/>
              </a:ext>
            </a:extLst>
          </p:cNvPr>
          <p:cNvSpPr/>
          <p:nvPr/>
        </p:nvSpPr>
        <p:spPr>
          <a:xfrm>
            <a:off x="156410" y="134366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Score Predictor</a:t>
            </a:r>
          </a:p>
        </p:txBody>
      </p:sp>
    </p:spTree>
    <p:extLst>
      <p:ext uri="{BB962C8B-B14F-4D97-AF65-F5344CB8AC3E}">
        <p14:creationId xmlns:p14="http://schemas.microsoft.com/office/powerpoint/2010/main" val="129638259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6E1B595-0AF5-F649-B4E1-5EBE416D2A63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Pipeline Runner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BC634C95-2AE3-CE43-97DB-9EB408C3890E}"/>
              </a:ext>
            </a:extLst>
          </p:cNvPr>
          <p:cNvSpPr/>
          <p:nvPr/>
        </p:nvSpPr>
        <p:spPr>
          <a:xfrm>
            <a:off x="10467475" y="120315"/>
            <a:ext cx="854242" cy="1010653"/>
          </a:xfrm>
          <a:prstGeom prst="foldedCorner">
            <a:avLst>
              <a:gd name="adj" fmla="val 29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config.yaml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C21C-B18E-744A-B701-8178C861E01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220198" y="625642"/>
            <a:ext cx="124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>
            <a:extLst>
              <a:ext uri="{FF2B5EF4-FFF2-40B4-BE49-F238E27FC236}">
                <a16:creationId xmlns:a16="http://schemas.microsoft.com/office/drawing/2014/main" id="{45783B68-FC3C-C24D-AE4D-112941D2CFF9}"/>
              </a:ext>
            </a:extLst>
          </p:cNvPr>
          <p:cNvSpPr/>
          <p:nvPr/>
        </p:nvSpPr>
        <p:spPr>
          <a:xfrm>
            <a:off x="1808747" y="896892"/>
            <a:ext cx="6858000" cy="825089"/>
          </a:xfrm>
          <a:prstGeom prst="downArrow">
            <a:avLst>
              <a:gd name="adj1" fmla="val 58399"/>
              <a:gd name="adj2" fmla="val 6089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Orchestration + Config Parameters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78640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FBDB617-CB3F-4345-9030-DE15F7DE03AB}"/>
              </a:ext>
            </a:extLst>
          </p:cNvPr>
          <p:cNvSpPr/>
          <p:nvPr/>
        </p:nvSpPr>
        <p:spPr>
          <a:xfrm>
            <a:off x="1552073" y="1094874"/>
            <a:ext cx="4283242" cy="5366084"/>
          </a:xfrm>
          <a:prstGeom prst="rect">
            <a:avLst/>
          </a:prstGeom>
          <a:solidFill>
            <a:srgbClr val="F9E9D6"/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Validation Matrix (Actual Labels)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(and associated temporal metadata)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Predicted Scores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Metric definition(s)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(from config)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DE22A2-3A44-864F-B063-3560CD738778}"/>
              </a:ext>
            </a:extLst>
          </p:cNvPr>
          <p:cNvSpPr/>
          <p:nvPr/>
        </p:nvSpPr>
        <p:spPr>
          <a:xfrm>
            <a:off x="6404812" y="1094874"/>
            <a:ext cx="4283242" cy="5366084"/>
          </a:xfrm>
          <a:prstGeom prst="rect">
            <a:avLst/>
          </a:prstGeom>
          <a:solidFill>
            <a:srgbClr val="EBE3F9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performance on metrics: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model_id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validation_date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metric,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parameter, value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examples: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108, 2015-03-14, precision, 500_abs,      0.62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108, 2015-03-14, recall,       15_pct,         0.25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108, 2015-03-14, recall,        0.8_thresh, 0.42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Note: Helpful to persist to the database for downstream analyses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1E4F050B-45D2-B541-8DCF-788DA7D99D96}"/>
              </a:ext>
            </a:extLst>
          </p:cNvPr>
          <p:cNvSpPr/>
          <p:nvPr/>
        </p:nvSpPr>
        <p:spPr>
          <a:xfrm>
            <a:off x="156410" y="153425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Evaluator</a:t>
            </a:r>
          </a:p>
        </p:txBody>
      </p:sp>
    </p:spTree>
    <p:extLst>
      <p:ext uri="{BB962C8B-B14F-4D97-AF65-F5344CB8AC3E}">
        <p14:creationId xmlns:p14="http://schemas.microsoft.com/office/powerpoint/2010/main" val="110688587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6E1B595-0AF5-F649-B4E1-5EBE416D2A63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Pipeline Runner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BC634C95-2AE3-CE43-97DB-9EB408C3890E}"/>
              </a:ext>
            </a:extLst>
          </p:cNvPr>
          <p:cNvSpPr/>
          <p:nvPr/>
        </p:nvSpPr>
        <p:spPr>
          <a:xfrm>
            <a:off x="10467475" y="120315"/>
            <a:ext cx="854242" cy="1010653"/>
          </a:xfrm>
          <a:prstGeom prst="foldedCorner">
            <a:avLst>
              <a:gd name="adj" fmla="val 29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config.yaml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C21C-B18E-744A-B701-8178C861E01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220198" y="625642"/>
            <a:ext cx="124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>
            <a:extLst>
              <a:ext uri="{FF2B5EF4-FFF2-40B4-BE49-F238E27FC236}">
                <a16:creationId xmlns:a16="http://schemas.microsoft.com/office/drawing/2014/main" id="{45783B68-FC3C-C24D-AE4D-112941D2CFF9}"/>
              </a:ext>
            </a:extLst>
          </p:cNvPr>
          <p:cNvSpPr/>
          <p:nvPr/>
        </p:nvSpPr>
        <p:spPr>
          <a:xfrm>
            <a:off x="1808747" y="896892"/>
            <a:ext cx="6858000" cy="825089"/>
          </a:xfrm>
          <a:prstGeom prst="downArrow">
            <a:avLst>
              <a:gd name="adj1" fmla="val 58399"/>
              <a:gd name="adj2" fmla="val 6089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Orchestration + Config Parameters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32391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gnetic Disk 2">
            <a:extLst>
              <a:ext uri="{FF2B5EF4-FFF2-40B4-BE49-F238E27FC236}">
                <a16:creationId xmlns:a16="http://schemas.microsoft.com/office/drawing/2014/main" id="{74D35509-828F-F84F-9A08-69DA9E9FA545}"/>
              </a:ext>
            </a:extLst>
          </p:cNvPr>
          <p:cNvSpPr/>
          <p:nvPr/>
        </p:nvSpPr>
        <p:spPr>
          <a:xfrm>
            <a:off x="132348" y="144379"/>
            <a:ext cx="806115" cy="938463"/>
          </a:xfrm>
          <a:prstGeom prst="flowChartMagneticDisk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5" name="Multidocument 4">
            <a:extLst>
              <a:ext uri="{FF2B5EF4-FFF2-40B4-BE49-F238E27FC236}">
                <a16:creationId xmlns:a16="http://schemas.microsoft.com/office/drawing/2014/main" id="{67F5E0F4-A172-FD42-9DDB-A525998954B8}"/>
              </a:ext>
            </a:extLst>
          </p:cNvPr>
          <p:cNvSpPr/>
          <p:nvPr/>
        </p:nvSpPr>
        <p:spPr>
          <a:xfrm>
            <a:off x="1467853" y="168442"/>
            <a:ext cx="1648327" cy="1179095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raw data</a:t>
            </a:r>
          </a:p>
        </p:txBody>
      </p:sp>
      <p:sp>
        <p:nvSpPr>
          <p:cNvPr id="6" name="Multidocument 5">
            <a:extLst>
              <a:ext uri="{FF2B5EF4-FFF2-40B4-BE49-F238E27FC236}">
                <a16:creationId xmlns:a16="http://schemas.microsoft.com/office/drawing/2014/main" id="{6E206021-00D2-4A45-AF06-E79D501E307B}"/>
              </a:ext>
            </a:extLst>
          </p:cNvPr>
          <p:cNvSpPr/>
          <p:nvPr/>
        </p:nvSpPr>
        <p:spPr>
          <a:xfrm>
            <a:off x="3797968" y="144379"/>
            <a:ext cx="1648327" cy="1179095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cleaned data</a:t>
            </a:r>
          </a:p>
        </p:txBody>
      </p:sp>
    </p:spTree>
    <p:extLst>
      <p:ext uri="{BB962C8B-B14F-4D97-AF65-F5344CB8AC3E}">
        <p14:creationId xmlns:p14="http://schemas.microsoft.com/office/powerpoint/2010/main" val="1408664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F0CF04-B42B-C044-ACCB-6C665E5B5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8210" y="2360141"/>
            <a:ext cx="11666400" cy="4182862"/>
          </a:xfrm>
        </p:spPr>
        <p:txBody>
          <a:bodyPr/>
          <a:lstStyle/>
          <a:p>
            <a:pPr marL="114300" indent="0" algn="ctr">
              <a:buNone/>
            </a:pPr>
            <a:r>
              <a:rPr lang="en-US" sz="4800" dirty="0"/>
              <a:t>What is the appropriate comparison </a:t>
            </a:r>
          </a:p>
          <a:p>
            <a:pPr marL="114300" indent="0" algn="ctr">
              <a:buNone/>
            </a:pPr>
            <a:r>
              <a:rPr lang="en-US" sz="4800" dirty="0"/>
              <a:t>for your ML model?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049B21-A440-624B-941A-2CE52653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Baselines</a:t>
            </a:r>
          </a:p>
        </p:txBody>
      </p:sp>
    </p:spTree>
    <p:extLst>
      <p:ext uri="{BB962C8B-B14F-4D97-AF65-F5344CB8AC3E}">
        <p14:creationId xmlns:p14="http://schemas.microsoft.com/office/powerpoint/2010/main" val="133511021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62A923E-B738-9E4A-A89B-39C5B19D5511}"/>
              </a:ext>
            </a:extLst>
          </p:cNvPr>
          <p:cNvSpPr/>
          <p:nvPr/>
        </p:nvSpPr>
        <p:spPr>
          <a:xfrm>
            <a:off x="1467853" y="1636289"/>
            <a:ext cx="8927431" cy="222583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gnetic Disk 2">
            <a:extLst>
              <a:ext uri="{FF2B5EF4-FFF2-40B4-BE49-F238E27FC236}">
                <a16:creationId xmlns:a16="http://schemas.microsoft.com/office/drawing/2014/main" id="{74D35509-828F-F84F-9A08-69DA9E9FA545}"/>
              </a:ext>
            </a:extLst>
          </p:cNvPr>
          <p:cNvSpPr/>
          <p:nvPr/>
        </p:nvSpPr>
        <p:spPr>
          <a:xfrm>
            <a:off x="132348" y="144379"/>
            <a:ext cx="806115" cy="938463"/>
          </a:xfrm>
          <a:prstGeom prst="flowChartMagneticDisk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2" name="Document 1">
            <a:extLst>
              <a:ext uri="{FF2B5EF4-FFF2-40B4-BE49-F238E27FC236}">
                <a16:creationId xmlns:a16="http://schemas.microsoft.com/office/drawing/2014/main" id="{29CF39FC-AFFE-504D-AEE8-6FAA176A3D9D}"/>
              </a:ext>
            </a:extLst>
          </p:cNvPr>
          <p:cNvSpPr/>
          <p:nvPr/>
        </p:nvSpPr>
        <p:spPr>
          <a:xfrm>
            <a:off x="1913025" y="2249900"/>
            <a:ext cx="1299410" cy="92643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</a:t>
            </a:r>
          </a:p>
        </p:txBody>
      </p:sp>
      <p:sp>
        <p:nvSpPr>
          <p:cNvPr id="5" name="Multidocument 4">
            <a:extLst>
              <a:ext uri="{FF2B5EF4-FFF2-40B4-BE49-F238E27FC236}">
                <a16:creationId xmlns:a16="http://schemas.microsoft.com/office/drawing/2014/main" id="{67F5E0F4-A172-FD42-9DDB-A525998954B8}"/>
              </a:ext>
            </a:extLst>
          </p:cNvPr>
          <p:cNvSpPr/>
          <p:nvPr/>
        </p:nvSpPr>
        <p:spPr>
          <a:xfrm>
            <a:off x="1467853" y="168442"/>
            <a:ext cx="1648327" cy="1179095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raw data</a:t>
            </a:r>
          </a:p>
        </p:txBody>
      </p:sp>
      <p:sp>
        <p:nvSpPr>
          <p:cNvPr id="6" name="Multidocument 5">
            <a:extLst>
              <a:ext uri="{FF2B5EF4-FFF2-40B4-BE49-F238E27FC236}">
                <a16:creationId xmlns:a16="http://schemas.microsoft.com/office/drawing/2014/main" id="{6E206021-00D2-4A45-AF06-E79D501E307B}"/>
              </a:ext>
            </a:extLst>
          </p:cNvPr>
          <p:cNvSpPr/>
          <p:nvPr/>
        </p:nvSpPr>
        <p:spPr>
          <a:xfrm>
            <a:off x="3797968" y="144379"/>
            <a:ext cx="1648327" cy="1179095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cleaned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26474C-CB4C-9B43-B882-F3161225D474}"/>
              </a:ext>
            </a:extLst>
          </p:cNvPr>
          <p:cNvSpPr txBox="1"/>
          <p:nvPr/>
        </p:nvSpPr>
        <p:spPr>
          <a:xfrm>
            <a:off x="2112928" y="3220265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id, time</a:t>
            </a:r>
          </a:p>
        </p:txBody>
      </p:sp>
      <p:sp>
        <p:nvSpPr>
          <p:cNvPr id="8" name="Document 7">
            <a:extLst>
              <a:ext uri="{FF2B5EF4-FFF2-40B4-BE49-F238E27FC236}">
                <a16:creationId xmlns:a16="http://schemas.microsoft.com/office/drawing/2014/main" id="{7A8AF69A-2536-B04D-A415-859B769E4D09}"/>
              </a:ext>
            </a:extLst>
          </p:cNvPr>
          <p:cNvSpPr/>
          <p:nvPr/>
        </p:nvSpPr>
        <p:spPr>
          <a:xfrm>
            <a:off x="3918288" y="2249900"/>
            <a:ext cx="1299410" cy="92643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D37B65-BFA7-164E-8804-A00FB05B00A3}"/>
              </a:ext>
            </a:extLst>
          </p:cNvPr>
          <p:cNvSpPr txBox="1"/>
          <p:nvPr/>
        </p:nvSpPr>
        <p:spPr>
          <a:xfrm>
            <a:off x="3720647" y="3220265"/>
            <a:ext cx="1694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id, time, label(s)</a:t>
            </a:r>
          </a:p>
        </p:txBody>
      </p:sp>
      <p:sp>
        <p:nvSpPr>
          <p:cNvPr id="10" name="Document 9">
            <a:extLst>
              <a:ext uri="{FF2B5EF4-FFF2-40B4-BE49-F238E27FC236}">
                <a16:creationId xmlns:a16="http://schemas.microsoft.com/office/drawing/2014/main" id="{381A3C80-C0B2-1D40-9209-D4709F1861B2}"/>
              </a:ext>
            </a:extLst>
          </p:cNvPr>
          <p:cNvSpPr/>
          <p:nvPr/>
        </p:nvSpPr>
        <p:spPr>
          <a:xfrm>
            <a:off x="5923551" y="2249900"/>
            <a:ext cx="1299410" cy="92643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features_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demo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947310-8869-3546-8FCD-B4AB5A6FB0A0}"/>
              </a:ext>
            </a:extLst>
          </p:cNvPr>
          <p:cNvSpPr txBox="1"/>
          <p:nvPr/>
        </p:nvSpPr>
        <p:spPr>
          <a:xfrm>
            <a:off x="5711421" y="3220265"/>
            <a:ext cx="1723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id, time, feat1,…</a:t>
            </a:r>
          </a:p>
        </p:txBody>
      </p:sp>
      <p:sp>
        <p:nvSpPr>
          <p:cNvPr id="12" name="Document 11">
            <a:extLst>
              <a:ext uri="{FF2B5EF4-FFF2-40B4-BE49-F238E27FC236}">
                <a16:creationId xmlns:a16="http://schemas.microsoft.com/office/drawing/2014/main" id="{EAE22E9C-C4C5-EF49-9F4E-B035A4340A53}"/>
              </a:ext>
            </a:extLst>
          </p:cNvPr>
          <p:cNvSpPr/>
          <p:nvPr/>
        </p:nvSpPr>
        <p:spPr>
          <a:xfrm>
            <a:off x="7943301" y="2249900"/>
            <a:ext cx="1299410" cy="92643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features_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history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04B8C9-90F0-7E46-A59A-3F41366C0D26}"/>
              </a:ext>
            </a:extLst>
          </p:cNvPr>
          <p:cNvSpPr txBox="1"/>
          <p:nvPr/>
        </p:nvSpPr>
        <p:spPr>
          <a:xfrm>
            <a:off x="7731171" y="3220265"/>
            <a:ext cx="1723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id, time, feat1,…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9C1F6F-6064-6D4D-B7EF-3CFDEE183987}"/>
              </a:ext>
            </a:extLst>
          </p:cNvPr>
          <p:cNvSpPr txBox="1"/>
          <p:nvPr/>
        </p:nvSpPr>
        <p:spPr>
          <a:xfrm>
            <a:off x="9446563" y="2430373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. 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4C6345-7957-444B-A632-D90CAB91BB86}"/>
              </a:ext>
            </a:extLst>
          </p:cNvPr>
          <p:cNvSpPr txBox="1"/>
          <p:nvPr/>
        </p:nvSpPr>
        <p:spPr>
          <a:xfrm>
            <a:off x="1679924" y="1673936"/>
            <a:ext cx="210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model_prep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schema</a:t>
            </a:r>
          </a:p>
        </p:txBody>
      </p:sp>
    </p:spTree>
    <p:extLst>
      <p:ext uri="{BB962C8B-B14F-4D97-AF65-F5344CB8AC3E}">
        <p14:creationId xmlns:p14="http://schemas.microsoft.com/office/powerpoint/2010/main" val="356421610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62A923E-B738-9E4A-A89B-39C5B19D5511}"/>
              </a:ext>
            </a:extLst>
          </p:cNvPr>
          <p:cNvSpPr/>
          <p:nvPr/>
        </p:nvSpPr>
        <p:spPr>
          <a:xfrm>
            <a:off x="1467853" y="1636289"/>
            <a:ext cx="8927431" cy="222583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gnetic Disk 2">
            <a:extLst>
              <a:ext uri="{FF2B5EF4-FFF2-40B4-BE49-F238E27FC236}">
                <a16:creationId xmlns:a16="http://schemas.microsoft.com/office/drawing/2014/main" id="{74D35509-828F-F84F-9A08-69DA9E9FA545}"/>
              </a:ext>
            </a:extLst>
          </p:cNvPr>
          <p:cNvSpPr/>
          <p:nvPr/>
        </p:nvSpPr>
        <p:spPr>
          <a:xfrm>
            <a:off x="132348" y="144379"/>
            <a:ext cx="806115" cy="938463"/>
          </a:xfrm>
          <a:prstGeom prst="flowChartMagneticDisk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2" name="Document 1">
            <a:extLst>
              <a:ext uri="{FF2B5EF4-FFF2-40B4-BE49-F238E27FC236}">
                <a16:creationId xmlns:a16="http://schemas.microsoft.com/office/drawing/2014/main" id="{29CF39FC-AFFE-504D-AEE8-6FAA176A3D9D}"/>
              </a:ext>
            </a:extLst>
          </p:cNvPr>
          <p:cNvSpPr/>
          <p:nvPr/>
        </p:nvSpPr>
        <p:spPr>
          <a:xfrm>
            <a:off x="1913025" y="2249900"/>
            <a:ext cx="1299410" cy="92643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</a:t>
            </a:r>
          </a:p>
        </p:txBody>
      </p:sp>
      <p:sp>
        <p:nvSpPr>
          <p:cNvPr id="5" name="Multidocument 4">
            <a:extLst>
              <a:ext uri="{FF2B5EF4-FFF2-40B4-BE49-F238E27FC236}">
                <a16:creationId xmlns:a16="http://schemas.microsoft.com/office/drawing/2014/main" id="{67F5E0F4-A172-FD42-9DDB-A525998954B8}"/>
              </a:ext>
            </a:extLst>
          </p:cNvPr>
          <p:cNvSpPr/>
          <p:nvPr/>
        </p:nvSpPr>
        <p:spPr>
          <a:xfrm>
            <a:off x="1467853" y="168442"/>
            <a:ext cx="1648327" cy="1179095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raw data</a:t>
            </a:r>
          </a:p>
        </p:txBody>
      </p:sp>
      <p:sp>
        <p:nvSpPr>
          <p:cNvPr id="6" name="Multidocument 5">
            <a:extLst>
              <a:ext uri="{FF2B5EF4-FFF2-40B4-BE49-F238E27FC236}">
                <a16:creationId xmlns:a16="http://schemas.microsoft.com/office/drawing/2014/main" id="{6E206021-00D2-4A45-AF06-E79D501E307B}"/>
              </a:ext>
            </a:extLst>
          </p:cNvPr>
          <p:cNvSpPr/>
          <p:nvPr/>
        </p:nvSpPr>
        <p:spPr>
          <a:xfrm>
            <a:off x="3797968" y="144379"/>
            <a:ext cx="1648327" cy="1179095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cleaned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26474C-CB4C-9B43-B882-F3161225D474}"/>
              </a:ext>
            </a:extLst>
          </p:cNvPr>
          <p:cNvSpPr txBox="1"/>
          <p:nvPr/>
        </p:nvSpPr>
        <p:spPr>
          <a:xfrm>
            <a:off x="2112928" y="3220265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id, time</a:t>
            </a:r>
          </a:p>
        </p:txBody>
      </p:sp>
      <p:sp>
        <p:nvSpPr>
          <p:cNvPr id="8" name="Document 7">
            <a:extLst>
              <a:ext uri="{FF2B5EF4-FFF2-40B4-BE49-F238E27FC236}">
                <a16:creationId xmlns:a16="http://schemas.microsoft.com/office/drawing/2014/main" id="{7A8AF69A-2536-B04D-A415-859B769E4D09}"/>
              </a:ext>
            </a:extLst>
          </p:cNvPr>
          <p:cNvSpPr/>
          <p:nvPr/>
        </p:nvSpPr>
        <p:spPr>
          <a:xfrm>
            <a:off x="3918288" y="2249900"/>
            <a:ext cx="1299410" cy="92643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D37B65-BFA7-164E-8804-A00FB05B00A3}"/>
              </a:ext>
            </a:extLst>
          </p:cNvPr>
          <p:cNvSpPr txBox="1"/>
          <p:nvPr/>
        </p:nvSpPr>
        <p:spPr>
          <a:xfrm>
            <a:off x="3720647" y="3220265"/>
            <a:ext cx="1694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id, time, label(s)</a:t>
            </a:r>
          </a:p>
        </p:txBody>
      </p:sp>
      <p:sp>
        <p:nvSpPr>
          <p:cNvPr id="10" name="Document 9">
            <a:extLst>
              <a:ext uri="{FF2B5EF4-FFF2-40B4-BE49-F238E27FC236}">
                <a16:creationId xmlns:a16="http://schemas.microsoft.com/office/drawing/2014/main" id="{381A3C80-C0B2-1D40-9209-D4709F1861B2}"/>
              </a:ext>
            </a:extLst>
          </p:cNvPr>
          <p:cNvSpPr/>
          <p:nvPr/>
        </p:nvSpPr>
        <p:spPr>
          <a:xfrm>
            <a:off x="5923551" y="2249900"/>
            <a:ext cx="1299410" cy="92643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features_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demo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947310-8869-3546-8FCD-B4AB5A6FB0A0}"/>
              </a:ext>
            </a:extLst>
          </p:cNvPr>
          <p:cNvSpPr txBox="1"/>
          <p:nvPr/>
        </p:nvSpPr>
        <p:spPr>
          <a:xfrm>
            <a:off x="5711421" y="3220265"/>
            <a:ext cx="1723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id, time, feat1,…</a:t>
            </a:r>
          </a:p>
        </p:txBody>
      </p:sp>
      <p:sp>
        <p:nvSpPr>
          <p:cNvPr id="12" name="Document 11">
            <a:extLst>
              <a:ext uri="{FF2B5EF4-FFF2-40B4-BE49-F238E27FC236}">
                <a16:creationId xmlns:a16="http://schemas.microsoft.com/office/drawing/2014/main" id="{EAE22E9C-C4C5-EF49-9F4E-B035A4340A53}"/>
              </a:ext>
            </a:extLst>
          </p:cNvPr>
          <p:cNvSpPr/>
          <p:nvPr/>
        </p:nvSpPr>
        <p:spPr>
          <a:xfrm>
            <a:off x="7943301" y="2249900"/>
            <a:ext cx="1299410" cy="92643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features_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history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04B8C9-90F0-7E46-A59A-3F41366C0D26}"/>
              </a:ext>
            </a:extLst>
          </p:cNvPr>
          <p:cNvSpPr txBox="1"/>
          <p:nvPr/>
        </p:nvSpPr>
        <p:spPr>
          <a:xfrm>
            <a:off x="7731171" y="3220265"/>
            <a:ext cx="1723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id, time, feat1,…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9C1F6F-6064-6D4D-B7EF-3CFDEE183987}"/>
              </a:ext>
            </a:extLst>
          </p:cNvPr>
          <p:cNvSpPr txBox="1"/>
          <p:nvPr/>
        </p:nvSpPr>
        <p:spPr>
          <a:xfrm>
            <a:off x="9446563" y="2430373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. 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4C6345-7957-444B-A632-D90CAB91BB86}"/>
              </a:ext>
            </a:extLst>
          </p:cNvPr>
          <p:cNvSpPr txBox="1"/>
          <p:nvPr/>
        </p:nvSpPr>
        <p:spPr>
          <a:xfrm>
            <a:off x="1679924" y="1673936"/>
            <a:ext cx="210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model_prep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schema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B64060D-F121-7847-BC35-7A38C365C8E9}"/>
              </a:ext>
            </a:extLst>
          </p:cNvPr>
          <p:cNvSpPr/>
          <p:nvPr/>
        </p:nvSpPr>
        <p:spPr>
          <a:xfrm>
            <a:off x="1467853" y="4199016"/>
            <a:ext cx="8927431" cy="222583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Document 17">
            <a:extLst>
              <a:ext uri="{FF2B5EF4-FFF2-40B4-BE49-F238E27FC236}">
                <a16:creationId xmlns:a16="http://schemas.microsoft.com/office/drawing/2014/main" id="{B770606F-F1C1-474D-8E96-D357AABE7B31}"/>
              </a:ext>
            </a:extLst>
          </p:cNvPr>
          <p:cNvSpPr/>
          <p:nvPr/>
        </p:nvSpPr>
        <p:spPr>
          <a:xfrm>
            <a:off x="1913025" y="4812627"/>
            <a:ext cx="1299410" cy="92643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model_sets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AF8D4C-CD93-1141-9215-921D60220869}"/>
              </a:ext>
            </a:extLst>
          </p:cNvPr>
          <p:cNvSpPr txBox="1"/>
          <p:nvPr/>
        </p:nvSpPr>
        <p:spPr>
          <a:xfrm>
            <a:off x="1800154" y="5782992"/>
            <a:ext cx="1525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model_set_id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type, params</a:t>
            </a:r>
          </a:p>
        </p:txBody>
      </p:sp>
      <p:sp>
        <p:nvSpPr>
          <p:cNvPr id="20" name="Document 19">
            <a:extLst>
              <a:ext uri="{FF2B5EF4-FFF2-40B4-BE49-F238E27FC236}">
                <a16:creationId xmlns:a16="http://schemas.microsoft.com/office/drawing/2014/main" id="{955F8CA0-A0C5-0444-92E6-178608850928}"/>
              </a:ext>
            </a:extLst>
          </p:cNvPr>
          <p:cNvSpPr/>
          <p:nvPr/>
        </p:nvSpPr>
        <p:spPr>
          <a:xfrm>
            <a:off x="3918288" y="4812627"/>
            <a:ext cx="1299410" cy="92643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DAF0D9-9090-8746-B1AC-8C984A687AB1}"/>
              </a:ext>
            </a:extLst>
          </p:cNvPr>
          <p:cNvSpPr txBox="1"/>
          <p:nvPr/>
        </p:nvSpPr>
        <p:spPr>
          <a:xfrm>
            <a:off x="3762328" y="5782992"/>
            <a:ext cx="1611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model_set_id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model_id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time</a:t>
            </a:r>
          </a:p>
        </p:txBody>
      </p:sp>
      <p:sp>
        <p:nvSpPr>
          <p:cNvPr id="22" name="Document 21">
            <a:extLst>
              <a:ext uri="{FF2B5EF4-FFF2-40B4-BE49-F238E27FC236}">
                <a16:creationId xmlns:a16="http://schemas.microsoft.com/office/drawing/2014/main" id="{B558840A-9F35-014A-991A-11252227EF55}"/>
              </a:ext>
            </a:extLst>
          </p:cNvPr>
          <p:cNvSpPr/>
          <p:nvPr/>
        </p:nvSpPr>
        <p:spPr>
          <a:xfrm>
            <a:off x="5923551" y="4812627"/>
            <a:ext cx="1299410" cy="92643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predictions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158CB0-20B3-8843-B300-F3A31A2C021A}"/>
              </a:ext>
            </a:extLst>
          </p:cNvPr>
          <p:cNvSpPr txBox="1"/>
          <p:nvPr/>
        </p:nvSpPr>
        <p:spPr>
          <a:xfrm>
            <a:off x="5678691" y="5782992"/>
            <a:ext cx="1789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model_id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id,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time, score, label</a:t>
            </a:r>
          </a:p>
        </p:txBody>
      </p:sp>
      <p:sp>
        <p:nvSpPr>
          <p:cNvPr id="24" name="Document 23">
            <a:extLst>
              <a:ext uri="{FF2B5EF4-FFF2-40B4-BE49-F238E27FC236}">
                <a16:creationId xmlns:a16="http://schemas.microsoft.com/office/drawing/2014/main" id="{B27E32CD-6F16-D946-A82B-A600DBBC4E06}"/>
              </a:ext>
            </a:extLst>
          </p:cNvPr>
          <p:cNvSpPr/>
          <p:nvPr/>
        </p:nvSpPr>
        <p:spPr>
          <a:xfrm>
            <a:off x="7943301" y="4812627"/>
            <a:ext cx="1299410" cy="92643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evaluations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4546E6-2D4B-824C-97D2-CE75B6344F3C}"/>
              </a:ext>
            </a:extLst>
          </p:cNvPr>
          <p:cNvSpPr txBox="1"/>
          <p:nvPr/>
        </p:nvSpPr>
        <p:spPr>
          <a:xfrm>
            <a:off x="7758487" y="5782992"/>
            <a:ext cx="1669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model_id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time,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metric, value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5407FE-F1DE-1145-A20E-C79B7FB67620}"/>
              </a:ext>
            </a:extLst>
          </p:cNvPr>
          <p:cNvSpPr txBox="1"/>
          <p:nvPr/>
        </p:nvSpPr>
        <p:spPr>
          <a:xfrm>
            <a:off x="1679924" y="4236663"/>
            <a:ext cx="1581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results schema</a:t>
            </a:r>
          </a:p>
        </p:txBody>
      </p:sp>
    </p:spTree>
    <p:extLst>
      <p:ext uri="{BB962C8B-B14F-4D97-AF65-F5344CB8AC3E}">
        <p14:creationId xmlns:p14="http://schemas.microsoft.com/office/powerpoint/2010/main" val="140320558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6E1B595-0AF5-F649-B4E1-5EBE416D2A63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Pipeline Runner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BC634C95-2AE3-CE43-97DB-9EB408C3890E}"/>
              </a:ext>
            </a:extLst>
          </p:cNvPr>
          <p:cNvSpPr/>
          <p:nvPr/>
        </p:nvSpPr>
        <p:spPr>
          <a:xfrm>
            <a:off x="10467475" y="120315"/>
            <a:ext cx="854242" cy="1010653"/>
          </a:xfrm>
          <a:prstGeom prst="foldedCorner">
            <a:avLst>
              <a:gd name="adj" fmla="val 29343"/>
            </a:avLst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config.yaml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C21C-B18E-744A-B701-8178C861E01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220198" y="625642"/>
            <a:ext cx="124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>
            <a:extLst>
              <a:ext uri="{FF2B5EF4-FFF2-40B4-BE49-F238E27FC236}">
                <a16:creationId xmlns:a16="http://schemas.microsoft.com/office/drawing/2014/main" id="{45783B68-FC3C-C24D-AE4D-112941D2CFF9}"/>
              </a:ext>
            </a:extLst>
          </p:cNvPr>
          <p:cNvSpPr/>
          <p:nvPr/>
        </p:nvSpPr>
        <p:spPr>
          <a:xfrm>
            <a:off x="1808747" y="896892"/>
            <a:ext cx="6858000" cy="825089"/>
          </a:xfrm>
          <a:prstGeom prst="downArrow">
            <a:avLst>
              <a:gd name="adj1" fmla="val 58399"/>
              <a:gd name="adj2" fmla="val 6089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Orchestration + Config Parameters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11339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6E1B595-0AF5-F649-B4E1-5EBE416D2A63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Pipeline Runner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BC634C95-2AE3-CE43-97DB-9EB408C3890E}"/>
              </a:ext>
            </a:extLst>
          </p:cNvPr>
          <p:cNvSpPr/>
          <p:nvPr/>
        </p:nvSpPr>
        <p:spPr>
          <a:xfrm>
            <a:off x="10467475" y="120315"/>
            <a:ext cx="854242" cy="1010653"/>
          </a:xfrm>
          <a:prstGeom prst="foldedCorner">
            <a:avLst>
              <a:gd name="adj" fmla="val 29343"/>
            </a:avLst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config.yaml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C21C-B18E-744A-B701-8178C861E01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220198" y="625642"/>
            <a:ext cx="124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>
            <a:extLst>
              <a:ext uri="{FF2B5EF4-FFF2-40B4-BE49-F238E27FC236}">
                <a16:creationId xmlns:a16="http://schemas.microsoft.com/office/drawing/2014/main" id="{45783B68-FC3C-C24D-AE4D-112941D2CFF9}"/>
              </a:ext>
            </a:extLst>
          </p:cNvPr>
          <p:cNvSpPr/>
          <p:nvPr/>
        </p:nvSpPr>
        <p:spPr>
          <a:xfrm>
            <a:off x="1808747" y="896892"/>
            <a:ext cx="6858000" cy="825089"/>
          </a:xfrm>
          <a:prstGeom prst="downArrow">
            <a:avLst>
              <a:gd name="adj1" fmla="val 58399"/>
              <a:gd name="adj2" fmla="val 6089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Orchestration + Config Parameters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66A657A-340B-0042-9DB5-E1A291CD8E8B}"/>
              </a:ext>
            </a:extLst>
          </p:cNvPr>
          <p:cNvSpPr txBox="1"/>
          <p:nvPr/>
        </p:nvSpPr>
        <p:spPr>
          <a:xfrm>
            <a:off x="9475871" y="1949116"/>
            <a:ext cx="21528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All the project-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specific details!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75554AD-939C-604A-A55B-3BBB7962B036}"/>
              </a:ext>
            </a:extLst>
          </p:cNvPr>
          <p:cNvCxnSpPr>
            <a:cxnSpLocks/>
          </p:cNvCxnSpPr>
          <p:nvPr/>
        </p:nvCxnSpPr>
        <p:spPr>
          <a:xfrm flipV="1">
            <a:off x="10519611" y="1179096"/>
            <a:ext cx="350921" cy="818148"/>
          </a:xfrm>
          <a:prstGeom prst="straightConnector1">
            <a:avLst/>
          </a:prstGeom>
          <a:ln w="76200">
            <a:solidFill>
              <a:srgbClr val="6F0A0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34630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ded Corner 3">
            <a:extLst>
              <a:ext uri="{FF2B5EF4-FFF2-40B4-BE49-F238E27FC236}">
                <a16:creationId xmlns:a16="http://schemas.microsoft.com/office/drawing/2014/main" id="{7A338037-2E06-6244-8C31-2E414DA551EF}"/>
              </a:ext>
            </a:extLst>
          </p:cNvPr>
          <p:cNvSpPr/>
          <p:nvPr/>
        </p:nvSpPr>
        <p:spPr>
          <a:xfrm>
            <a:off x="180475" y="132346"/>
            <a:ext cx="854242" cy="1010653"/>
          </a:xfrm>
          <a:prstGeom prst="foldedCorner">
            <a:avLst>
              <a:gd name="adj" fmla="val 29343"/>
            </a:avLst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config.yaml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2D42F3-83DA-EF44-85F3-44ED71AD08C7}"/>
              </a:ext>
            </a:extLst>
          </p:cNvPr>
          <p:cNvSpPr/>
          <p:nvPr/>
        </p:nvSpPr>
        <p:spPr>
          <a:xfrm>
            <a:off x="128337" y="5999293"/>
            <a:ext cx="119353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/>
              </a:rPr>
              <a:t>https://github.com/dssg/direccion_trabajo_inspections/blob/master/experiments/test.yaml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8C8D62-EB53-CD44-9CC4-8977D6A9F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7565" y="132346"/>
            <a:ext cx="4816870" cy="574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46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F0CF04-B42B-C044-ACCB-6C665E5B57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Common Sense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they do today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they could do today easily (without any or very simple ML involved)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Prior/Base Rate</a:t>
            </a:r>
          </a:p>
          <a:p>
            <a:pPr lvl="1"/>
            <a:r>
              <a:rPr lang="en-US" dirty="0"/>
              <a:t>What expected value would you get if you just choose at random (based on the data distribution)?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049B21-A440-624B-941A-2CE52653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Options</a:t>
            </a:r>
          </a:p>
        </p:txBody>
      </p:sp>
    </p:spTree>
    <p:extLst>
      <p:ext uri="{BB962C8B-B14F-4D97-AF65-F5344CB8AC3E}">
        <p14:creationId xmlns:p14="http://schemas.microsoft.com/office/powerpoint/2010/main" val="225707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F0CF04-B42B-C044-ACCB-6C665E5B57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much better than baselines does our system need to be in order to deploy?</a:t>
            </a:r>
            <a:br>
              <a:rPr lang="en-US" dirty="0"/>
            </a:br>
            <a:endParaRPr lang="en-US" dirty="0"/>
          </a:p>
          <a:p>
            <a:r>
              <a:rPr lang="en-US" dirty="0"/>
              <a:t>Important to compare performance against the base rate/prior, but this prior rarely represents a “common sense” baseline</a:t>
            </a:r>
            <a:br>
              <a:rPr lang="en-US" dirty="0"/>
            </a:br>
            <a:endParaRPr lang="en-US" dirty="0"/>
          </a:p>
          <a:p>
            <a:r>
              <a:rPr lang="en-US" dirty="0"/>
              <a:t>Good baselines should provide an ordering to sort the entities</a:t>
            </a:r>
          </a:p>
          <a:p>
            <a:pPr lvl="1"/>
            <a:r>
              <a:rPr lang="en-US" dirty="0"/>
              <a:t>Heuristic rules (or shallow decision trees) might reflect current practice, but can yield a small number of unique scores with lots of ties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 many real-world problems, a good baseline can be difficult to beat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049B21-A440-624B-941A-2CE52653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348088304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9154</TotalTime>
  <Words>2757</Words>
  <Application>Microsoft Macintosh PowerPoint</Application>
  <PresentationFormat>Widescreen</PresentationFormat>
  <Paragraphs>743</Paragraphs>
  <Slides>74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74</vt:i4>
      </vt:variant>
    </vt:vector>
  </HeadingPairs>
  <TitlesOfParts>
    <vt:vector size="79" baseType="lpstr">
      <vt:lpstr>Arial</vt:lpstr>
      <vt:lpstr>Calibri</vt:lpstr>
      <vt:lpstr>Calibri Light</vt:lpstr>
      <vt:lpstr>Simple Light</vt:lpstr>
      <vt:lpstr>Office Theme</vt:lpstr>
      <vt:lpstr>Machine Learning Pipelines</vt:lpstr>
      <vt:lpstr>Things to remember</vt:lpstr>
      <vt:lpstr>PowerPoint Presentation</vt:lpstr>
      <vt:lpstr>Formulation: Decisions we need to make</vt:lpstr>
      <vt:lpstr>Analytical Formulation Examples</vt:lpstr>
      <vt:lpstr>Analytical Formulation Examples</vt:lpstr>
      <vt:lpstr>Baselines</vt:lpstr>
      <vt:lpstr>Baseline Options</vt:lpstr>
      <vt:lpstr>Baseline Considerations</vt:lpstr>
      <vt:lpstr>Baseline Examples</vt:lpstr>
      <vt:lpstr>BREAKOUT SESSION</vt:lpstr>
      <vt:lpstr>PowerPoint Presentation</vt:lpstr>
      <vt:lpstr>PowerPoint Presentation</vt:lpstr>
      <vt:lpstr>Things we will cover</vt:lpstr>
      <vt:lpstr>What is an ML Pipeline?</vt:lpstr>
      <vt:lpstr>Why build a pipeline?</vt:lpstr>
      <vt:lpstr>What makes a pipeline?</vt:lpstr>
      <vt:lpstr>Pipeline Flow &amp; Components</vt:lpstr>
      <vt:lpstr>Pipeline Flow</vt:lpstr>
      <vt:lpstr>What components does a pipeline have?</vt:lpstr>
      <vt:lpstr>Things to keep in mind about each component</vt:lpstr>
      <vt:lpstr>Components: Data Acquisition &amp; Integration</vt:lpstr>
      <vt:lpstr>Components: Explore and Prepare data</vt:lpstr>
      <vt:lpstr>Components: Feature Creation</vt:lpstr>
      <vt:lpstr>Components: Method Selection</vt:lpstr>
      <vt:lpstr>Components: Validation</vt:lpstr>
      <vt:lpstr>Deployment</vt:lpstr>
      <vt:lpstr>What types of variations do you want to test using your pipeline?</vt:lpstr>
      <vt:lpstr>Best Practices</vt:lpstr>
      <vt:lpstr>Config file example</vt:lpstr>
      <vt:lpstr>Get Started by building a simple pipeline</vt:lpstr>
      <vt:lpstr>PowerPoint Presentation</vt:lpstr>
      <vt:lpstr>Progression</vt:lpstr>
      <vt:lpstr>Things to remember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Rayid Ghani</cp:lastModifiedBy>
  <cp:revision>48</cp:revision>
  <dcterms:created xsi:type="dcterms:W3CDTF">2020-01-14T19:43:43Z</dcterms:created>
  <dcterms:modified xsi:type="dcterms:W3CDTF">2021-09-23T19:45:18Z</dcterms:modified>
</cp:coreProperties>
</file>