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431" r:id="rId3"/>
    <p:sldId id="323" r:id="rId4"/>
    <p:sldId id="428" r:id="rId5"/>
    <p:sldId id="286" r:id="rId6"/>
    <p:sldId id="273" r:id="rId7"/>
    <p:sldId id="287" r:id="rId8"/>
    <p:sldId id="288" r:id="rId9"/>
    <p:sldId id="468" r:id="rId10"/>
    <p:sldId id="463" r:id="rId11"/>
    <p:sldId id="464" r:id="rId12"/>
    <p:sldId id="284" r:id="rId13"/>
    <p:sldId id="503" r:id="rId14"/>
    <p:sldId id="502" r:id="rId15"/>
    <p:sldId id="474" r:id="rId16"/>
    <p:sldId id="475" r:id="rId17"/>
    <p:sldId id="476" r:id="rId18"/>
    <p:sldId id="477" r:id="rId19"/>
    <p:sldId id="478" r:id="rId20"/>
    <p:sldId id="486" r:id="rId21"/>
    <p:sldId id="484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87" r:id="rId31"/>
    <p:sldId id="485" r:id="rId32"/>
    <p:sldId id="496" r:id="rId33"/>
    <p:sldId id="473" r:id="rId34"/>
    <p:sldId id="479" r:id="rId35"/>
    <p:sldId id="481" r:id="rId36"/>
    <p:sldId id="480" r:id="rId37"/>
    <p:sldId id="482" r:id="rId38"/>
    <p:sldId id="501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  <a:srgbClr val="A62A21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4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54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88D16-0FCF-4047-AC43-CECEE37104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9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5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wonderful for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For train-test splits (CV or temporal)</a:t>
            </a:r>
          </a:p>
          <a:p>
            <a:pPr lvl="1"/>
            <a:r>
              <a:rPr lang="en-US" dirty="0"/>
              <a:t>For subsets of Feature Sets (Demographic only, Behavior only, Temporal only, etc.)</a:t>
            </a:r>
          </a:p>
          <a:p>
            <a:pPr lvl="2"/>
            <a:r>
              <a:rPr lang="en-US" sz="2800" dirty="0"/>
              <a:t>For Classifiers (RFC, SVM, DT, NN, </a:t>
            </a:r>
            <a:r>
              <a:rPr lang="en-US" sz="2800" dirty="0" err="1"/>
              <a:t>Logit</a:t>
            </a:r>
            <a:r>
              <a:rPr lang="en-US" sz="2800" dirty="0"/>
              <a:t>, GB, Boosting)</a:t>
            </a:r>
          </a:p>
          <a:p>
            <a:pPr lvl="3"/>
            <a:r>
              <a:rPr lang="en-US" sz="2800" dirty="0"/>
              <a:t>For parameters (cross products of different parameters)</a:t>
            </a:r>
          </a:p>
          <a:p>
            <a:pPr lvl="4"/>
            <a:r>
              <a:rPr lang="en-US" sz="2800" dirty="0"/>
              <a:t>Fit</a:t>
            </a:r>
          </a:p>
          <a:p>
            <a:pPr lvl="4"/>
            <a:r>
              <a:rPr lang="en-US" sz="2800" dirty="0"/>
              <a:t>Predict</a:t>
            </a:r>
          </a:p>
          <a:p>
            <a:pPr lvl="4"/>
            <a:r>
              <a:rPr lang="en-US" sz="2800" dirty="0"/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53168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74533399"/>
              </p:ext>
            </p:extLst>
          </p:nvPr>
        </p:nvGraphicFramePr>
        <p:xfrm>
          <a:off x="1428096" y="1655352"/>
          <a:ext cx="9684551" cy="456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r>
                        <a:rPr lang="en-US" baseline="0" dirty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Subsets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</a:t>
                      </a:r>
                      <a:r>
                        <a:rPr lang="en-US" dirty="0"/>
                        <a:t> @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2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 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pPr marL="76200" indent="0">
              <a:buFont typeface="Arial"/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	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Equal weight to all validation examples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Maybe look at variance?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Robustness to distribution shifts?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 about recency more? How much more?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weigh every validation example equally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5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0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 rotWithShape="1">
          <a:blip r:embed="rId3">
            <a:alphaModFix/>
          </a:blip>
          <a:srcRect l="9045"/>
          <a:stretch/>
        </p:blipFill>
        <p:spPr>
          <a:xfrm>
            <a:off x="2817341" y="1165266"/>
            <a:ext cx="7269048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C0E0BB-5D9E-5249-8D0B-971A4EDFDB45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 rotWithShape="1">
          <a:blip r:embed="rId3">
            <a:alphaModFix/>
          </a:blip>
          <a:srcRect l="8510"/>
          <a:stretch/>
        </p:blipFill>
        <p:spPr>
          <a:xfrm>
            <a:off x="2780269" y="1173417"/>
            <a:ext cx="7311581" cy="51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857777-CC7E-CD40-8F87-5372576C69AC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 rotWithShape="1">
          <a:blip r:embed="rId3">
            <a:alphaModFix/>
          </a:blip>
          <a:srcRect l="8649"/>
          <a:stretch/>
        </p:blipFill>
        <p:spPr>
          <a:xfrm>
            <a:off x="2792627" y="1174400"/>
            <a:ext cx="7297691" cy="51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7F513-F626-6048-A2FA-73E09BA8395F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Monday: Modeling Results Update Assignment (posted on canvas)</a:t>
            </a:r>
          </a:p>
          <a:p>
            <a:r>
              <a:rPr lang="en-US" dirty="0">
                <a:solidFill>
                  <a:schemeClr val="tx1"/>
                </a:solidFill>
              </a:rPr>
              <a:t>Tuesday: Weekly Feedback Form and Readings</a:t>
            </a:r>
          </a:p>
          <a:p>
            <a:r>
              <a:rPr lang="en-US" dirty="0">
                <a:solidFill>
                  <a:schemeClr val="tx1"/>
                </a:solidFill>
              </a:rPr>
              <a:t>Midterm: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Take Home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 class on Thursday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Due Friday (Canvas)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test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Monday: Modeling Results Update Assignment (posted on canvas)</a:t>
            </a:r>
          </a:p>
          <a:p>
            <a:r>
              <a:rPr lang="en-US" dirty="0">
                <a:solidFill>
                  <a:schemeClr val="tx1"/>
                </a:solidFill>
              </a:rPr>
              <a:t>Tuesday: Weekly Feedback Form and Readings</a:t>
            </a:r>
          </a:p>
          <a:p>
            <a:r>
              <a:rPr lang="en-US" dirty="0">
                <a:solidFill>
                  <a:schemeClr val="tx1"/>
                </a:solidFill>
              </a:rPr>
              <a:t>Midterm: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Take Home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 class on Thursday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Due Friday (Canvas)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41014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graph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 variable)</a:t>
            </a:r>
          </a:p>
          <a:p>
            <a:r>
              <a:rPr lang="en-US" dirty="0"/>
              <a:t>Define and Create Features (predictors)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</a:t>
            </a:r>
          </a:p>
          <a:p>
            <a:r>
              <a:rPr lang="en-US" dirty="0"/>
              <a:t>Validate model(s) on Validation/Test Set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0625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Modeling Steps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B835D10-DAAC-DB4E-BB3C-735D4BE88933}"/>
              </a:ext>
            </a:extLst>
          </p:cNvPr>
          <p:cNvSpPr/>
          <p:nvPr/>
        </p:nvSpPr>
        <p:spPr>
          <a:xfrm>
            <a:off x="4336212" y="3199886"/>
            <a:ext cx="2563009" cy="459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Labels/Outcomes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9A707462-C1E8-8246-BA8C-1B5F876A8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713" y="1497639"/>
            <a:ext cx="158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Training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BB10905-DBED-9E4F-968F-0564844C59FA}"/>
              </a:ext>
            </a:extLst>
          </p:cNvPr>
          <p:cNvSpPr/>
          <p:nvPr/>
        </p:nvSpPr>
        <p:spPr>
          <a:xfrm>
            <a:off x="4314084" y="2162287"/>
            <a:ext cx="2585136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B27D2DED-41B1-814F-8F59-BAE2205D0158}"/>
              </a:ext>
            </a:extLst>
          </p:cNvPr>
          <p:cNvGrpSpPr>
            <a:grpSpLocks/>
          </p:cNvGrpSpPr>
          <p:nvPr/>
        </p:nvGrpSpPr>
        <p:grpSpPr bwMode="auto">
          <a:xfrm>
            <a:off x="1569273" y="2619751"/>
            <a:ext cx="2080795" cy="540986"/>
            <a:chOff x="197672" y="1448184"/>
            <a:chExt cx="2133600" cy="2819016"/>
          </a:xfrm>
        </p:grpSpPr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70104CBC-E575-A347-910E-851756D3D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2405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Training Data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864394B-806A-074B-AA03-C6C3D2823820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0CAB695-F281-DB4B-87A5-240992256CFC}"/>
              </a:ext>
            </a:extLst>
          </p:cNvPr>
          <p:cNvSpPr/>
          <p:nvPr/>
        </p:nvSpPr>
        <p:spPr>
          <a:xfrm rot="1103526">
            <a:off x="3684529" y="319901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C7369613-501C-F04E-A21A-1541BA50F6E7}"/>
              </a:ext>
            </a:extLst>
          </p:cNvPr>
          <p:cNvSpPr/>
          <p:nvPr/>
        </p:nvSpPr>
        <p:spPr>
          <a:xfrm>
            <a:off x="7010400" y="2415354"/>
            <a:ext cx="2160160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Training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04AFC99-0435-A845-A713-687C4D01D608}"/>
              </a:ext>
            </a:extLst>
          </p:cNvPr>
          <p:cNvSpPr/>
          <p:nvPr/>
        </p:nvSpPr>
        <p:spPr>
          <a:xfrm>
            <a:off x="9254380" y="2459011"/>
            <a:ext cx="133742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Learned model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0BCF3C70-F576-B448-9DFD-7BD4157C88C6}"/>
              </a:ext>
            </a:extLst>
          </p:cNvPr>
          <p:cNvSpPr/>
          <p:nvPr/>
        </p:nvSpPr>
        <p:spPr>
          <a:xfrm rot="20838611">
            <a:off x="3700291" y="234901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68ABCCB-6FEB-A248-A5BF-5C463F83A4F0}"/>
              </a:ext>
            </a:extLst>
          </p:cNvPr>
          <p:cNvSpPr/>
          <p:nvPr/>
        </p:nvSpPr>
        <p:spPr>
          <a:xfrm>
            <a:off x="7702843" y="4937629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Predictions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B452E186-AD3B-904D-888F-9EC6F1CE0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60" y="3914129"/>
            <a:ext cx="3233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Testing/Validation</a:t>
            </a:r>
          </a:p>
        </p:txBody>
      </p:sp>
      <p:grpSp>
        <p:nvGrpSpPr>
          <p:cNvPr id="54" name="Group 12">
            <a:extLst>
              <a:ext uri="{FF2B5EF4-FFF2-40B4-BE49-F238E27FC236}">
                <a16:creationId xmlns:a16="http://schemas.microsoft.com/office/drawing/2014/main" id="{0F7C35DE-E8D9-2B45-8B9C-F1773AFD0B5D}"/>
              </a:ext>
            </a:extLst>
          </p:cNvPr>
          <p:cNvGrpSpPr>
            <a:grpSpLocks/>
          </p:cNvGrpSpPr>
          <p:nvPr/>
        </p:nvGrpSpPr>
        <p:grpSpPr bwMode="auto">
          <a:xfrm>
            <a:off x="1707342" y="4938833"/>
            <a:ext cx="2080795" cy="995004"/>
            <a:chOff x="197672" y="1448184"/>
            <a:chExt cx="2133600" cy="2819016"/>
          </a:xfrm>
        </p:grpSpPr>
        <p:sp>
          <p:nvSpPr>
            <p:cNvPr id="55" name="TextBox 7">
              <a:extLst>
                <a:ext uri="{FF2B5EF4-FFF2-40B4-BE49-F238E27FC236}">
                  <a16:creationId xmlns:a16="http://schemas.microsoft.com/office/drawing/2014/main" id="{F8D612FD-E3A1-7441-90E5-7952A6121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130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Test Data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CCE0BD50-8138-5F42-AC09-582B41906EE9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AB29EAE-7BD9-7742-ADE1-0FD1DDA7ABB6}"/>
              </a:ext>
            </a:extLst>
          </p:cNvPr>
          <p:cNvSpPr/>
          <p:nvPr/>
        </p:nvSpPr>
        <p:spPr>
          <a:xfrm>
            <a:off x="4414131" y="4948366"/>
            <a:ext cx="1490171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0ED5D064-07B0-CC4D-881C-96315B159C02}"/>
              </a:ext>
            </a:extLst>
          </p:cNvPr>
          <p:cNvSpPr/>
          <p:nvPr/>
        </p:nvSpPr>
        <p:spPr>
          <a:xfrm>
            <a:off x="5994316" y="4749992"/>
            <a:ext cx="1618512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Apply Model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EBBBE79-938B-3B48-B463-7515B4693662}"/>
              </a:ext>
            </a:extLst>
          </p:cNvPr>
          <p:cNvSpPr/>
          <p:nvPr/>
        </p:nvSpPr>
        <p:spPr>
          <a:xfrm>
            <a:off x="3833747" y="505692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263F5AEF-78D8-AC43-8046-A9A32D1AEDCE}"/>
              </a:ext>
            </a:extLst>
          </p:cNvPr>
          <p:cNvSpPr/>
          <p:nvPr/>
        </p:nvSpPr>
        <p:spPr>
          <a:xfrm>
            <a:off x="3833748" y="5627081"/>
            <a:ext cx="3779081" cy="34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206B4C-9DC1-E94A-A70B-FC71981D5336}"/>
              </a:ext>
            </a:extLst>
          </p:cNvPr>
          <p:cNvSpPr/>
          <p:nvPr/>
        </p:nvSpPr>
        <p:spPr>
          <a:xfrm>
            <a:off x="7702843" y="5537964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901E8751-264F-A140-8B33-A912A5F80818}"/>
              </a:ext>
            </a:extLst>
          </p:cNvPr>
          <p:cNvSpPr/>
          <p:nvPr/>
        </p:nvSpPr>
        <p:spPr>
          <a:xfrm rot="5400000">
            <a:off x="9317109" y="5194450"/>
            <a:ext cx="1211963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Evaluate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8B2D275-1475-754C-A68E-5775FF4E6B8E}"/>
              </a:ext>
            </a:extLst>
          </p:cNvPr>
          <p:cNvSpPr/>
          <p:nvPr/>
        </p:nvSpPr>
        <p:spPr>
          <a:xfrm>
            <a:off x="8915400" y="6222537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76113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48360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Over what dimension?</a:t>
            </a:r>
          </a:p>
        </p:txBody>
      </p:sp>
    </p:spTree>
    <p:extLst>
      <p:ext uri="{BB962C8B-B14F-4D97-AF65-F5344CB8AC3E}">
        <p14:creationId xmlns:p14="http://schemas.microsoft.com/office/powerpoint/2010/main" val="29586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8852</TotalTime>
  <Words>1227</Words>
  <Application>Microsoft Macintosh PowerPoint</Application>
  <PresentationFormat>Widescreen</PresentationFormat>
  <Paragraphs>270</Paragraphs>
  <Slides>38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Roboto</vt:lpstr>
      <vt:lpstr>Simple Light</vt:lpstr>
      <vt:lpstr>PowerPoint Presentation</vt:lpstr>
      <vt:lpstr>Things to remember</vt:lpstr>
      <vt:lpstr>PowerPoint Presentation</vt:lpstr>
      <vt:lpstr>Reminder: The PR-k graph</vt:lpstr>
      <vt:lpstr>Reminder: How to solve a prediction problem</vt:lpstr>
      <vt:lpstr>Modeling Steps</vt:lpstr>
      <vt:lpstr>Why do we need to do model selection?</vt:lpstr>
      <vt:lpstr>What do we to perform model selection</vt:lpstr>
      <vt:lpstr>What do we need our selected model to do?</vt:lpstr>
      <vt:lpstr>The wonderful for loop</vt:lpstr>
      <vt:lpstr>Results</vt:lpstr>
      <vt:lpstr>Analyzing the results</vt:lpstr>
      <vt:lpstr>Analyzing the results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75</cp:revision>
  <dcterms:created xsi:type="dcterms:W3CDTF">2020-01-14T19:43:43Z</dcterms:created>
  <dcterms:modified xsi:type="dcterms:W3CDTF">2021-09-30T15:09:49Z</dcterms:modified>
</cp:coreProperties>
</file>