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81" r:id="rId3"/>
    <p:sldId id="297" r:id="rId4"/>
    <p:sldId id="273" r:id="rId5"/>
    <p:sldId id="274" r:id="rId6"/>
    <p:sldId id="275" r:id="rId7"/>
    <p:sldId id="276" r:id="rId8"/>
    <p:sldId id="277" r:id="rId9"/>
    <p:sldId id="270" r:id="rId10"/>
    <p:sldId id="299" r:id="rId11"/>
    <p:sldId id="300" r:id="rId12"/>
    <p:sldId id="301" r:id="rId13"/>
    <p:sldId id="295" r:id="rId14"/>
    <p:sldId id="282" r:id="rId15"/>
    <p:sldId id="285" r:id="rId16"/>
    <p:sldId id="283" r:id="rId17"/>
    <p:sldId id="260" r:id="rId18"/>
    <p:sldId id="261" r:id="rId19"/>
    <p:sldId id="287" r:id="rId20"/>
    <p:sldId id="262" r:id="rId21"/>
    <p:sldId id="288" r:id="rId22"/>
    <p:sldId id="289" r:id="rId23"/>
    <p:sldId id="290" r:id="rId24"/>
    <p:sldId id="280" r:id="rId25"/>
    <p:sldId id="291" r:id="rId26"/>
    <p:sldId id="293" r:id="rId27"/>
    <p:sldId id="296" r:id="rId28"/>
    <p:sldId id="298"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4"/>
    <p:restoredTop sz="93189"/>
  </p:normalViewPr>
  <p:slideViewPr>
    <p:cSldViewPr snapToGrid="0" snapToObjects="1">
      <p:cViewPr varScale="1">
        <p:scale>
          <a:sx n="104" d="100"/>
          <a:sy n="104" d="100"/>
        </p:scale>
        <p:origin x="1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d8ed670a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d8ed670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coding, report writing, etc.</a:t>
            </a:r>
            <a:br>
              <a:rPr lang="en-US" altLang="en-US" dirty="0"/>
            </a:b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535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we’ll create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Readings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ethical issues when dealing with errors in record linkage?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39096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85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19"/>
          <p:cNvGrpSpPr/>
          <p:nvPr/>
        </p:nvGrpSpPr>
        <p:grpSpPr>
          <a:xfrm>
            <a:off x="3536630" y="1208075"/>
            <a:ext cx="5380812" cy="5370762"/>
            <a:chOff x="2465556" y="-14002"/>
            <a:chExt cx="5380812" cy="5370762"/>
          </a:xfrm>
        </p:grpSpPr>
        <p:sp>
          <p:nvSpPr>
            <p:cNvPr id="229" name="Google Shape;229;p19"/>
            <p:cNvSpPr/>
            <p:nvPr/>
          </p:nvSpPr>
          <p:spPr>
            <a:xfrm>
              <a:off x="2465556" y="-14002"/>
              <a:ext cx="5380812" cy="5356760"/>
            </a:xfrm>
            <a:prstGeom prst="ellipse">
              <a:avLst/>
            </a:prstGeom>
            <a:solidFill>
              <a:srgbClr val="E5B8B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txBox="1"/>
            <p:nvPr/>
          </p:nvSpPr>
          <p:spPr>
            <a:xfrm>
              <a:off x="4403724" y="253835"/>
              <a:ext cx="1504475" cy="803514"/>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Collection Control</a:t>
              </a:r>
              <a:endParaRPr/>
            </a:p>
          </p:txBody>
        </p:sp>
        <p:sp>
          <p:nvSpPr>
            <p:cNvPr id="231" name="Google Shape;231;p19"/>
            <p:cNvSpPr/>
            <p:nvPr/>
          </p:nvSpPr>
          <p:spPr>
            <a:xfrm>
              <a:off x="2889924" y="967291"/>
              <a:ext cx="4532076" cy="4341419"/>
            </a:xfrm>
            <a:prstGeom prst="ellipse">
              <a:avLst/>
            </a:prstGeom>
            <a:solidFill>
              <a:srgbClr val="D99593">
                <a:alpha val="81960"/>
              </a:srgb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txBox="1"/>
            <p:nvPr/>
          </p:nvSpPr>
          <p:spPr>
            <a:xfrm>
              <a:off x="4363982" y="1227776"/>
              <a:ext cx="1583960" cy="781455"/>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dk1"/>
                </a:buClr>
                <a:buSzPts val="1100"/>
                <a:buFont typeface="Calibri"/>
                <a:buNone/>
              </a:pPr>
              <a:endParaRPr sz="1100" b="1" i="0" u="none" strike="noStrike" cap="none">
                <a:solidFill>
                  <a:schemeClr val="lt1"/>
                </a:solidFill>
                <a:latin typeface="Calibri"/>
                <a:ea typeface="Calibri"/>
                <a:cs typeface="Calibri"/>
                <a:sym typeface="Calibri"/>
              </a:endParaRPr>
            </a:p>
            <a:p>
              <a:pPr marL="0" marR="0" lvl="0" indent="0" algn="ctr" rtl="0">
                <a:lnSpc>
                  <a:spcPct val="90000"/>
                </a:lnSpc>
                <a:spcBef>
                  <a:spcPts val="385"/>
                </a:spcBef>
                <a:spcAft>
                  <a:spcPts val="0"/>
                </a:spcAft>
                <a:buClr>
                  <a:schemeClr val="dk1"/>
                </a:buClr>
                <a:buSzPts val="1100"/>
                <a:buFont typeface="Calibri"/>
                <a:buNone/>
              </a:pPr>
              <a:endParaRPr sz="1100" b="1" i="0" u="none" strike="noStrike" cap="none">
                <a:solidFill>
                  <a:schemeClr val="lt1"/>
                </a:solidFill>
                <a:latin typeface="Calibri"/>
                <a:ea typeface="Calibri"/>
                <a:cs typeface="Calibri"/>
                <a:sym typeface="Calibri"/>
              </a:endParaRPr>
            </a:p>
            <a:p>
              <a:pPr marL="0" marR="0" lvl="0" indent="0" algn="ctr" rtl="0">
                <a:lnSpc>
                  <a:spcPct val="90000"/>
                </a:lnSpc>
                <a:spcBef>
                  <a:spcPts val="385"/>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Access Control</a:t>
              </a:r>
              <a:endParaRPr/>
            </a:p>
          </p:txBody>
        </p:sp>
        <p:sp>
          <p:nvSpPr>
            <p:cNvPr id="233" name="Google Shape;233;p19"/>
            <p:cNvSpPr/>
            <p:nvPr/>
          </p:nvSpPr>
          <p:spPr>
            <a:xfrm>
              <a:off x="3596373" y="2153278"/>
              <a:ext cx="3119177" cy="3203482"/>
            </a:xfrm>
            <a:prstGeom prst="ellipse">
              <a:avLst/>
            </a:prstGeom>
            <a:solidFill>
              <a:srgbClr val="95373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txBox="1"/>
            <p:nvPr/>
          </p:nvSpPr>
          <p:spPr>
            <a:xfrm>
              <a:off x="4429194" y="2393539"/>
              <a:ext cx="1453536" cy="720783"/>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br>
                <a:rPr lang="en-US" sz="1100" b="1" i="0" u="none" strike="noStrike" cap="none">
                  <a:solidFill>
                    <a:schemeClr val="lt1"/>
                  </a:solidFill>
                  <a:latin typeface="Calibri"/>
                  <a:ea typeface="Calibri"/>
                  <a:cs typeface="Calibri"/>
                  <a:sym typeface="Calibri"/>
                </a:rPr>
              </a:br>
              <a:br>
                <a:rPr lang="en-US" sz="1100" b="1" i="0" u="none" strike="noStrike" cap="none">
                  <a:solidFill>
                    <a:schemeClr val="lt1"/>
                  </a:solidFill>
                  <a:latin typeface="Calibri"/>
                  <a:ea typeface="Calibri"/>
                  <a:cs typeface="Calibri"/>
                  <a:sym typeface="Calibri"/>
                </a:rPr>
              </a:br>
              <a:br>
                <a:rPr lang="en-US" sz="1100" b="1" i="0" u="none" strike="noStrike" cap="none">
                  <a:solidFill>
                    <a:schemeClr val="lt1"/>
                  </a:solidFill>
                  <a:latin typeface="Calibri"/>
                  <a:ea typeface="Calibri"/>
                  <a:cs typeface="Calibri"/>
                  <a:sym typeface="Calibri"/>
                </a:rPr>
              </a:br>
              <a:r>
                <a:rPr lang="en-US" sz="1100" b="1" i="0" u="none" strike="noStrike" cap="none">
                  <a:solidFill>
                    <a:schemeClr val="lt1"/>
                  </a:solidFill>
                  <a:latin typeface="Calibri"/>
                  <a:ea typeface="Calibri"/>
                  <a:cs typeface="Calibri"/>
                  <a:sym typeface="Calibri"/>
                </a:rPr>
                <a:t>Inference Control (Not inferring something about me)</a:t>
              </a:r>
              <a:endParaRPr/>
            </a:p>
          </p:txBody>
        </p:sp>
        <p:sp>
          <p:nvSpPr>
            <p:cNvPr id="235" name="Google Shape;235;p19"/>
            <p:cNvSpPr/>
            <p:nvPr/>
          </p:nvSpPr>
          <p:spPr>
            <a:xfrm>
              <a:off x="4215925" y="3630598"/>
              <a:ext cx="1880073" cy="1726162"/>
            </a:xfrm>
            <a:prstGeom prst="ellipse">
              <a:avLst/>
            </a:prstGeom>
            <a:solidFill>
              <a:srgbClr val="63242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txBox="1"/>
            <p:nvPr/>
          </p:nvSpPr>
          <p:spPr>
            <a:xfrm>
              <a:off x="4491256" y="4062139"/>
              <a:ext cx="1329412" cy="863081"/>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Action Control (Not taking actions on me)</a:t>
              </a:r>
              <a:endParaRPr/>
            </a:p>
          </p:txBody>
        </p:sp>
      </p:grpSp>
      <p:sp>
        <p:nvSpPr>
          <p:cNvPr id="237" name="Google Shape;237;p19"/>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Levels of control</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667"/>
              <a:buChar char="●"/>
            </a:pPr>
            <a:r>
              <a:rPr lang="en-US" sz="2667">
                <a:solidFill>
                  <a:srgbClr val="000000"/>
                </a:solidFill>
              </a:rPr>
              <a:t>Are you using data for purposes it’s intended for? </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How are you protecting the data?</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the people who “own” the data know you’re using it?</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you have their permission? How was it obtained?</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What actions are you taking on individuals based on this data?</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the people you’re targeting know why and if they’re being targeted?</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What recourse do they have?</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Would it make the front page of the national newspaper if they found out what you’re doing?</a:t>
            </a:r>
            <a:endParaRPr>
              <a:solidFill>
                <a:srgbClr val="000000"/>
              </a:solidFill>
            </a:endParaRPr>
          </a:p>
          <a:p>
            <a:pPr marL="257168" lvl="0" indent="-104768" algn="l" rtl="0">
              <a:spcBef>
                <a:spcPts val="480"/>
              </a:spcBef>
              <a:spcAft>
                <a:spcPts val="0"/>
              </a:spcAft>
              <a:buClr>
                <a:schemeClr val="dk1"/>
              </a:buClr>
              <a:buSzPts val="2400"/>
              <a:buNone/>
            </a:pPr>
            <a:endParaRPr>
              <a:solidFill>
                <a:srgbClr val="000000"/>
              </a:solidFill>
            </a:endParaRPr>
          </a:p>
        </p:txBody>
      </p:sp>
      <p:sp>
        <p:nvSpPr>
          <p:cNvPr id="243" name="Google Shape;243;p20"/>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Ethics Questions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400"/>
              <a:buChar char="●"/>
            </a:pPr>
            <a:r>
              <a:rPr lang="en-US" dirty="0">
                <a:solidFill>
                  <a:srgbClr val="000000"/>
                </a:solidFill>
              </a:rPr>
              <a:t>Don’t be afraid to ask naïve questions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Spend time discussing goals and metrics – don’t forget equity as a goal</a:t>
            </a:r>
            <a:endParaRPr dirty="0">
              <a:solidFill>
                <a:srgbClr val="000000"/>
              </a:solidFill>
            </a:endParaRPr>
          </a:p>
          <a:p>
            <a:pPr marL="0" lvl="0" indent="0"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Understand what the current process/solution is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Communication is critical – before, during, and after</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We need to make sure that we tackle these problems responsibly and ethically</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Data and ML does not solve problems, people do. Is what you’re doing helping solve the problem?</a:t>
            </a:r>
            <a:endParaRPr dirty="0">
              <a:solidFill>
                <a:srgbClr val="000000"/>
              </a:solidFill>
            </a:endParaRPr>
          </a:p>
        </p:txBody>
      </p:sp>
      <p:sp>
        <p:nvSpPr>
          <p:cNvPr id="249" name="Google Shape;249;p22"/>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A Few Things to Remember </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Project</a:t>
            </a:r>
            <a:endParaRPr dirty="0"/>
          </a:p>
        </p:txBody>
      </p:sp>
      <p:sp>
        <p:nvSpPr>
          <p:cNvPr id="165" name="Google Shape;165;p2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169329" indent="0">
              <a:lnSpc>
                <a:spcPct val="146250"/>
              </a:lnSpc>
              <a:buClr>
                <a:srgbClr val="444444"/>
              </a:buClr>
              <a:buSzPts val="1600"/>
              <a:buNone/>
            </a:pPr>
            <a:endParaRPr dirty="0">
              <a:solidFill>
                <a:srgbClr val="222222"/>
              </a:solidFill>
              <a:highlight>
                <a:srgbClr val="FFFFFF"/>
              </a:highlight>
            </a:endParaRPr>
          </a:p>
        </p:txBody>
      </p:sp>
      <p:pic>
        <p:nvPicPr>
          <p:cNvPr id="2" name="Picture 1">
            <a:extLst>
              <a:ext uri="{FF2B5EF4-FFF2-40B4-BE49-F238E27FC236}">
                <a16:creationId xmlns:a16="http://schemas.microsoft.com/office/drawing/2014/main" id="{7754616C-B13B-734C-9D90-D3E25C1D842B}"/>
              </a:ext>
            </a:extLst>
          </p:cNvPr>
          <p:cNvPicPr>
            <a:picLocks noChangeAspect="1"/>
          </p:cNvPicPr>
          <p:nvPr/>
        </p:nvPicPr>
        <p:blipFill>
          <a:blip r:embed="rId3"/>
          <a:stretch>
            <a:fillRect/>
          </a:stretch>
        </p:blipFill>
        <p:spPr>
          <a:xfrm>
            <a:off x="0" y="1356966"/>
            <a:ext cx="12192000" cy="5501033"/>
          </a:xfrm>
          <a:prstGeom prst="rect">
            <a:avLst/>
          </a:prstGeom>
        </p:spPr>
      </p:pic>
      <p:pic>
        <p:nvPicPr>
          <p:cNvPr id="1026" name="Picture 2" descr="DonorsChoose: Support a classroom. Build a future.">
            <a:extLst>
              <a:ext uri="{FF2B5EF4-FFF2-40B4-BE49-F238E27FC236}">
                <a16:creationId xmlns:a16="http://schemas.microsoft.com/office/drawing/2014/main" id="{63585741-D5E1-0C49-9B35-C444E3CCF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1904" y="1378167"/>
            <a:ext cx="3320097" cy="174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TotalTime>
  <Words>1152</Words>
  <Application>Microsoft Macintosh PowerPoint</Application>
  <PresentationFormat>Widescreen</PresentationFormat>
  <Paragraphs>221</Paragraphs>
  <Slides>28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Simple Light</vt:lpstr>
      <vt:lpstr>PowerPoint Presentation</vt:lpstr>
      <vt:lpstr>Things to remember</vt:lpstr>
      <vt:lpstr>PowerPoint Presentation</vt:lpstr>
      <vt:lpstr>Creating a more equitable society</vt:lpstr>
      <vt:lpstr>Data and AI Ethics Issues</vt:lpstr>
      <vt:lpstr>Levels of control</vt:lpstr>
      <vt:lpstr>Data Ethics Questions</vt:lpstr>
      <vt:lpstr>A Few Things to Remember </vt:lpstr>
      <vt:lpstr>Project</vt:lpstr>
      <vt:lpstr> Working with Your Project Team</vt:lpstr>
      <vt:lpstr> Working with Your Project Team</vt:lpstr>
      <vt:lpstr> Working with Your Project Team</vt:lpstr>
      <vt:lpstr>PowerPoint Presentation</vt:lpstr>
      <vt:lpstr>Challenges</vt:lpstr>
      <vt:lpstr>Data Acquisition: Technical (challenges)</vt:lpstr>
      <vt:lpstr>Data Storage</vt:lpstr>
      <vt:lpstr> Linkage: Goals</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Topic</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27</cp:revision>
  <dcterms:created xsi:type="dcterms:W3CDTF">2020-01-14T19:43:43Z</dcterms:created>
  <dcterms:modified xsi:type="dcterms:W3CDTF">2021-09-07T15:50:50Z</dcterms:modified>
</cp:coreProperties>
</file>