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6"/>
  </p:notesMasterIdLst>
  <p:sldIdLst>
    <p:sldId id="269" r:id="rId2"/>
    <p:sldId id="524" r:id="rId3"/>
    <p:sldId id="568" r:id="rId4"/>
    <p:sldId id="570" r:id="rId5"/>
    <p:sldId id="573" r:id="rId6"/>
    <p:sldId id="572" r:id="rId7"/>
    <p:sldId id="574" r:id="rId8"/>
    <p:sldId id="569" r:id="rId9"/>
    <p:sldId id="575" r:id="rId10"/>
    <p:sldId id="576" r:id="rId11"/>
    <p:sldId id="577" r:id="rId12"/>
    <p:sldId id="579" r:id="rId13"/>
    <p:sldId id="580" r:id="rId14"/>
    <p:sldId id="5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y Reese" initials="KR" lastIdx="1" clrIdx="0">
    <p:extLst>
      <p:ext uri="{19B8F6BF-5375-455C-9EA6-DF929625EA0E}">
        <p15:presenceInfo xmlns:p15="http://schemas.microsoft.com/office/powerpoint/2012/main" userId="S::kvance12@byu.edu::ecd9f7cd-7fd1-47eb-96fa-b91c52ec0d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F78AC"/>
    <a:srgbClr val="0055B8"/>
    <a:srgbClr val="013F72"/>
    <a:srgbClr val="003F72"/>
    <a:srgbClr val="003E6F"/>
    <a:srgbClr val="002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3886" autoAdjust="0"/>
  </p:normalViewPr>
  <p:slideViewPr>
    <p:cSldViewPr snapToGrid="0" snapToObjects="1">
      <p:cViewPr varScale="1">
        <p:scale>
          <a:sx n="96" d="100"/>
          <a:sy n="96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60361-543A-4FEE-82BF-8C514BF4069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C35B6-6E8D-479D-87F6-D48F59737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C35B6-6E8D-479D-87F6-D48F59737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0679-F8B0-4B6D-B7C1-DD11D4CA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ED78B-3DA5-49D6-90A8-DE6CF0470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0FDF-A366-4F9B-8276-CD00924F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86B1-B586-4B73-B786-844FD98F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7B4BB-A75B-4A9D-B4B6-7494832F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E338-CBC3-448B-822B-5E1D2FD9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5354A-9B8E-47AB-A550-4D66DA52C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8BBB-4CE2-4950-BF66-50785B2E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0261-B539-4793-B877-31A0AA17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F4DC-391C-4FE5-A283-5A8A771E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1027B-E142-49AC-AC18-F9FCBC6DF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86B63-AD34-49E7-95F2-786CD8232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B35A-A3E6-4006-A649-13FA72B0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7043-328B-4DA0-9135-4133E68A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3CA1-830B-408A-A08C-3C79DC49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2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YU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148-D119-C741-8BC4-8B87B1D37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263901"/>
            <a:ext cx="9144000" cy="1127127"/>
          </a:xfrm>
        </p:spPr>
        <p:txBody>
          <a:bodyPr anchor="b"/>
          <a:lstStyle>
            <a:lvl1pPr algn="ctr">
              <a:defRPr sz="6000" b="1" i="0" cap="small" baseline="0">
                <a:solidFill>
                  <a:srgbClr val="002E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E17C-1994-2244-AEB4-38952C3BD0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465638"/>
            <a:ext cx="9144000" cy="652463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rgbClr val="0055B8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CC45B9-4838-7A4A-A04E-BBE28E75E8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6769" y="743080"/>
            <a:ext cx="3738465" cy="23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9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YU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148-D119-C741-8BC4-8B87B1D37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57301"/>
            <a:ext cx="9144000" cy="1127127"/>
          </a:xfrm>
        </p:spPr>
        <p:txBody>
          <a:bodyPr anchor="b"/>
          <a:lstStyle>
            <a:lvl1pPr algn="ctr">
              <a:defRPr sz="6000" b="1" i="0" cap="small" baseline="0">
                <a:solidFill>
                  <a:srgbClr val="002E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E17C-1994-2244-AEB4-38952C3BD0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59038"/>
            <a:ext cx="9144000" cy="652463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rgbClr val="0055B8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03A8C40-77A3-4A40-A43B-7F1ECD663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6043" y="3558168"/>
            <a:ext cx="2119915" cy="13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148-D119-C741-8BC4-8B87B1D37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cap="small" baseline="0">
                <a:solidFill>
                  <a:srgbClr val="002E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E17C-1994-2244-AEB4-38952C3BD0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rgbClr val="0055B8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352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88B2-177F-3F48-A057-CA150BE7B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6496" cy="9144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EDEB-E0F8-3E4C-AE91-2F1B8C0BF3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0" y="1600200"/>
            <a:ext cx="5349240" cy="41148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F6BC4-EBA3-864C-8376-ECA3C6BE019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3056" y="1600200"/>
            <a:ext cx="5349240" cy="41148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140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3A5C-202B-354A-AD23-9F00FB929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5691" y="914400"/>
            <a:ext cx="8540620" cy="3657600"/>
          </a:xfrm>
        </p:spPr>
        <p:txBody>
          <a:bodyPr anchor="ctr" anchorCtr="0"/>
          <a:lstStyle>
            <a:lvl1pPr algn="ctr">
              <a:defRPr sz="6000" b="0" i="0" cap="none" baseline="0"/>
            </a:lvl1pPr>
          </a:lstStyle>
          <a:p>
            <a:r>
              <a:rPr lang="en-US" dirty="0"/>
              <a:t>Click to add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077C-1C90-C941-BF65-58455093660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28800" y="4619501"/>
            <a:ext cx="8540496" cy="864507"/>
          </a:xfrm>
        </p:spPr>
        <p:txBody>
          <a:bodyPr/>
          <a:lstStyle>
            <a:lvl1pPr marL="0" indent="0" algn="ctr">
              <a:buNone/>
              <a:defRPr sz="3000" cap="small" baseline="0">
                <a:solidFill>
                  <a:srgbClr val="0055B8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speaker name</a:t>
            </a:r>
          </a:p>
        </p:txBody>
      </p:sp>
    </p:spTree>
    <p:extLst>
      <p:ext uri="{BB962C8B-B14F-4D97-AF65-F5344CB8AC3E}">
        <p14:creationId xmlns:p14="http://schemas.microsoft.com/office/powerpoint/2010/main" val="2635818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3A5C-202B-354A-AD23-9F00FB929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5691" y="914400"/>
            <a:ext cx="8540620" cy="3657600"/>
          </a:xfrm>
        </p:spPr>
        <p:txBody>
          <a:bodyPr anchor="ctr" anchorCtr="0"/>
          <a:lstStyle>
            <a:lvl1pPr algn="ctr">
              <a:defRPr sz="10000" b="0" i="0" cap="none" baseline="0"/>
            </a:lvl1pPr>
          </a:lstStyle>
          <a:p>
            <a:r>
              <a:rPr lang="en-US" dirty="0"/>
              <a:t>Click to add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077C-1C90-C941-BF65-58455093660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28800" y="4619501"/>
            <a:ext cx="8540496" cy="864507"/>
          </a:xfrm>
        </p:spPr>
        <p:txBody>
          <a:bodyPr/>
          <a:lstStyle>
            <a:lvl1pPr marL="0" indent="0" algn="ctr">
              <a:buNone/>
              <a:defRPr sz="3000" cap="small" baseline="0">
                <a:solidFill>
                  <a:srgbClr val="0055B8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58984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63056" y="685800"/>
            <a:ext cx="4800600" cy="4800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9F9D7-7D24-B646-B425-92A28BEE7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5349240" cy="9144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B595A4-507C-7A4E-A18C-CB138650AB1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1600200"/>
            <a:ext cx="5349240" cy="3886200"/>
          </a:xfrm>
        </p:spPr>
        <p:txBody>
          <a:bodyPr/>
          <a:lstStyle>
            <a:lvl1pPr marL="0" indent="0">
              <a:buNone/>
              <a:defRPr sz="2800" cap="small" baseline="0">
                <a:solidFill>
                  <a:srgbClr val="0055B8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03138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63056" y="685800"/>
            <a:ext cx="4800600" cy="4800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D3EDB7B-FF57-F041-B72F-B229BD41688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234440" y="685800"/>
            <a:ext cx="4800600" cy="4800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775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B4F7-DC37-4BFA-8193-C228FB12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9B26-8939-470F-845B-0359DFB0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444F-B1CE-4D98-BFB1-3FC293A3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B216-9148-44EC-8B2B-5C615999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36ED-1D5A-41A0-8913-A35AEEDB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63056" y="685800"/>
            <a:ext cx="4800600" cy="23317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D3EDB7B-FF57-F041-B72F-B229BD41688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234440" y="685800"/>
            <a:ext cx="4800600" cy="4800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CBCDE2-4B10-214E-A6FA-7B740685B40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156960" y="3154680"/>
            <a:ext cx="4800600" cy="23317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2459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Larg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2226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98F3-EF5B-4418-9985-1EECDEE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774B5-6D0F-437C-96FF-187E6F12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EDE7-5056-4289-8314-363EEA39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6CD4-F0A8-4587-8A40-88BD7BD8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0526-EF6B-40ED-9BC9-2D487862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6771-7E73-4197-81C2-40D3B636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7D8E-FF7E-484C-BF8B-DEF811225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F33F7-1A8A-47AD-A6C4-4761581F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3FAE6-DFA3-4DE3-9E26-945D55DD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1E37-5ED7-4FBD-A207-F1ECB78F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066B-1D54-4871-A02E-1A7F865C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B747-1FD2-4936-B93B-F98DF38E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4CD6-DA86-4A51-9CD7-A8691185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82D6-DE73-4873-8EB7-51B1F589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24244-9744-4A8D-B616-49867015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F92DD-7A4C-43EF-8683-E8AE34BCD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B04A4-6354-4CCF-8A2B-276D2BE6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5244F-E6F8-45AF-9C30-3538E086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A4AA1-D6FD-4F95-ACE5-3E3272EC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78CA-3619-46E3-AF9C-3416F528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CB744-F419-409F-9492-827B431F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6CA92-3E14-4A4F-ADB8-0260CE67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4838C-AFE0-40BC-9588-D8DA8F2D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70570-CAD3-4335-9885-72CFC708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4BDBA-B652-43E2-A49E-773999F3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2D9F4-36C3-47AC-B4A0-59BD55B5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7239-2031-4503-9F6B-EA80731A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7C80-FEEC-4524-A661-C0FE864C4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8C24D-9FE8-41F0-BD94-D73FC722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B140-CB01-4FA8-9415-4602486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A1852-8D30-45DF-AE66-20A3122F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B6567-0235-4827-BDC9-D8E4940D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4CDB-5E63-47DB-8FBF-8194A19E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A8EE4-EC50-4101-840B-0FEAE475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72E0B-FAF6-4E18-A37D-AC13175A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984D-50FF-40DE-958A-03E640A2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43CC-CF44-4CF7-8A4F-BB0A7F28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5B58-BF56-4776-B9AA-3739391C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90237-1E08-4ED8-A404-6755F72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849F-A192-4A62-A365-D12A818F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6890C-D25F-4CF6-BFFE-74B7FF134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312D-D0D6-4865-95EC-1A23AD7A98E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2416-E40E-471C-B1A4-1DD0AF75B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964F-4B88-4F39-B3FF-FE5C93561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7B3D-0D4D-47D2-8FA6-7A68CFA01F2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23CAE9-7C5E-48D6-B5B2-6C4297E0073A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728025" y="6015129"/>
            <a:ext cx="1213995" cy="6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4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34" r:id="rId12"/>
    <p:sldLayoutId id="2147483776" r:id="rId13"/>
    <p:sldLayoutId id="2147483775" r:id="rId14"/>
    <p:sldLayoutId id="2147483737" r:id="rId15"/>
    <p:sldLayoutId id="2147483743" r:id="rId16"/>
    <p:sldLayoutId id="2147483784" r:id="rId17"/>
    <p:sldLayoutId id="2147483739" r:id="rId18"/>
    <p:sldLayoutId id="2147483785" r:id="rId19"/>
    <p:sldLayoutId id="2147483786" r:id="rId20"/>
    <p:sldLayoutId id="214748374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css/css_font_size.asp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schools.com/css/css_text.asp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cssref/pr_text_text-align.AS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cssref/pr_text_text-decoration.asp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ackground.a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css/css_font.as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670AC-F465-434F-8EE6-68FEC9AB5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latin typeface="Avenir Next LT Pro" panose="020B0504020202020204" pitchFamily="34" charset="0"/>
              </a:rPr>
              <a:t>Ch. 21: Fundamentals of HTML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FC7-8FDC-40DF-934C-C89763C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D8D9-BBF0-42B9-81EF-09FBD6F13861}"/>
              </a:ext>
            </a:extLst>
          </p:cNvPr>
          <p:cNvSpPr txBox="1"/>
          <p:nvPr/>
        </p:nvSpPr>
        <p:spPr>
          <a:xfrm>
            <a:off x="754380" y="1869757"/>
            <a:ext cx="3787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Font-size: can be specified in terms of  px or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em</a:t>
            </a:r>
            <a:endParaRPr lang="en-US" dirty="0">
              <a:solidFill>
                <a:srgbClr val="333333"/>
              </a:solidFill>
              <a:latin typeface="Avenir Next LT Pro Light" panose="020B0304020202020204" pitchFamily="34" charset="0"/>
            </a:endParaRP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venir Next LT Pro Light" panose="020B0304020202020204" pitchFamily="34" charset="0"/>
              </a:rPr>
              <a:t>1em is equal to the current font size. The default text size in browsers is 16px. So, the default size of 1em is 16px.</a:t>
            </a:r>
          </a:p>
          <a:p>
            <a:pPr algn="l" latinLnBrk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venir Next LT Pro Light" panose="020B0304020202020204" pitchFamily="34" charset="0"/>
              </a:rPr>
              <a:t>The size can be calculated from pixels to </a:t>
            </a:r>
            <a:r>
              <a:rPr lang="en-US" dirty="0" err="1">
                <a:solidFill>
                  <a:srgbClr val="333333"/>
                </a:solidFill>
                <a:latin typeface="Avenir Next LT Pro Light" panose="020B0304020202020204" pitchFamily="34" charset="0"/>
              </a:rPr>
              <a:t>em</a:t>
            </a:r>
            <a:r>
              <a:rPr lang="en-US" dirty="0">
                <a:solidFill>
                  <a:srgbClr val="333333"/>
                </a:solidFill>
                <a:latin typeface="Avenir Next LT Pro Light" panose="020B0304020202020204" pitchFamily="34" charset="0"/>
              </a:rPr>
              <a:t> using this formula: pixels/16=</a:t>
            </a:r>
            <a:r>
              <a:rPr lang="en-US" dirty="0" err="1">
                <a:solidFill>
                  <a:srgbClr val="333333"/>
                </a:solidFill>
                <a:latin typeface="Avenir Next LT Pro Light" panose="020B0304020202020204" pitchFamily="34" charset="0"/>
              </a:rPr>
              <a:t>em</a:t>
            </a:r>
            <a:endParaRPr lang="en-US" dirty="0">
              <a:solidFill>
                <a:srgbClr val="333333"/>
              </a:solidFill>
              <a:latin typeface="Avenir Next LT Pro Light" panose="020B0304020202020204" pitchFamily="34" charset="0"/>
            </a:endParaRPr>
          </a:p>
          <a:p>
            <a:pPr algn="l" latinLnBrk="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33333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See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  <a:hlinkClick r:id="rId2"/>
              </a:rPr>
              <a:t>W3 schools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 for more info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DD169-3A22-41BE-9E6C-18E9144A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42" y="1869756"/>
            <a:ext cx="6118047" cy="15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FC7-8FDC-40DF-934C-C89763C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Color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D8D9-BBF0-42B9-81EF-09FBD6F13861}"/>
              </a:ext>
            </a:extLst>
          </p:cNvPr>
          <p:cNvSpPr txBox="1"/>
          <p:nvPr/>
        </p:nvSpPr>
        <p:spPr>
          <a:xfrm>
            <a:off x="754380" y="1869757"/>
            <a:ext cx="3787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Can be specified as a word “red” or a hexadecimal code “#3FG670”</a:t>
            </a:r>
          </a:p>
          <a:p>
            <a:pPr algn="l" latinLnBrk="0"/>
            <a:endParaRPr lang="en-US" sz="1800" b="0" i="0" dirty="0">
              <a:solidFill>
                <a:srgbClr val="333333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See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  <a:hlinkClick r:id="rId2"/>
              </a:rPr>
              <a:t>W3 schools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 for more info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0AF68-2FDA-4B3C-8A4B-47D7233F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40" y="1869757"/>
            <a:ext cx="5166360" cy="21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FC7-8FDC-40DF-934C-C89763C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D8D9-BBF0-42B9-81EF-09FBD6F13861}"/>
              </a:ext>
            </a:extLst>
          </p:cNvPr>
          <p:cNvSpPr txBox="1"/>
          <p:nvPr/>
        </p:nvSpPr>
        <p:spPr>
          <a:xfrm>
            <a:off x="754380" y="1869757"/>
            <a:ext cx="378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venir Next LT Pro Light" panose="020B0304020202020204" pitchFamily="34" charset="0"/>
              </a:rPr>
              <a:t>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ight, left, center or justify</a:t>
            </a:r>
          </a:p>
          <a:p>
            <a:pPr algn="l" latinLnBrk="0"/>
            <a:endParaRPr lang="en-US" sz="1800" b="0" i="0" dirty="0">
              <a:solidFill>
                <a:srgbClr val="333333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See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  <a:hlinkClick r:id="rId2"/>
              </a:rPr>
              <a:t>W3 schools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 for more info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746DE-D0DD-4714-99BB-DDC88741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9660"/>
            <a:ext cx="4351020" cy="20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FC7-8FDC-40DF-934C-C89763C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D8D9-BBF0-42B9-81EF-09FBD6F13861}"/>
              </a:ext>
            </a:extLst>
          </p:cNvPr>
          <p:cNvSpPr txBox="1"/>
          <p:nvPr/>
        </p:nvSpPr>
        <p:spPr>
          <a:xfrm>
            <a:off x="754380" y="1869757"/>
            <a:ext cx="3787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Overline, line-through, underline, none</a:t>
            </a:r>
          </a:p>
          <a:p>
            <a:pPr algn="l" latinLnBrk="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33333"/>
              </a:solidFill>
              <a:effectLst/>
              <a:latin typeface="Avenir Next LT Pro Light" panose="020B0304020202020204" pitchFamily="34" charset="0"/>
            </a:endParaRPr>
          </a:p>
          <a:p>
            <a:pPr algn="l" latinLnBrk="0"/>
            <a:endParaRPr lang="en-US" sz="1800" b="0" i="0" dirty="0">
              <a:solidFill>
                <a:srgbClr val="333333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See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  <a:hlinkClick r:id="rId2"/>
              </a:rPr>
              <a:t>W3 schools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 for more info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3924A-8140-45B0-A61E-7C1DD9E9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97" y="1869757"/>
            <a:ext cx="3845243" cy="157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3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FC7-8FDC-40DF-934C-C89763C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D8D9-BBF0-42B9-81EF-09FBD6F13861}"/>
              </a:ext>
            </a:extLst>
          </p:cNvPr>
          <p:cNvSpPr txBox="1"/>
          <p:nvPr/>
        </p:nvSpPr>
        <p:spPr>
          <a:xfrm>
            <a:off x="754380" y="1869757"/>
            <a:ext cx="4351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Explanation of the different parts: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Content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 - The content of the box, where text and images appear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Padding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 - Clears an area around the content. The padding is transparent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Border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 - A border that goes around the padding and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Margin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 - Clears an area outside the border. The margin is transparent</a:t>
            </a: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Avenir Next LT Pro Light" panose="020B0304020202020204" pitchFamily="34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</a:rPr>
              <a:t>The box model allows us to add a border around elements, and to define space between elements. </a:t>
            </a:r>
          </a:p>
          <a:p>
            <a:pPr algn="l" latinLnBrk="0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Avenir Next LT Pro Light" panose="020B0304020202020204" pitchFamily="34" charset="0"/>
            </a:endParaRPr>
          </a:p>
          <a:p>
            <a:pPr algn="l" latinLnBrk="0"/>
            <a:endParaRPr lang="en-US" sz="1400" b="0" i="0" dirty="0">
              <a:solidFill>
                <a:srgbClr val="333333"/>
              </a:solidFill>
              <a:effectLst/>
              <a:latin typeface="Avenir Next LT Pro Light" panose="020B0304020202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See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  <a:hlinkClick r:id="rId2"/>
              </a:rPr>
              <a:t>W3 schools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 for more info</a:t>
            </a:r>
          </a:p>
          <a:p>
            <a:endParaRPr lang="en-US" sz="1400" dirty="0">
              <a:latin typeface="Avenir Next LT Pro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67698-AA60-45CE-B93E-B2A3C668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53" y="1066800"/>
            <a:ext cx="5882422" cy="2501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CFB5C-C3AB-45CF-A13B-9E75EF490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553" y="3850005"/>
            <a:ext cx="3486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9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A891D-864C-4B6A-AE58-30F6845A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Avenir Next LT Pro" panose="020B0504020202020204" pitchFamily="34" charset="0"/>
              </a:rPr>
              <a:t>CSS Concepts Covered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5574-0160-442C-867B-4FFF587FC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numCol="2">
            <a:normAutofit/>
          </a:bodyPr>
          <a:lstStyle/>
          <a:p>
            <a:pPr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Connect CSS page to HTML page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sz="2000">
                <a:latin typeface="Avenir Next LT Pro Light" panose="020B0304020202020204" pitchFamily="34" charset="0"/>
              </a:rPr>
              <a:t>Background</a:t>
            </a:r>
            <a:endParaRPr lang="en-US" sz="2000" b="0" i="0">
              <a:effectLst/>
              <a:latin typeface="Avenir Next LT Pro Light" panose="020B03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Font-family: font names here separated by commas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Font-size: can be specified in terms of pt or px or em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Font-weight: can be specified as a word “bold” or a number “900”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Color: can be specified as a word “red” or a hexadecimal code “#3FG670”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Text-align: right, left, center, or justify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Text-decoration: overline, line-through, underline, none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Box model properties: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Padding: clears an area around the content area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Border: goes around the padding and content. To make the border visible, you must define the “border-style” property.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Avenir Next LT Pro Light" panose="020B0304020202020204" pitchFamily="34" charset="0"/>
              </a:rPr>
              <a:t>Margin: clears an area around the border. Margins have no background color and are always transparent.</a:t>
            </a:r>
          </a:p>
          <a:p>
            <a:endParaRPr lang="en-US" sz="2000">
              <a:latin typeface="Avenir Next LT Pro Light" panose="020B03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C793-A842-4252-8F48-D744E899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CSS to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93E16-AB41-4219-A325-DB29532E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65" y="2044065"/>
            <a:ext cx="9201150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06B31-985F-485E-8C83-CE0AD04C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39552"/>
            <a:ext cx="2066925" cy="22383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E25ED2-E9D0-42C8-868A-DFC938121D89}"/>
              </a:ext>
            </a:extLst>
          </p:cNvPr>
          <p:cNvCxnSpPr>
            <a:cxnSpLocks/>
          </p:cNvCxnSpPr>
          <p:nvPr/>
        </p:nvCxnSpPr>
        <p:spPr>
          <a:xfrm>
            <a:off x="7503579" y="3429000"/>
            <a:ext cx="3110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A2B71B-15AB-4218-869F-125D9696402C}"/>
              </a:ext>
            </a:extLst>
          </p:cNvPr>
          <p:cNvCxnSpPr>
            <a:cxnSpLocks/>
          </p:cNvCxnSpPr>
          <p:nvPr/>
        </p:nvCxnSpPr>
        <p:spPr>
          <a:xfrm>
            <a:off x="1095159" y="5580462"/>
            <a:ext cx="3110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6D9C09-7583-4CBB-8DE9-7ED6656330A4}"/>
              </a:ext>
            </a:extLst>
          </p:cNvPr>
          <p:cNvCxnSpPr>
            <a:cxnSpLocks/>
          </p:cNvCxnSpPr>
          <p:nvPr/>
        </p:nvCxnSpPr>
        <p:spPr>
          <a:xfrm>
            <a:off x="1163739" y="5816682"/>
            <a:ext cx="31108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15AFB-DC41-4822-97D6-F856B0BF457C}"/>
              </a:ext>
            </a:extLst>
          </p:cNvPr>
          <p:cNvCxnSpPr>
            <a:cxnSpLocks/>
          </p:cNvCxnSpPr>
          <p:nvPr/>
        </p:nvCxnSpPr>
        <p:spPr>
          <a:xfrm>
            <a:off x="8105559" y="3429000"/>
            <a:ext cx="311084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9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7B35A-DFA4-409E-9C4E-4DCF1057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61618"/>
            <a:ext cx="10905066" cy="4334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5592-1CD8-4FED-9E72-0990FA09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13150-0667-4314-A179-3D73C6BDC700}"/>
              </a:ext>
            </a:extLst>
          </p:cNvPr>
          <p:cNvSpPr txBox="1"/>
          <p:nvPr/>
        </p:nvSpPr>
        <p:spPr>
          <a:xfrm>
            <a:off x="685800" y="1809660"/>
            <a:ext cx="4107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Selects HTML elements based on the elements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 ‘h2’ elements will be centered aligned and blue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E1F73-6E84-49C0-9942-3EDB246D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9660"/>
            <a:ext cx="4351020" cy="20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5592-1CD8-4FED-9E72-0990FA09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13150-0667-4314-A179-3D73C6BDC700}"/>
              </a:ext>
            </a:extLst>
          </p:cNvPr>
          <p:cNvSpPr txBox="1"/>
          <p:nvPr/>
        </p:nvSpPr>
        <p:spPr>
          <a:xfrm>
            <a:off x="685800" y="1809660"/>
            <a:ext cx="4107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id in HTML is used to select a specific unique element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Write a hash (#) before the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will make the id of ‘top’ red. 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DE79C-2DE1-48E5-B1CD-F59E924E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94" y="1809660"/>
            <a:ext cx="4107179" cy="1726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1F361-38BE-4AB4-837E-FE8F70ADE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25"/>
          <a:stretch/>
        </p:blipFill>
        <p:spPr>
          <a:xfrm>
            <a:off x="5480685" y="4378642"/>
            <a:ext cx="5614035" cy="904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22F382-1F71-4ECD-9331-FF415A374B0F}"/>
              </a:ext>
            </a:extLst>
          </p:cNvPr>
          <p:cNvSpPr txBox="1"/>
          <p:nvPr/>
        </p:nvSpPr>
        <p:spPr>
          <a:xfrm>
            <a:off x="5979794" y="1252493"/>
            <a:ext cx="173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09C4C-3092-4B0D-8739-56BC75181B9A}"/>
              </a:ext>
            </a:extLst>
          </p:cNvPr>
          <p:cNvSpPr txBox="1"/>
          <p:nvPr/>
        </p:nvSpPr>
        <p:spPr>
          <a:xfrm>
            <a:off x="5979794" y="3987685"/>
            <a:ext cx="173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</a:t>
            </a:r>
          </a:p>
        </p:txBody>
      </p:sp>
    </p:spTree>
    <p:extLst>
      <p:ext uri="{BB962C8B-B14F-4D97-AF65-F5344CB8AC3E}">
        <p14:creationId xmlns:p14="http://schemas.microsoft.com/office/powerpoint/2010/main" val="15864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5592-1CD8-4FED-9E72-0990FA09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13150-0667-4314-A179-3D73C6BDC700}"/>
              </a:ext>
            </a:extLst>
          </p:cNvPr>
          <p:cNvSpPr txBox="1"/>
          <p:nvPr/>
        </p:nvSpPr>
        <p:spPr>
          <a:xfrm>
            <a:off x="685800" y="1809660"/>
            <a:ext cx="4107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References a class. A class can be used multiple times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Write a period (.) before the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will make the class of ‘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excitedText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’ green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2F382-1F71-4ECD-9331-FF415A374B0F}"/>
              </a:ext>
            </a:extLst>
          </p:cNvPr>
          <p:cNvSpPr txBox="1"/>
          <p:nvPr/>
        </p:nvSpPr>
        <p:spPr>
          <a:xfrm>
            <a:off x="5979794" y="1252493"/>
            <a:ext cx="173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09C4C-3092-4B0D-8739-56BC75181B9A}"/>
              </a:ext>
            </a:extLst>
          </p:cNvPr>
          <p:cNvSpPr txBox="1"/>
          <p:nvPr/>
        </p:nvSpPr>
        <p:spPr>
          <a:xfrm>
            <a:off x="5979794" y="3987685"/>
            <a:ext cx="173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5589F-01D3-4B3B-955F-CFAC4581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4465"/>
            <a:ext cx="3695700" cy="1897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A2352-33E4-4152-AE19-47264108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07230"/>
            <a:ext cx="47053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FC7-8FDC-40DF-934C-C89763C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F75D5-10A6-4826-BBA6-E8DF4BA8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0" y="1869757"/>
            <a:ext cx="7086600" cy="1685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CD8D9-BBF0-42B9-81EF-09FBD6F13861}"/>
              </a:ext>
            </a:extLst>
          </p:cNvPr>
          <p:cNvSpPr txBox="1"/>
          <p:nvPr/>
        </p:nvSpPr>
        <p:spPr>
          <a:xfrm>
            <a:off x="754380" y="1869757"/>
            <a:ext cx="280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Makes the background color light blue. </a:t>
            </a:r>
          </a:p>
          <a:p>
            <a:endParaRPr lang="en-US" dirty="0">
              <a:solidFill>
                <a:srgbClr val="333333"/>
              </a:solidFill>
              <a:latin typeface="Avenir Next LT Pro Light" panose="020B03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See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  <a:hlinkClick r:id="rId3"/>
              </a:rPr>
              <a:t>W3 schools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 for more info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FC7-8FDC-40DF-934C-C89763CB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CD8D9-BBF0-42B9-81EF-09FBD6F13861}"/>
              </a:ext>
            </a:extLst>
          </p:cNvPr>
          <p:cNvSpPr txBox="1"/>
          <p:nvPr/>
        </p:nvSpPr>
        <p:spPr>
          <a:xfrm>
            <a:off x="754380" y="1869757"/>
            <a:ext cx="280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Font names here separated by commas. List multiple fonts as backup.</a:t>
            </a:r>
          </a:p>
          <a:p>
            <a:endParaRPr lang="en-US" dirty="0">
              <a:solidFill>
                <a:srgbClr val="333333"/>
              </a:solidFill>
              <a:latin typeface="Avenir Next LT Pro Light" panose="020B0304020202020204" pitchFamily="34" charset="0"/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See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  <a:hlinkClick r:id="rId2"/>
              </a:rPr>
              <a:t>W3 schools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Avenir Next LT Pro Light" panose="020B0304020202020204" pitchFamily="34" charset="0"/>
              </a:rPr>
              <a:t> for more info</a:t>
            </a:r>
          </a:p>
          <a:p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16595-B3AB-4BA3-9451-38DB8D78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2" y="1869756"/>
            <a:ext cx="6298938" cy="11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27249</TotalTime>
  <Words>480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Calibri Light</vt:lpstr>
      <vt:lpstr>Verdana</vt:lpstr>
      <vt:lpstr>Office Theme</vt:lpstr>
      <vt:lpstr>Ch. 21: Fundamentals of HTML</vt:lpstr>
      <vt:lpstr>CSS Concepts Covered Today</vt:lpstr>
      <vt:lpstr>Connect CSS to HTML</vt:lpstr>
      <vt:lpstr>PowerPoint Presentation</vt:lpstr>
      <vt:lpstr>Element Selector</vt:lpstr>
      <vt:lpstr>Id Selector</vt:lpstr>
      <vt:lpstr>Class Selector</vt:lpstr>
      <vt:lpstr>Background</vt:lpstr>
      <vt:lpstr>Font Family</vt:lpstr>
      <vt:lpstr>Font Size</vt:lpstr>
      <vt:lpstr>Font Color</vt:lpstr>
      <vt:lpstr>Text-align</vt:lpstr>
      <vt:lpstr>Text-decoration</vt:lpstr>
      <vt:lpstr>Box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7 – SQL Day 2</dc:title>
  <dc:creator>Katy Reese</dc:creator>
  <cp:lastModifiedBy>Katy Reese</cp:lastModifiedBy>
  <cp:revision>94</cp:revision>
  <dcterms:created xsi:type="dcterms:W3CDTF">2021-02-01T20:38:21Z</dcterms:created>
  <dcterms:modified xsi:type="dcterms:W3CDTF">2022-03-30T02:28:44Z</dcterms:modified>
</cp:coreProperties>
</file>