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e8ddc0f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e8ddc0f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e8ddc0f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e8ddc0fa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Cindy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e8ddc0f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e8ddc0fa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Cindy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e8ddc0fa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e8ddc0fa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Chenyan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e8ddc0f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e8ddc0f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e8ddc0f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e8ddc0f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Kyungmi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e8ddc0f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e8ddc0f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Kyungmi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e8ddc0f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e8ddc0f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e8ddc0f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e8ddc0f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Hualong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e8ddc0f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e8ddc0f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Chenyan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e8ddc0fa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e8ddc0fa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Chenyan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e8ddc0f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e8ddc0f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e8ddc0fa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e8ddc0fa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Cindy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7.png"/><Relationship Id="rId13" Type="http://schemas.openxmlformats.org/officeDocument/2006/relationships/image" Target="../media/image14.png"/><Relationship Id="rId12"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57900" y="1528575"/>
            <a:ext cx="7362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220"/>
              <a:t>Equilibrium Propagation </a:t>
            </a:r>
            <a:endParaRPr sz="3220"/>
          </a:p>
          <a:p>
            <a:pPr indent="0" lvl="0" marL="0" rtl="0" algn="ctr">
              <a:spcBef>
                <a:spcPts val="0"/>
              </a:spcBef>
              <a:spcAft>
                <a:spcPts val="0"/>
              </a:spcAft>
              <a:buSzPts val="990"/>
              <a:buNone/>
            </a:pPr>
            <a:r>
              <a:rPr lang="en" sz="3220"/>
              <a:t>as an Alternative Algorithm </a:t>
            </a:r>
            <a:endParaRPr sz="3220"/>
          </a:p>
          <a:p>
            <a:pPr indent="0" lvl="0" marL="0" rtl="0" algn="ctr">
              <a:spcBef>
                <a:spcPts val="0"/>
              </a:spcBef>
              <a:spcAft>
                <a:spcPts val="0"/>
              </a:spcAft>
              <a:buSzPts val="990"/>
              <a:buNone/>
            </a:pPr>
            <a:r>
              <a:rPr lang="en" sz="3220"/>
              <a:t>for Training Artificial Neural Networks</a:t>
            </a:r>
            <a:endParaRPr sz="322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a:t>Group: Exciting Equilibrium Enthusiast from Pod Trustworthy Heliotrope</a:t>
            </a:r>
            <a:endParaRPr/>
          </a:p>
          <a:p>
            <a:pPr indent="0" lvl="0" marL="0" rtl="0" algn="ctr">
              <a:spcBef>
                <a:spcPts val="0"/>
              </a:spcBef>
              <a:spcAft>
                <a:spcPts val="0"/>
              </a:spcAft>
              <a:buNone/>
            </a:pPr>
            <a:r>
              <a:rPr lang="en"/>
              <a:t>Members: Kyungmi Noh, Hualong Zhang, Chenyan Lu, Romain Renard, Jiaxin (Cindy) Tu,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637800" y="322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Q5: How do the distributions of input weights change with training?</a:t>
            </a:r>
            <a:endParaRPr sz="2500"/>
          </a:p>
        </p:txBody>
      </p:sp>
      <p:sp>
        <p:nvSpPr>
          <p:cNvPr id="218" name="Google Shape;218;p22"/>
          <p:cNvSpPr txBox="1"/>
          <p:nvPr/>
        </p:nvSpPr>
        <p:spPr>
          <a:xfrm>
            <a:off x="286325" y="42774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RH: Restrictive Hopfield</a:t>
            </a:r>
            <a:endParaRPr sz="1200"/>
          </a:p>
          <a:p>
            <a:pPr indent="0" lvl="0" marL="0" rtl="0" algn="l">
              <a:spcBef>
                <a:spcPts val="0"/>
              </a:spcBef>
              <a:spcAft>
                <a:spcPts val="0"/>
              </a:spcAft>
              <a:buNone/>
            </a:pPr>
            <a:r>
              <a:rPr lang="en" sz="1200"/>
              <a:t>CG: Conditional Gaussian</a:t>
            </a:r>
            <a:endParaRPr sz="1200"/>
          </a:p>
        </p:txBody>
      </p:sp>
      <p:grpSp>
        <p:nvGrpSpPr>
          <p:cNvPr id="219" name="Google Shape;219;p22"/>
          <p:cNvGrpSpPr/>
          <p:nvPr/>
        </p:nvGrpSpPr>
        <p:grpSpPr>
          <a:xfrm>
            <a:off x="4809698" y="1498572"/>
            <a:ext cx="4069788" cy="2395197"/>
            <a:chOff x="5934414" y="1381938"/>
            <a:chExt cx="2893763" cy="1703070"/>
          </a:xfrm>
        </p:grpSpPr>
        <p:pic>
          <p:nvPicPr>
            <p:cNvPr id="220" name="Google Shape;220;p22"/>
            <p:cNvPicPr preferRelativeResize="0"/>
            <p:nvPr/>
          </p:nvPicPr>
          <p:blipFill>
            <a:blip r:embed="rId3">
              <a:alphaModFix/>
            </a:blip>
            <a:stretch>
              <a:fillRect/>
            </a:stretch>
          </p:blipFill>
          <p:spPr>
            <a:xfrm>
              <a:off x="5934414" y="1381938"/>
              <a:ext cx="2285998" cy="1703070"/>
            </a:xfrm>
            <a:prstGeom prst="rect">
              <a:avLst/>
            </a:prstGeom>
            <a:noFill/>
            <a:ln>
              <a:noFill/>
            </a:ln>
          </p:spPr>
        </p:pic>
        <p:cxnSp>
          <p:nvCxnSpPr>
            <p:cNvPr id="221" name="Google Shape;221;p22"/>
            <p:cNvCxnSpPr/>
            <p:nvPr/>
          </p:nvCxnSpPr>
          <p:spPr>
            <a:xfrm rot="10800000">
              <a:off x="8432475" y="1946375"/>
              <a:ext cx="10500" cy="9102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2"/>
            <p:cNvSpPr txBox="1"/>
            <p:nvPr/>
          </p:nvSpPr>
          <p:spPr>
            <a:xfrm rot="5398872">
              <a:off x="8234027" y="2372377"/>
              <a:ext cx="914400" cy="27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sparser</a:t>
              </a:r>
              <a:endParaRPr sz="1300">
                <a:solidFill>
                  <a:schemeClr val="dk2"/>
                </a:solidFill>
                <a:latin typeface="Calibri"/>
                <a:ea typeface="Calibri"/>
                <a:cs typeface="Calibri"/>
                <a:sym typeface="Calibri"/>
              </a:endParaRPr>
            </a:p>
          </p:txBody>
        </p:sp>
      </p:grpSp>
      <p:grpSp>
        <p:nvGrpSpPr>
          <p:cNvPr id="223" name="Google Shape;223;p22"/>
          <p:cNvGrpSpPr/>
          <p:nvPr/>
        </p:nvGrpSpPr>
        <p:grpSpPr>
          <a:xfrm>
            <a:off x="1094545" y="1493547"/>
            <a:ext cx="3659135" cy="2395203"/>
            <a:chOff x="3160100" y="1381938"/>
            <a:chExt cx="2601774" cy="1703074"/>
          </a:xfrm>
        </p:grpSpPr>
        <p:pic>
          <p:nvPicPr>
            <p:cNvPr id="224" name="Google Shape;224;p22"/>
            <p:cNvPicPr preferRelativeResize="0"/>
            <p:nvPr/>
          </p:nvPicPr>
          <p:blipFill>
            <a:blip r:embed="rId4">
              <a:alphaModFix/>
            </a:blip>
            <a:stretch>
              <a:fillRect/>
            </a:stretch>
          </p:blipFill>
          <p:spPr>
            <a:xfrm>
              <a:off x="3160100" y="1381938"/>
              <a:ext cx="2285998" cy="1703070"/>
            </a:xfrm>
            <a:prstGeom prst="rect">
              <a:avLst/>
            </a:prstGeom>
            <a:noFill/>
            <a:ln>
              <a:noFill/>
            </a:ln>
          </p:spPr>
        </p:pic>
        <p:cxnSp>
          <p:nvCxnSpPr>
            <p:cNvPr id="225" name="Google Shape;225;p22"/>
            <p:cNvCxnSpPr/>
            <p:nvPr/>
          </p:nvCxnSpPr>
          <p:spPr>
            <a:xfrm rot="10800000">
              <a:off x="5325875" y="1661550"/>
              <a:ext cx="10500" cy="9102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2"/>
            <p:cNvSpPr txBox="1"/>
            <p:nvPr/>
          </p:nvSpPr>
          <p:spPr>
            <a:xfrm rot="5398650">
              <a:off x="4860824" y="2184261"/>
              <a:ext cx="1527900" cy="27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More variable</a:t>
              </a:r>
              <a:endParaRPr sz="1300">
                <a:solidFill>
                  <a:schemeClr val="dk2"/>
                </a:solidFill>
                <a:latin typeface="Calibri"/>
                <a:ea typeface="Calibri"/>
                <a:cs typeface="Calibri"/>
                <a:sym typeface="Calibri"/>
              </a:endParaRPr>
            </a:p>
          </p:txBody>
        </p:sp>
      </p:grpSp>
      <p:sp>
        <p:nvSpPr>
          <p:cNvPr id="227" name="Google Shape;227;p22"/>
          <p:cNvSpPr txBox="1"/>
          <p:nvPr/>
        </p:nvSpPr>
        <p:spPr>
          <a:xfrm>
            <a:off x="2669825" y="4115175"/>
            <a:ext cx="5497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228" name="Google Shape;228;p22"/>
          <p:cNvSpPr txBox="1"/>
          <p:nvPr/>
        </p:nvSpPr>
        <p:spPr>
          <a:xfrm>
            <a:off x="2555475" y="3908175"/>
            <a:ext cx="5887500" cy="923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Conclusion: </a:t>
            </a:r>
            <a:endParaRPr sz="1200">
              <a:solidFill>
                <a:schemeClr val="dk2"/>
              </a:solidFill>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With training the magnitude of input weights become larger for all 3 algorithms.</a:t>
            </a:r>
            <a:endParaRPr sz="1200">
              <a:solidFill>
                <a:schemeClr val="dk2"/>
              </a:solidFill>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Both RH and BP input weights have increased sparsity over training epochs.</a:t>
            </a:r>
            <a:endParaRPr sz="1200">
              <a:solidFill>
                <a:schemeClr val="dk2"/>
              </a:solidFill>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CG input weights have increased and then decreased sparsity.</a:t>
            </a:r>
            <a:endParaRPr sz="1200">
              <a:solidFill>
                <a:schemeClr val="dk2"/>
              </a:solidFill>
              <a:latin typeface="Calibri"/>
              <a:ea typeface="Calibri"/>
              <a:cs typeface="Calibri"/>
              <a:sym typeface="Calibri"/>
            </a:endParaRPr>
          </a:p>
        </p:txBody>
      </p:sp>
      <p:sp>
        <p:nvSpPr>
          <p:cNvPr id="229" name="Google Shape;229;p22"/>
          <p:cNvSpPr txBox="1"/>
          <p:nvPr/>
        </p:nvSpPr>
        <p:spPr>
          <a:xfrm>
            <a:off x="637800" y="1202250"/>
            <a:ext cx="616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 Using N = 10000 training samples</a:t>
            </a:r>
            <a:endParaRPr sz="13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3"/>
          <p:cNvPicPr preferRelativeResize="0"/>
          <p:nvPr/>
        </p:nvPicPr>
        <p:blipFill>
          <a:blip r:embed="rId3">
            <a:alphaModFix/>
          </a:blip>
          <a:stretch>
            <a:fillRect/>
          </a:stretch>
        </p:blipFill>
        <p:spPr>
          <a:xfrm>
            <a:off x="7199843" y="928575"/>
            <a:ext cx="1371601" cy="1357884"/>
          </a:xfrm>
          <a:prstGeom prst="rect">
            <a:avLst/>
          </a:prstGeom>
          <a:noFill/>
          <a:ln>
            <a:noFill/>
          </a:ln>
        </p:spPr>
      </p:pic>
      <p:sp>
        <p:nvSpPr>
          <p:cNvPr id="235" name="Google Shape;235;p23"/>
          <p:cNvSpPr txBox="1"/>
          <p:nvPr>
            <p:ph type="title"/>
          </p:nvPr>
        </p:nvSpPr>
        <p:spPr>
          <a:xfrm>
            <a:off x="201100" y="197900"/>
            <a:ext cx="7953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Q5: How do the distributions of input weights change with training?</a:t>
            </a:r>
            <a:endParaRPr sz="2500"/>
          </a:p>
          <a:p>
            <a:pPr indent="0" lvl="0" marL="0" rtl="0" algn="l">
              <a:spcBef>
                <a:spcPts val="0"/>
              </a:spcBef>
              <a:spcAft>
                <a:spcPts val="0"/>
              </a:spcAft>
              <a:buSzPts val="990"/>
              <a:buNone/>
            </a:pPr>
            <a:r>
              <a:t/>
            </a:r>
            <a:endParaRPr sz="2500"/>
          </a:p>
        </p:txBody>
      </p:sp>
      <p:sp>
        <p:nvSpPr>
          <p:cNvPr id="236" name="Google Shape;236;p23"/>
          <p:cNvSpPr txBox="1"/>
          <p:nvPr/>
        </p:nvSpPr>
        <p:spPr>
          <a:xfrm>
            <a:off x="2606675" y="549500"/>
            <a:ext cx="1575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Epoch = 1</a:t>
            </a:r>
            <a:endParaRPr sz="1300">
              <a:solidFill>
                <a:schemeClr val="dk2"/>
              </a:solidFill>
              <a:latin typeface="Calibri"/>
              <a:ea typeface="Calibri"/>
              <a:cs typeface="Calibri"/>
              <a:sym typeface="Calibri"/>
            </a:endParaRPr>
          </a:p>
        </p:txBody>
      </p:sp>
      <p:sp>
        <p:nvSpPr>
          <p:cNvPr id="237" name="Google Shape;237;p23"/>
          <p:cNvSpPr txBox="1"/>
          <p:nvPr/>
        </p:nvSpPr>
        <p:spPr>
          <a:xfrm>
            <a:off x="6996441" y="549500"/>
            <a:ext cx="1575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Epoch = 8</a:t>
            </a:r>
            <a:endParaRPr sz="1300">
              <a:solidFill>
                <a:schemeClr val="dk2"/>
              </a:solidFill>
              <a:latin typeface="Calibri"/>
              <a:ea typeface="Calibri"/>
              <a:cs typeface="Calibri"/>
              <a:sym typeface="Calibri"/>
            </a:endParaRPr>
          </a:p>
        </p:txBody>
      </p:sp>
      <p:sp>
        <p:nvSpPr>
          <p:cNvPr id="238" name="Google Shape;238;p23"/>
          <p:cNvSpPr txBox="1"/>
          <p:nvPr/>
        </p:nvSpPr>
        <p:spPr>
          <a:xfrm>
            <a:off x="4063921" y="549500"/>
            <a:ext cx="1575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Epoch = 3</a:t>
            </a:r>
            <a:endParaRPr sz="1300">
              <a:solidFill>
                <a:schemeClr val="dk2"/>
              </a:solidFill>
              <a:latin typeface="Calibri"/>
              <a:ea typeface="Calibri"/>
              <a:cs typeface="Calibri"/>
              <a:sym typeface="Calibri"/>
            </a:endParaRPr>
          </a:p>
        </p:txBody>
      </p:sp>
      <p:sp>
        <p:nvSpPr>
          <p:cNvPr id="239" name="Google Shape;239;p23"/>
          <p:cNvSpPr txBox="1"/>
          <p:nvPr/>
        </p:nvSpPr>
        <p:spPr>
          <a:xfrm>
            <a:off x="5562217" y="549500"/>
            <a:ext cx="1575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Epoch = 5</a:t>
            </a:r>
            <a:endParaRPr sz="1300">
              <a:solidFill>
                <a:schemeClr val="dk2"/>
              </a:solidFill>
              <a:latin typeface="Calibri"/>
              <a:ea typeface="Calibri"/>
              <a:cs typeface="Calibri"/>
              <a:sym typeface="Calibri"/>
            </a:endParaRPr>
          </a:p>
        </p:txBody>
      </p:sp>
      <p:sp>
        <p:nvSpPr>
          <p:cNvPr id="240" name="Google Shape;240;p23"/>
          <p:cNvSpPr txBox="1"/>
          <p:nvPr/>
        </p:nvSpPr>
        <p:spPr>
          <a:xfrm>
            <a:off x="378075" y="1440075"/>
            <a:ext cx="22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Nunito"/>
                <a:ea typeface="Nunito"/>
                <a:cs typeface="Nunito"/>
                <a:sym typeface="Nunito"/>
              </a:rPr>
              <a:t>Back-propagation</a:t>
            </a:r>
            <a:endParaRPr sz="100">
              <a:solidFill>
                <a:schemeClr val="dk2"/>
              </a:solidFill>
            </a:endParaRPr>
          </a:p>
        </p:txBody>
      </p:sp>
      <p:pic>
        <p:nvPicPr>
          <p:cNvPr id="241" name="Google Shape;241;p23"/>
          <p:cNvPicPr preferRelativeResize="0"/>
          <p:nvPr/>
        </p:nvPicPr>
        <p:blipFill>
          <a:blip r:embed="rId4">
            <a:alphaModFix/>
          </a:blip>
          <a:stretch>
            <a:fillRect/>
          </a:stretch>
        </p:blipFill>
        <p:spPr>
          <a:xfrm>
            <a:off x="7199843" y="2244525"/>
            <a:ext cx="1371601" cy="1357884"/>
          </a:xfrm>
          <a:prstGeom prst="rect">
            <a:avLst/>
          </a:prstGeom>
          <a:noFill/>
          <a:ln>
            <a:noFill/>
          </a:ln>
        </p:spPr>
      </p:pic>
      <p:pic>
        <p:nvPicPr>
          <p:cNvPr id="242" name="Google Shape;242;p23"/>
          <p:cNvPicPr preferRelativeResize="0"/>
          <p:nvPr/>
        </p:nvPicPr>
        <p:blipFill>
          <a:blip r:embed="rId5">
            <a:alphaModFix/>
          </a:blip>
          <a:stretch>
            <a:fillRect/>
          </a:stretch>
        </p:blipFill>
        <p:spPr>
          <a:xfrm>
            <a:off x="5638918" y="2244525"/>
            <a:ext cx="1371601" cy="1357884"/>
          </a:xfrm>
          <a:prstGeom prst="rect">
            <a:avLst/>
          </a:prstGeom>
          <a:noFill/>
          <a:ln>
            <a:noFill/>
          </a:ln>
        </p:spPr>
      </p:pic>
      <p:pic>
        <p:nvPicPr>
          <p:cNvPr id="243" name="Google Shape;243;p23"/>
          <p:cNvPicPr preferRelativeResize="0"/>
          <p:nvPr/>
        </p:nvPicPr>
        <p:blipFill>
          <a:blip r:embed="rId6">
            <a:alphaModFix/>
          </a:blip>
          <a:stretch>
            <a:fillRect/>
          </a:stretch>
        </p:blipFill>
        <p:spPr>
          <a:xfrm>
            <a:off x="4165618" y="2244525"/>
            <a:ext cx="1371601" cy="1357884"/>
          </a:xfrm>
          <a:prstGeom prst="rect">
            <a:avLst/>
          </a:prstGeom>
          <a:noFill/>
          <a:ln>
            <a:noFill/>
          </a:ln>
        </p:spPr>
      </p:pic>
      <p:pic>
        <p:nvPicPr>
          <p:cNvPr id="244" name="Google Shape;244;p23"/>
          <p:cNvPicPr preferRelativeResize="0"/>
          <p:nvPr/>
        </p:nvPicPr>
        <p:blipFill>
          <a:blip r:embed="rId7">
            <a:alphaModFix/>
          </a:blip>
          <a:stretch>
            <a:fillRect/>
          </a:stretch>
        </p:blipFill>
        <p:spPr>
          <a:xfrm>
            <a:off x="2630468" y="2244525"/>
            <a:ext cx="1371601" cy="1357884"/>
          </a:xfrm>
          <a:prstGeom prst="rect">
            <a:avLst/>
          </a:prstGeom>
          <a:noFill/>
          <a:ln>
            <a:noFill/>
          </a:ln>
        </p:spPr>
      </p:pic>
      <p:pic>
        <p:nvPicPr>
          <p:cNvPr id="245" name="Google Shape;245;p23"/>
          <p:cNvPicPr preferRelativeResize="0"/>
          <p:nvPr/>
        </p:nvPicPr>
        <p:blipFill>
          <a:blip r:embed="rId8">
            <a:alphaModFix/>
          </a:blip>
          <a:stretch>
            <a:fillRect/>
          </a:stretch>
        </p:blipFill>
        <p:spPr>
          <a:xfrm>
            <a:off x="2630468" y="928575"/>
            <a:ext cx="1371601" cy="1357884"/>
          </a:xfrm>
          <a:prstGeom prst="rect">
            <a:avLst/>
          </a:prstGeom>
          <a:noFill/>
          <a:ln>
            <a:noFill/>
          </a:ln>
        </p:spPr>
      </p:pic>
      <p:pic>
        <p:nvPicPr>
          <p:cNvPr id="246" name="Google Shape;246;p23"/>
          <p:cNvPicPr preferRelativeResize="0"/>
          <p:nvPr/>
        </p:nvPicPr>
        <p:blipFill>
          <a:blip r:embed="rId9">
            <a:alphaModFix/>
          </a:blip>
          <a:stretch>
            <a:fillRect/>
          </a:stretch>
        </p:blipFill>
        <p:spPr>
          <a:xfrm>
            <a:off x="4165618" y="928575"/>
            <a:ext cx="1371601" cy="1357884"/>
          </a:xfrm>
          <a:prstGeom prst="rect">
            <a:avLst/>
          </a:prstGeom>
          <a:noFill/>
          <a:ln>
            <a:noFill/>
          </a:ln>
        </p:spPr>
      </p:pic>
      <p:pic>
        <p:nvPicPr>
          <p:cNvPr id="247" name="Google Shape;247;p23"/>
          <p:cNvPicPr preferRelativeResize="0"/>
          <p:nvPr/>
        </p:nvPicPr>
        <p:blipFill>
          <a:blip r:embed="rId3">
            <a:alphaModFix/>
          </a:blip>
          <a:stretch>
            <a:fillRect/>
          </a:stretch>
        </p:blipFill>
        <p:spPr>
          <a:xfrm>
            <a:off x="5638918" y="928575"/>
            <a:ext cx="1371601" cy="1357884"/>
          </a:xfrm>
          <a:prstGeom prst="rect">
            <a:avLst/>
          </a:prstGeom>
          <a:noFill/>
          <a:ln>
            <a:noFill/>
          </a:ln>
        </p:spPr>
      </p:pic>
      <p:pic>
        <p:nvPicPr>
          <p:cNvPr id="248" name="Google Shape;248;p23"/>
          <p:cNvPicPr preferRelativeResize="0"/>
          <p:nvPr/>
        </p:nvPicPr>
        <p:blipFill>
          <a:blip r:embed="rId10">
            <a:alphaModFix/>
          </a:blip>
          <a:stretch>
            <a:fillRect/>
          </a:stretch>
        </p:blipFill>
        <p:spPr>
          <a:xfrm>
            <a:off x="7199843" y="3565125"/>
            <a:ext cx="1371600" cy="1371600"/>
          </a:xfrm>
          <a:prstGeom prst="rect">
            <a:avLst/>
          </a:prstGeom>
          <a:noFill/>
          <a:ln>
            <a:noFill/>
          </a:ln>
        </p:spPr>
      </p:pic>
      <p:pic>
        <p:nvPicPr>
          <p:cNvPr id="249" name="Google Shape;249;p23"/>
          <p:cNvPicPr preferRelativeResize="0"/>
          <p:nvPr/>
        </p:nvPicPr>
        <p:blipFill>
          <a:blip r:embed="rId11">
            <a:alphaModFix/>
          </a:blip>
          <a:stretch>
            <a:fillRect/>
          </a:stretch>
        </p:blipFill>
        <p:spPr>
          <a:xfrm>
            <a:off x="5638918" y="3565125"/>
            <a:ext cx="1371600" cy="1371600"/>
          </a:xfrm>
          <a:prstGeom prst="rect">
            <a:avLst/>
          </a:prstGeom>
          <a:noFill/>
          <a:ln>
            <a:noFill/>
          </a:ln>
        </p:spPr>
      </p:pic>
      <p:pic>
        <p:nvPicPr>
          <p:cNvPr id="250" name="Google Shape;250;p23"/>
          <p:cNvPicPr preferRelativeResize="0"/>
          <p:nvPr/>
        </p:nvPicPr>
        <p:blipFill>
          <a:blip r:embed="rId12">
            <a:alphaModFix/>
          </a:blip>
          <a:stretch>
            <a:fillRect/>
          </a:stretch>
        </p:blipFill>
        <p:spPr>
          <a:xfrm>
            <a:off x="4165618" y="3565125"/>
            <a:ext cx="1371600" cy="1371600"/>
          </a:xfrm>
          <a:prstGeom prst="rect">
            <a:avLst/>
          </a:prstGeom>
          <a:noFill/>
          <a:ln>
            <a:noFill/>
          </a:ln>
        </p:spPr>
      </p:pic>
      <p:pic>
        <p:nvPicPr>
          <p:cNvPr id="251" name="Google Shape;251;p23"/>
          <p:cNvPicPr preferRelativeResize="0"/>
          <p:nvPr/>
        </p:nvPicPr>
        <p:blipFill>
          <a:blip r:embed="rId13">
            <a:alphaModFix/>
          </a:blip>
          <a:stretch>
            <a:fillRect/>
          </a:stretch>
        </p:blipFill>
        <p:spPr>
          <a:xfrm>
            <a:off x="2630468" y="3565125"/>
            <a:ext cx="1371600" cy="1371600"/>
          </a:xfrm>
          <a:prstGeom prst="rect">
            <a:avLst/>
          </a:prstGeom>
          <a:noFill/>
          <a:ln>
            <a:noFill/>
          </a:ln>
        </p:spPr>
      </p:pic>
      <p:sp>
        <p:nvSpPr>
          <p:cNvPr id="252" name="Google Shape;252;p23"/>
          <p:cNvSpPr txBox="1"/>
          <p:nvPr/>
        </p:nvSpPr>
        <p:spPr>
          <a:xfrm>
            <a:off x="378075" y="3924113"/>
            <a:ext cx="225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12121"/>
                </a:solidFill>
                <a:latin typeface="Nunito"/>
                <a:ea typeface="Nunito"/>
                <a:cs typeface="Nunito"/>
                <a:sym typeface="Nunito"/>
              </a:rPr>
              <a:t>Equilibrium-propagation (conditional gaussian)</a:t>
            </a:r>
            <a:endParaRPr sz="100">
              <a:solidFill>
                <a:srgbClr val="212121"/>
              </a:solidFill>
            </a:endParaRPr>
          </a:p>
        </p:txBody>
      </p:sp>
      <p:sp>
        <p:nvSpPr>
          <p:cNvPr id="253" name="Google Shape;253;p23"/>
          <p:cNvSpPr txBox="1"/>
          <p:nvPr/>
        </p:nvSpPr>
        <p:spPr>
          <a:xfrm>
            <a:off x="378075" y="2632500"/>
            <a:ext cx="225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12121"/>
                </a:solidFill>
                <a:latin typeface="Nunito"/>
                <a:ea typeface="Nunito"/>
                <a:cs typeface="Nunito"/>
                <a:sym typeface="Nunito"/>
              </a:rPr>
              <a:t>Equilibrium-propagation (restrictive hopfield)</a:t>
            </a:r>
            <a:endParaRPr sz="100">
              <a:solidFill>
                <a:srgbClr val="212121"/>
              </a:solidFill>
            </a:endParaRPr>
          </a:p>
        </p:txBody>
      </p:sp>
      <p:sp>
        <p:nvSpPr>
          <p:cNvPr id="254" name="Google Shape;254;p23"/>
          <p:cNvSpPr txBox="1"/>
          <p:nvPr/>
        </p:nvSpPr>
        <p:spPr>
          <a:xfrm>
            <a:off x="201100" y="958575"/>
            <a:ext cx="282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 Using N = 10000 training samples</a:t>
            </a:r>
            <a:endParaRPr sz="13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260" name="Google Shape;260;p24"/>
          <p:cNvSpPr txBox="1"/>
          <p:nvPr>
            <p:ph idx="1" type="body"/>
          </p:nvPr>
        </p:nvSpPr>
        <p:spPr>
          <a:xfrm>
            <a:off x="819150" y="1752600"/>
            <a:ext cx="7505700" cy="268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classification performance of models trained with equilibrium propagation was at the same level as their counterparts trained with BP, and some even surprisingly outperformed BP. </a:t>
            </a:r>
            <a:endParaRPr/>
          </a:p>
          <a:p>
            <a:pPr indent="-311150" lvl="0" marL="457200" rtl="0" algn="l">
              <a:spcBef>
                <a:spcPts val="0"/>
              </a:spcBef>
              <a:spcAft>
                <a:spcPts val="0"/>
              </a:spcAft>
              <a:buSzPts val="1300"/>
              <a:buAutoNum type="arabicPeriod"/>
            </a:pPr>
            <a:r>
              <a:rPr lang="en"/>
              <a:t>The architectures of underlying dynamics made a difference in training results. Though restricted Hopfield was deeply investigated in the original paper, it failed to achieve the performance of BP when the data size and model size were limited. </a:t>
            </a:r>
            <a:endParaRPr/>
          </a:p>
          <a:p>
            <a:pPr indent="-311150" lvl="0" marL="457200" rtl="0" algn="l">
              <a:spcBef>
                <a:spcPts val="0"/>
              </a:spcBef>
              <a:spcAft>
                <a:spcPts val="0"/>
              </a:spcAft>
              <a:buSzPts val="1300"/>
              <a:buAutoNum type="arabicPeriod"/>
            </a:pPr>
            <a:r>
              <a:rPr lang="en"/>
              <a:t>Models trained with conditional Gaussian demonstrated a weird concurrence of good results and instability in model weights. </a:t>
            </a:r>
            <a:endParaRPr/>
          </a:p>
          <a:p>
            <a:pPr indent="-311150" lvl="0" marL="457200" rtl="0" algn="l">
              <a:spcBef>
                <a:spcPts val="0"/>
              </a:spcBef>
              <a:spcAft>
                <a:spcPts val="0"/>
              </a:spcAft>
              <a:buSzPts val="1300"/>
              <a:buAutoNum type="arabicPeriod"/>
            </a:pPr>
            <a:r>
              <a:rPr lang="en"/>
              <a:t>The problem presented in the results of conditional Gaussian resembles gradient explosion, and might be related to the lack of sparsity in model weights.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nvSpPr>
        <p:spPr>
          <a:xfrm>
            <a:off x="1330750" y="2927613"/>
            <a:ext cx="214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Energy efficient</a:t>
            </a:r>
            <a:endParaRPr b="1" sz="1800">
              <a:solidFill>
                <a:schemeClr val="dk2"/>
              </a:solidFill>
            </a:endParaRPr>
          </a:p>
        </p:txBody>
      </p:sp>
      <p:sp>
        <p:nvSpPr>
          <p:cNvPr id="135" name="Google Shape;135;p14"/>
          <p:cNvSpPr txBox="1"/>
          <p:nvPr/>
        </p:nvSpPr>
        <p:spPr>
          <a:xfrm>
            <a:off x="737950" y="3551300"/>
            <a:ext cx="31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Requires less labeled data</a:t>
            </a:r>
            <a:endParaRPr b="1" sz="1800">
              <a:solidFill>
                <a:schemeClr val="dk2"/>
              </a:solidFill>
            </a:endParaRPr>
          </a:p>
        </p:txBody>
      </p:sp>
      <p:pic>
        <p:nvPicPr>
          <p:cNvPr id="136" name="Google Shape;136;p14"/>
          <p:cNvPicPr preferRelativeResize="0"/>
          <p:nvPr/>
        </p:nvPicPr>
        <p:blipFill>
          <a:blip r:embed="rId3">
            <a:alphaModFix/>
          </a:blip>
          <a:stretch>
            <a:fillRect/>
          </a:stretch>
        </p:blipFill>
        <p:spPr>
          <a:xfrm>
            <a:off x="1575958" y="1600850"/>
            <a:ext cx="1500100" cy="1164800"/>
          </a:xfrm>
          <a:prstGeom prst="rect">
            <a:avLst/>
          </a:prstGeom>
          <a:noFill/>
          <a:ln>
            <a:noFill/>
          </a:ln>
        </p:spPr>
      </p:pic>
      <p:sp>
        <p:nvSpPr>
          <p:cNvPr id="137" name="Google Shape;137;p14"/>
          <p:cNvSpPr txBox="1"/>
          <p:nvPr>
            <p:ph type="title"/>
          </p:nvPr>
        </p:nvSpPr>
        <p:spPr>
          <a:xfrm>
            <a:off x="566825" y="451925"/>
            <a:ext cx="818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Biological plausibility and artificial neural networks</a:t>
            </a:r>
            <a:endParaRPr/>
          </a:p>
        </p:txBody>
      </p:sp>
      <p:sp>
        <p:nvSpPr>
          <p:cNvPr id="138" name="Google Shape;138;p14"/>
          <p:cNvSpPr/>
          <p:nvPr/>
        </p:nvSpPr>
        <p:spPr>
          <a:xfrm>
            <a:off x="5619625" y="1823125"/>
            <a:ext cx="2729700" cy="877800"/>
          </a:xfrm>
          <a:prstGeom prst="rightArrow">
            <a:avLst>
              <a:gd fmla="val 50000" name="adj1"/>
              <a:gd fmla="val 50000" name="adj2"/>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Forward pass</a:t>
            </a:r>
            <a:endParaRPr b="1"/>
          </a:p>
        </p:txBody>
      </p:sp>
      <p:sp>
        <p:nvSpPr>
          <p:cNvPr id="139" name="Google Shape;139;p14"/>
          <p:cNvSpPr/>
          <p:nvPr/>
        </p:nvSpPr>
        <p:spPr>
          <a:xfrm>
            <a:off x="5508000" y="2700925"/>
            <a:ext cx="2729700" cy="877800"/>
          </a:xfrm>
          <a:prstGeom prst="leftArrow">
            <a:avLst>
              <a:gd fmla="val 50000" name="adj1"/>
              <a:gd fmla="val 50000" name="adj2"/>
            </a:avLst>
          </a:prstGeom>
          <a:solidFill>
            <a:srgbClr val="F4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Backward pass</a:t>
            </a:r>
            <a:endParaRPr b="1"/>
          </a:p>
        </p:txBody>
      </p:sp>
      <p:sp>
        <p:nvSpPr>
          <p:cNvPr id="140" name="Google Shape;140;p14"/>
          <p:cNvSpPr txBox="1"/>
          <p:nvPr/>
        </p:nvSpPr>
        <p:spPr>
          <a:xfrm>
            <a:off x="4212875" y="2492850"/>
            <a:ext cx="894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Calibri"/>
                <a:ea typeface="Calibri"/>
                <a:cs typeface="Calibri"/>
                <a:sym typeface="Calibri"/>
              </a:rPr>
              <a:t>VS</a:t>
            </a:r>
            <a:endParaRPr b="1" sz="3000">
              <a:solidFill>
                <a:schemeClr val="dk2"/>
              </a:solidFill>
              <a:latin typeface="Calibri"/>
              <a:ea typeface="Calibri"/>
              <a:cs typeface="Calibri"/>
              <a:sym typeface="Calibri"/>
            </a:endParaRPr>
          </a:p>
        </p:txBody>
      </p:sp>
      <p:sp>
        <p:nvSpPr>
          <p:cNvPr id="141" name="Google Shape;141;p14"/>
          <p:cNvSpPr txBox="1"/>
          <p:nvPr/>
        </p:nvSpPr>
        <p:spPr>
          <a:xfrm>
            <a:off x="1576000" y="4174975"/>
            <a:ext cx="1500000" cy="60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chemeClr val="dk2"/>
                </a:solidFill>
                <a:latin typeface="Calibri"/>
                <a:ea typeface="Calibri"/>
                <a:cs typeface="Calibri"/>
                <a:sym typeface="Calibri"/>
              </a:rPr>
              <a:t>Brain</a:t>
            </a:r>
            <a:endParaRPr b="1" sz="2700">
              <a:solidFill>
                <a:schemeClr val="dk2"/>
              </a:solidFill>
              <a:latin typeface="Calibri"/>
              <a:ea typeface="Calibri"/>
              <a:cs typeface="Calibri"/>
              <a:sym typeface="Calibri"/>
            </a:endParaRPr>
          </a:p>
        </p:txBody>
      </p:sp>
      <p:sp>
        <p:nvSpPr>
          <p:cNvPr id="142" name="Google Shape;142;p14"/>
          <p:cNvSpPr txBox="1"/>
          <p:nvPr/>
        </p:nvSpPr>
        <p:spPr>
          <a:xfrm>
            <a:off x="6361825" y="4174975"/>
            <a:ext cx="1500000" cy="60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chemeClr val="dk2"/>
                </a:solidFill>
                <a:latin typeface="Calibri"/>
                <a:ea typeface="Calibri"/>
                <a:cs typeface="Calibri"/>
                <a:sym typeface="Calibri"/>
              </a:rPr>
              <a:t>ANN</a:t>
            </a:r>
            <a:endParaRPr b="1" sz="27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460600" y="459500"/>
            <a:ext cx="7505700" cy="58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equilibrium propagation work?</a:t>
            </a:r>
            <a:endParaRPr/>
          </a:p>
        </p:txBody>
      </p:sp>
      <p:pic>
        <p:nvPicPr>
          <p:cNvPr id="148" name="Google Shape;148;p15"/>
          <p:cNvPicPr preferRelativeResize="0"/>
          <p:nvPr/>
        </p:nvPicPr>
        <p:blipFill rotWithShape="1">
          <a:blip r:embed="rId3">
            <a:alphaModFix/>
          </a:blip>
          <a:srcRect b="53510" l="0" r="0" t="0"/>
          <a:stretch/>
        </p:blipFill>
        <p:spPr>
          <a:xfrm>
            <a:off x="1656725" y="1489550"/>
            <a:ext cx="6096625" cy="2297924"/>
          </a:xfrm>
          <a:prstGeom prst="rect">
            <a:avLst/>
          </a:prstGeom>
          <a:noFill/>
          <a:ln>
            <a:noFill/>
          </a:ln>
        </p:spPr>
      </p:pic>
      <p:sp>
        <p:nvSpPr>
          <p:cNvPr id="149" name="Google Shape;149;p15"/>
          <p:cNvSpPr txBox="1"/>
          <p:nvPr/>
        </p:nvSpPr>
        <p:spPr>
          <a:xfrm>
            <a:off x="6067925" y="4537675"/>
            <a:ext cx="2760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chemeClr val="dk2"/>
                </a:solidFill>
                <a:latin typeface="Calibri"/>
                <a:ea typeface="Calibri"/>
                <a:cs typeface="Calibri"/>
                <a:sym typeface="Calibri"/>
              </a:rPr>
              <a:t>Whittington &amp; Bogacz et al. 2019</a:t>
            </a:r>
            <a:endParaRPr sz="11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544500" y="441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Energy-based models</a:t>
            </a:r>
            <a:endParaRPr/>
          </a:p>
        </p:txBody>
      </p:sp>
      <p:sp>
        <p:nvSpPr>
          <p:cNvPr id="155" name="Google Shape;155;p16"/>
          <p:cNvSpPr txBox="1"/>
          <p:nvPr/>
        </p:nvSpPr>
        <p:spPr>
          <a:xfrm>
            <a:off x="-6203275" y="2379288"/>
            <a:ext cx="564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MNIST error %:    ~2-3                   -                         		1.7                		1.96   </a:t>
            </a:r>
            <a:endParaRPr sz="1300">
              <a:solidFill>
                <a:schemeClr val="dk2"/>
              </a:solidFill>
              <a:latin typeface="Calibri"/>
              <a:ea typeface="Calibri"/>
              <a:cs typeface="Calibri"/>
              <a:sym typeface="Calibri"/>
            </a:endParaRPr>
          </a:p>
        </p:txBody>
      </p:sp>
      <p:pic>
        <p:nvPicPr>
          <p:cNvPr id="156" name="Google Shape;156;p16"/>
          <p:cNvPicPr preferRelativeResize="0"/>
          <p:nvPr/>
        </p:nvPicPr>
        <p:blipFill rotWithShape="1">
          <a:blip r:embed="rId3">
            <a:alphaModFix/>
          </a:blip>
          <a:srcRect b="27045" l="0" r="0" t="52477"/>
          <a:stretch/>
        </p:blipFill>
        <p:spPr>
          <a:xfrm>
            <a:off x="1636925" y="1654750"/>
            <a:ext cx="5750174" cy="954599"/>
          </a:xfrm>
          <a:prstGeom prst="rect">
            <a:avLst/>
          </a:prstGeom>
          <a:noFill/>
          <a:ln>
            <a:noFill/>
          </a:ln>
        </p:spPr>
      </p:pic>
      <p:sp>
        <p:nvSpPr>
          <p:cNvPr id="157" name="Google Shape;157;p16"/>
          <p:cNvSpPr txBox="1"/>
          <p:nvPr/>
        </p:nvSpPr>
        <p:spPr>
          <a:xfrm>
            <a:off x="5836625" y="4560075"/>
            <a:ext cx="2760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chemeClr val="dk2"/>
                </a:solidFill>
                <a:latin typeface="Calibri"/>
                <a:ea typeface="Calibri"/>
                <a:cs typeface="Calibri"/>
                <a:sym typeface="Calibri"/>
              </a:rPr>
              <a:t>Whittington &amp; Bogacz et al. 2019</a:t>
            </a:r>
            <a:endParaRPr sz="1100">
              <a:solidFill>
                <a:schemeClr val="dk2"/>
              </a:solidFill>
              <a:latin typeface="Calibri"/>
              <a:ea typeface="Calibri"/>
              <a:cs typeface="Calibri"/>
              <a:sym typeface="Calibri"/>
            </a:endParaRPr>
          </a:p>
        </p:txBody>
      </p:sp>
      <p:sp>
        <p:nvSpPr>
          <p:cNvPr id="158" name="Google Shape;158;p16"/>
          <p:cNvSpPr/>
          <p:nvPr/>
        </p:nvSpPr>
        <p:spPr>
          <a:xfrm>
            <a:off x="1456950" y="1713225"/>
            <a:ext cx="6086400" cy="95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9" name="Google Shape;159;p16"/>
          <p:cNvPicPr preferRelativeResize="0"/>
          <p:nvPr/>
        </p:nvPicPr>
        <p:blipFill>
          <a:blip r:embed="rId4">
            <a:alphaModFix/>
          </a:blip>
          <a:stretch>
            <a:fillRect/>
          </a:stretch>
        </p:blipFill>
        <p:spPr>
          <a:xfrm>
            <a:off x="315700" y="3039150"/>
            <a:ext cx="4271550" cy="584750"/>
          </a:xfrm>
          <a:prstGeom prst="rect">
            <a:avLst/>
          </a:prstGeom>
          <a:noFill/>
          <a:ln>
            <a:noFill/>
          </a:ln>
        </p:spPr>
      </p:pic>
      <p:pic>
        <p:nvPicPr>
          <p:cNvPr id="160" name="Google Shape;160;p16"/>
          <p:cNvPicPr preferRelativeResize="0"/>
          <p:nvPr/>
        </p:nvPicPr>
        <p:blipFill>
          <a:blip r:embed="rId5">
            <a:alphaModFix/>
          </a:blip>
          <a:stretch>
            <a:fillRect/>
          </a:stretch>
        </p:blipFill>
        <p:spPr>
          <a:xfrm>
            <a:off x="4873750" y="3039162"/>
            <a:ext cx="3954550" cy="469525"/>
          </a:xfrm>
          <a:prstGeom prst="rect">
            <a:avLst/>
          </a:prstGeom>
          <a:noFill/>
          <a:ln>
            <a:noFill/>
          </a:ln>
        </p:spPr>
      </p:pic>
      <p:cxnSp>
        <p:nvCxnSpPr>
          <p:cNvPr id="161" name="Google Shape;161;p16"/>
          <p:cNvCxnSpPr>
            <a:endCxn id="159" idx="0"/>
          </p:cNvCxnSpPr>
          <p:nvPr/>
        </p:nvCxnSpPr>
        <p:spPr>
          <a:xfrm flipH="1">
            <a:off x="2451475" y="2704950"/>
            <a:ext cx="620400" cy="3342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6"/>
          <p:cNvCxnSpPr>
            <a:endCxn id="160" idx="0"/>
          </p:cNvCxnSpPr>
          <p:nvPr/>
        </p:nvCxnSpPr>
        <p:spPr>
          <a:xfrm>
            <a:off x="5989425" y="2690862"/>
            <a:ext cx="861600" cy="3483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16"/>
          <p:cNvSpPr txBox="1"/>
          <p:nvPr/>
        </p:nvSpPr>
        <p:spPr>
          <a:xfrm>
            <a:off x="6150225" y="3422475"/>
            <a:ext cx="54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error</a:t>
            </a:r>
            <a:endParaRPr b="1" sz="1300">
              <a:solidFill>
                <a:schemeClr val="dk2"/>
              </a:solidFill>
              <a:latin typeface="Calibri"/>
              <a:ea typeface="Calibri"/>
              <a:cs typeface="Calibri"/>
              <a:sym typeface="Calibri"/>
            </a:endParaRPr>
          </a:p>
        </p:txBody>
      </p:sp>
      <p:sp>
        <p:nvSpPr>
          <p:cNvPr id="164" name="Google Shape;164;p16"/>
          <p:cNvSpPr txBox="1"/>
          <p:nvPr/>
        </p:nvSpPr>
        <p:spPr>
          <a:xfrm>
            <a:off x="836000" y="3891225"/>
            <a:ext cx="3457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Energy to converge to a stable state </a:t>
            </a:r>
            <a:endParaRPr b="1">
              <a:solidFill>
                <a:schemeClr val="dk2"/>
              </a:solidFill>
              <a:latin typeface="Calibri"/>
              <a:ea typeface="Calibri"/>
              <a:cs typeface="Calibri"/>
              <a:sym typeface="Calibri"/>
            </a:endParaRPr>
          </a:p>
          <a:p>
            <a:pPr indent="0" lvl="0" marL="0" rtl="0" algn="ctr">
              <a:spcBef>
                <a:spcPts val="0"/>
              </a:spcBef>
              <a:spcAft>
                <a:spcPts val="0"/>
              </a:spcAft>
              <a:buNone/>
            </a:pPr>
            <a:r>
              <a:rPr b="1" lang="en">
                <a:solidFill>
                  <a:schemeClr val="dk2"/>
                </a:solidFill>
                <a:latin typeface="Calibri"/>
                <a:ea typeface="Calibri"/>
                <a:cs typeface="Calibri"/>
                <a:sym typeface="Calibri"/>
              </a:rPr>
              <a:t>that accurately represents the input pattern</a:t>
            </a:r>
            <a:endParaRPr b="1">
              <a:solidFill>
                <a:schemeClr val="dk2"/>
              </a:solidFill>
              <a:latin typeface="Calibri"/>
              <a:ea typeface="Calibri"/>
              <a:cs typeface="Calibri"/>
              <a:sym typeface="Calibri"/>
            </a:endParaRPr>
          </a:p>
        </p:txBody>
      </p:sp>
      <p:sp>
        <p:nvSpPr>
          <p:cNvPr id="165" name="Google Shape;165;p16"/>
          <p:cNvSpPr txBox="1"/>
          <p:nvPr/>
        </p:nvSpPr>
        <p:spPr>
          <a:xfrm>
            <a:off x="4816725" y="3783375"/>
            <a:ext cx="4068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Minimize free energy by</a:t>
            </a:r>
            <a:br>
              <a:rPr b="1" lang="en">
                <a:solidFill>
                  <a:schemeClr val="dk2"/>
                </a:solidFill>
                <a:latin typeface="Calibri"/>
                <a:ea typeface="Calibri"/>
                <a:cs typeface="Calibri"/>
                <a:sym typeface="Calibri"/>
              </a:rPr>
            </a:br>
            <a:r>
              <a:rPr b="1" lang="en">
                <a:solidFill>
                  <a:schemeClr val="dk2"/>
                </a:solidFill>
                <a:latin typeface="Calibri"/>
                <a:ea typeface="Calibri"/>
                <a:cs typeface="Calibri"/>
                <a:sym typeface="Calibri"/>
              </a:rPr>
              <a:t>minimizing explicit error </a:t>
            </a:r>
            <a:endParaRPr b="1">
              <a:solidFill>
                <a:schemeClr val="dk2"/>
              </a:solidFill>
              <a:latin typeface="Calibri"/>
              <a:ea typeface="Calibri"/>
              <a:cs typeface="Calibri"/>
              <a:sym typeface="Calibri"/>
            </a:endParaRPr>
          </a:p>
          <a:p>
            <a:pPr indent="0" lvl="0" marL="0" rtl="0" algn="ctr">
              <a:spcBef>
                <a:spcPts val="0"/>
              </a:spcBef>
              <a:spcAft>
                <a:spcPts val="0"/>
              </a:spcAft>
              <a:buNone/>
            </a:pPr>
            <a:r>
              <a:rPr b="1" lang="en">
                <a:solidFill>
                  <a:schemeClr val="dk2"/>
                </a:solidFill>
                <a:latin typeface="Calibri"/>
                <a:ea typeface="Calibri"/>
                <a:cs typeface="Calibri"/>
                <a:sym typeface="Calibri"/>
              </a:rPr>
              <a:t>between target &amp; predicted</a:t>
            </a:r>
            <a:endParaRPr b="1">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a:t>
            </a:r>
            <a:endParaRPr/>
          </a:p>
        </p:txBody>
      </p:sp>
      <p:sp>
        <p:nvSpPr>
          <p:cNvPr id="171" name="Google Shape;171;p17"/>
          <p:cNvSpPr txBox="1"/>
          <p:nvPr>
            <p:ph idx="1" type="body"/>
          </p:nvPr>
        </p:nvSpPr>
        <p:spPr>
          <a:xfrm>
            <a:off x="819150" y="1706900"/>
            <a:ext cx="3753000" cy="2731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Dataset: MNIST (handwritten digits)</a:t>
            </a:r>
            <a:endParaRPr b="1"/>
          </a:p>
          <a:p>
            <a:pPr indent="-292576" lvl="0" marL="457200" rtl="0" algn="l">
              <a:spcBef>
                <a:spcPts val="1200"/>
              </a:spcBef>
              <a:spcAft>
                <a:spcPts val="0"/>
              </a:spcAft>
              <a:buSzPct val="100000"/>
              <a:buChar char="●"/>
            </a:pPr>
            <a:r>
              <a:rPr lang="en"/>
              <a:t>Training data: 54000 samples </a:t>
            </a:r>
            <a:endParaRPr/>
          </a:p>
          <a:p>
            <a:pPr indent="-292576" lvl="0" marL="457200" rtl="0" algn="l">
              <a:spcBef>
                <a:spcPts val="0"/>
              </a:spcBef>
              <a:spcAft>
                <a:spcPts val="0"/>
              </a:spcAft>
              <a:buSzPct val="100000"/>
              <a:buChar char="●"/>
            </a:pPr>
            <a:r>
              <a:rPr lang="en"/>
              <a:t>Validation data: 6000 samples</a:t>
            </a:r>
            <a:endParaRPr/>
          </a:p>
          <a:p>
            <a:pPr indent="-292576" lvl="0" marL="457200" rtl="0" algn="l">
              <a:spcBef>
                <a:spcPts val="0"/>
              </a:spcBef>
              <a:spcAft>
                <a:spcPts val="0"/>
              </a:spcAft>
              <a:buSzPct val="100000"/>
              <a:buChar char="●"/>
            </a:pPr>
            <a:r>
              <a:rPr lang="en"/>
              <a:t>Test data: 10000 samples</a:t>
            </a:r>
            <a:endParaRPr/>
          </a:p>
          <a:p>
            <a:pPr indent="0" lvl="0" marL="0" rtl="0" algn="l">
              <a:spcBef>
                <a:spcPts val="1200"/>
              </a:spcBef>
              <a:spcAft>
                <a:spcPts val="0"/>
              </a:spcAft>
              <a:buNone/>
            </a:pPr>
            <a:r>
              <a:rPr b="1" lang="en"/>
              <a:t>Task: classification of the 10 digit classes</a:t>
            </a:r>
            <a:endParaRPr b="1"/>
          </a:p>
          <a:p>
            <a:pPr indent="0" lvl="0" marL="0" rtl="0" algn="l">
              <a:spcBef>
                <a:spcPts val="1200"/>
              </a:spcBef>
              <a:spcAft>
                <a:spcPts val="0"/>
              </a:spcAft>
              <a:buNone/>
            </a:pPr>
            <a:r>
              <a:rPr b="1" lang="en"/>
              <a:t>Model architecture:</a:t>
            </a:r>
            <a:endParaRPr b="1"/>
          </a:p>
          <a:p>
            <a:pPr indent="-292576" lvl="0" marL="457200" rtl="0" algn="l">
              <a:spcBef>
                <a:spcPts val="1200"/>
              </a:spcBef>
              <a:spcAft>
                <a:spcPts val="0"/>
              </a:spcAft>
              <a:buSzPct val="100000"/>
              <a:buChar char="●"/>
            </a:pPr>
            <a:r>
              <a:rPr lang="en"/>
              <a:t>Feed-forward, two layers</a:t>
            </a:r>
            <a:endParaRPr/>
          </a:p>
          <a:p>
            <a:pPr indent="0" lvl="0" marL="45720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(0): Linear(in_features=784, out_features=1000, bias=True)</a:t>
            </a:r>
            <a:endParaRPr sz="1050">
              <a:solidFill>
                <a:srgbClr val="212121"/>
              </a:solidFill>
              <a:highlight>
                <a:srgbClr val="FFFFFF"/>
              </a:highlight>
              <a:latin typeface="Courier New"/>
              <a:ea typeface="Courier New"/>
              <a:cs typeface="Courier New"/>
              <a:sym typeface="Courier New"/>
            </a:endParaRPr>
          </a:p>
          <a:p>
            <a:pPr indent="0" lvl="0" marL="457200" rtl="0" algn="l">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(1): Linear(in_features=1000, out_features=10, bias=True)</a:t>
            </a:r>
            <a:endParaRPr/>
          </a:p>
        </p:txBody>
      </p:sp>
      <p:sp>
        <p:nvSpPr>
          <p:cNvPr id="172" name="Google Shape;172;p17"/>
          <p:cNvSpPr txBox="1"/>
          <p:nvPr>
            <p:ph idx="1" type="body"/>
          </p:nvPr>
        </p:nvSpPr>
        <p:spPr>
          <a:xfrm>
            <a:off x="4857025" y="1852750"/>
            <a:ext cx="3753000" cy="27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Update rule:</a:t>
            </a:r>
            <a:endParaRPr b="1"/>
          </a:p>
          <a:p>
            <a:pPr indent="-311150" lvl="0" marL="457200" rtl="0" algn="l">
              <a:spcBef>
                <a:spcPts val="1200"/>
              </a:spcBef>
              <a:spcAft>
                <a:spcPts val="0"/>
              </a:spcAft>
              <a:buSzPts val="1300"/>
              <a:buChar char="●"/>
            </a:pPr>
            <a:r>
              <a:rPr b="1" lang="en"/>
              <a:t>Back Propagation (BP)</a:t>
            </a:r>
            <a:endParaRPr b="1"/>
          </a:p>
          <a:p>
            <a:pPr indent="-311150" lvl="0" marL="457200" rtl="0" algn="l">
              <a:spcBef>
                <a:spcPts val="0"/>
              </a:spcBef>
              <a:spcAft>
                <a:spcPts val="0"/>
              </a:spcAft>
              <a:buSzPts val="1300"/>
              <a:buChar char="●"/>
            </a:pPr>
            <a:r>
              <a:rPr b="1" lang="en"/>
              <a:t>Equilibrium Propagation (EP)</a:t>
            </a:r>
            <a:endParaRPr b="1"/>
          </a:p>
          <a:p>
            <a:pPr indent="-298450" lvl="1" marL="1371600" rtl="0" algn="l">
              <a:spcBef>
                <a:spcPts val="0"/>
              </a:spcBef>
              <a:spcAft>
                <a:spcPts val="0"/>
              </a:spcAft>
              <a:buSzPts val="1100"/>
              <a:buChar char="○"/>
            </a:pPr>
            <a:r>
              <a:rPr b="1" lang="en"/>
              <a:t>Restrictive Hopfield (RH)</a:t>
            </a:r>
            <a:endParaRPr b="1"/>
          </a:p>
          <a:p>
            <a:pPr indent="-298450" lvl="1" marL="1371600" rtl="0" algn="l">
              <a:spcBef>
                <a:spcPts val="0"/>
              </a:spcBef>
              <a:spcAft>
                <a:spcPts val="0"/>
              </a:spcAft>
              <a:buSzPts val="1100"/>
              <a:buChar char="○"/>
            </a:pPr>
            <a:r>
              <a:rPr b="1" lang="en"/>
              <a:t>Conditional Gaussian (CG)</a:t>
            </a:r>
            <a:endParaRPr b="1"/>
          </a:p>
        </p:txBody>
      </p:sp>
      <p:pic>
        <p:nvPicPr>
          <p:cNvPr id="173" name="Google Shape;173;p17"/>
          <p:cNvPicPr preferRelativeResize="0"/>
          <p:nvPr/>
        </p:nvPicPr>
        <p:blipFill>
          <a:blip r:embed="rId3">
            <a:alphaModFix/>
          </a:blip>
          <a:stretch>
            <a:fillRect/>
          </a:stretch>
        </p:blipFill>
        <p:spPr>
          <a:xfrm>
            <a:off x="7179176" y="232050"/>
            <a:ext cx="1718500" cy="169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372725" y="216575"/>
            <a:ext cx="8337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Do the equilibrium propagation algorithm learn as well as the back propagation?</a:t>
            </a:r>
            <a:endParaRPr/>
          </a:p>
          <a:p>
            <a:pPr indent="0" lvl="0" marL="0" rtl="0" algn="l">
              <a:spcBef>
                <a:spcPts val="0"/>
              </a:spcBef>
              <a:spcAft>
                <a:spcPts val="0"/>
              </a:spcAft>
              <a:buNone/>
            </a:pPr>
            <a:r>
              <a:t/>
            </a:r>
            <a:endParaRPr/>
          </a:p>
        </p:txBody>
      </p:sp>
      <p:sp>
        <p:nvSpPr>
          <p:cNvPr id="179" name="Google Shape;179;p18"/>
          <p:cNvSpPr txBox="1"/>
          <p:nvPr/>
        </p:nvSpPr>
        <p:spPr>
          <a:xfrm>
            <a:off x="555475" y="4092825"/>
            <a:ext cx="72627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Conclusion: </a:t>
            </a:r>
            <a:endParaRPr sz="1200">
              <a:solidFill>
                <a:schemeClr val="dk2"/>
              </a:solidFill>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Equilibrium propagation algorithms were able to achieve about the same training performance as the back propagation algorithm, but conditional gaussian performance dropped after a few epochs.</a:t>
            </a:r>
            <a:endParaRPr sz="1200">
              <a:solidFill>
                <a:schemeClr val="dk2"/>
              </a:solidFill>
              <a:latin typeface="Calibri"/>
              <a:ea typeface="Calibri"/>
              <a:cs typeface="Calibri"/>
              <a:sym typeface="Calibri"/>
            </a:endParaRPr>
          </a:p>
        </p:txBody>
      </p:sp>
      <p:sp>
        <p:nvSpPr>
          <p:cNvPr id="180" name="Google Shape;180;p18"/>
          <p:cNvSpPr txBox="1"/>
          <p:nvPr/>
        </p:nvSpPr>
        <p:spPr>
          <a:xfrm>
            <a:off x="555475" y="1183075"/>
            <a:ext cx="616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 Using N = 54000 training samples</a:t>
            </a:r>
            <a:endParaRPr sz="1300">
              <a:solidFill>
                <a:schemeClr val="dk2"/>
              </a:solidFill>
              <a:latin typeface="Calibri"/>
              <a:ea typeface="Calibri"/>
              <a:cs typeface="Calibri"/>
              <a:sym typeface="Calibri"/>
            </a:endParaRPr>
          </a:p>
        </p:txBody>
      </p:sp>
      <p:pic>
        <p:nvPicPr>
          <p:cNvPr id="181" name="Google Shape;181;p18"/>
          <p:cNvPicPr preferRelativeResize="0"/>
          <p:nvPr/>
        </p:nvPicPr>
        <p:blipFill rotWithShape="1">
          <a:blip r:embed="rId3">
            <a:alphaModFix/>
          </a:blip>
          <a:srcRect b="0" l="8400" r="8838" t="0"/>
          <a:stretch/>
        </p:blipFill>
        <p:spPr>
          <a:xfrm>
            <a:off x="372715" y="1874071"/>
            <a:ext cx="5114612" cy="1738100"/>
          </a:xfrm>
          <a:prstGeom prst="rect">
            <a:avLst/>
          </a:prstGeom>
          <a:noFill/>
          <a:ln>
            <a:noFill/>
          </a:ln>
        </p:spPr>
      </p:pic>
      <p:pic>
        <p:nvPicPr>
          <p:cNvPr id="182" name="Google Shape;182;p18"/>
          <p:cNvPicPr preferRelativeResize="0"/>
          <p:nvPr/>
        </p:nvPicPr>
        <p:blipFill>
          <a:blip r:embed="rId4">
            <a:alphaModFix/>
          </a:blip>
          <a:stretch>
            <a:fillRect/>
          </a:stretch>
        </p:blipFill>
        <p:spPr>
          <a:xfrm>
            <a:off x="5487325" y="1257000"/>
            <a:ext cx="3506026" cy="262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637800" y="322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Q2: How does energy change with training?</a:t>
            </a:r>
            <a:endParaRPr sz="2500"/>
          </a:p>
        </p:txBody>
      </p:sp>
      <p:sp>
        <p:nvSpPr>
          <p:cNvPr id="188" name="Google Shape;188;p19"/>
          <p:cNvSpPr txBox="1"/>
          <p:nvPr/>
        </p:nvSpPr>
        <p:spPr>
          <a:xfrm>
            <a:off x="2669825" y="4115175"/>
            <a:ext cx="5497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89" name="Google Shape;189;p19"/>
          <p:cNvPicPr preferRelativeResize="0"/>
          <p:nvPr/>
        </p:nvPicPr>
        <p:blipFill>
          <a:blip r:embed="rId3">
            <a:alphaModFix/>
          </a:blip>
          <a:stretch>
            <a:fillRect/>
          </a:stretch>
        </p:blipFill>
        <p:spPr>
          <a:xfrm>
            <a:off x="1260800" y="985325"/>
            <a:ext cx="6259700" cy="3129850"/>
          </a:xfrm>
          <a:prstGeom prst="rect">
            <a:avLst/>
          </a:prstGeom>
          <a:noFill/>
          <a:ln>
            <a:noFill/>
          </a:ln>
        </p:spPr>
      </p:pic>
      <p:sp>
        <p:nvSpPr>
          <p:cNvPr id="190" name="Google Shape;190;p19"/>
          <p:cNvSpPr txBox="1"/>
          <p:nvPr/>
        </p:nvSpPr>
        <p:spPr>
          <a:xfrm>
            <a:off x="1960975" y="4173700"/>
            <a:ext cx="54978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Conclusion: </a:t>
            </a:r>
            <a:endParaRPr sz="1200">
              <a:solidFill>
                <a:schemeClr val="dk2"/>
              </a:solidFill>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Test energy decreased with training in restrictive hopfield and increased with training in conditional gaussian.</a:t>
            </a:r>
            <a:endParaRPr sz="12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372725" y="216575"/>
            <a:ext cx="8337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Q3: Do the equilibrium propagation algorithm learn as well as the back propagation for small data samples?</a:t>
            </a:r>
            <a:endParaRPr sz="2600"/>
          </a:p>
          <a:p>
            <a:pPr indent="0" lvl="0" marL="0" rtl="0" algn="l">
              <a:spcBef>
                <a:spcPts val="0"/>
              </a:spcBef>
              <a:spcAft>
                <a:spcPts val="0"/>
              </a:spcAft>
              <a:buSzPts val="990"/>
              <a:buNone/>
            </a:pPr>
            <a:r>
              <a:t/>
            </a:r>
            <a:endParaRPr sz="2600"/>
          </a:p>
        </p:txBody>
      </p:sp>
      <p:sp>
        <p:nvSpPr>
          <p:cNvPr id="196" name="Google Shape;196;p20"/>
          <p:cNvSpPr txBox="1"/>
          <p:nvPr/>
        </p:nvSpPr>
        <p:spPr>
          <a:xfrm>
            <a:off x="479275" y="4169025"/>
            <a:ext cx="72627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Conclusion: </a:t>
            </a:r>
            <a:endParaRPr sz="1200">
              <a:solidFill>
                <a:schemeClr val="dk2"/>
              </a:solidFill>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Equilibrium propagation algorithms were able to achieve the same training performance as the back propagation algorithm when enough training samples are provided, but failed with small training samples.</a:t>
            </a:r>
            <a:endParaRPr sz="1200">
              <a:solidFill>
                <a:schemeClr val="dk2"/>
              </a:solidFill>
              <a:latin typeface="Calibri"/>
              <a:ea typeface="Calibri"/>
              <a:cs typeface="Calibri"/>
              <a:sym typeface="Calibri"/>
            </a:endParaRPr>
          </a:p>
        </p:txBody>
      </p:sp>
      <p:sp>
        <p:nvSpPr>
          <p:cNvPr id="197" name="Google Shape;197;p20"/>
          <p:cNvSpPr txBox="1"/>
          <p:nvPr/>
        </p:nvSpPr>
        <p:spPr>
          <a:xfrm>
            <a:off x="555475" y="1183075"/>
            <a:ext cx="616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 Using N = 10, 100, 1000, 10000 training samples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Test accuracies</a:t>
            </a:r>
            <a:endParaRPr sz="1300">
              <a:solidFill>
                <a:schemeClr val="dk2"/>
              </a:solidFill>
              <a:latin typeface="Calibri"/>
              <a:ea typeface="Calibri"/>
              <a:cs typeface="Calibri"/>
              <a:sym typeface="Calibri"/>
            </a:endParaRPr>
          </a:p>
        </p:txBody>
      </p:sp>
      <p:pic>
        <p:nvPicPr>
          <p:cNvPr id="198" name="Google Shape;198;p20"/>
          <p:cNvPicPr preferRelativeResize="0"/>
          <p:nvPr/>
        </p:nvPicPr>
        <p:blipFill>
          <a:blip r:embed="rId3">
            <a:alphaModFix/>
          </a:blip>
          <a:stretch>
            <a:fillRect/>
          </a:stretch>
        </p:blipFill>
        <p:spPr>
          <a:xfrm>
            <a:off x="-6295101" y="1567965"/>
            <a:ext cx="3439706" cy="2354737"/>
          </a:xfrm>
          <a:prstGeom prst="rect">
            <a:avLst/>
          </a:prstGeom>
          <a:noFill/>
          <a:ln>
            <a:noFill/>
          </a:ln>
        </p:spPr>
      </p:pic>
      <p:pic>
        <p:nvPicPr>
          <p:cNvPr id="199" name="Google Shape;199;p20"/>
          <p:cNvPicPr preferRelativeResize="0"/>
          <p:nvPr/>
        </p:nvPicPr>
        <p:blipFill>
          <a:blip r:embed="rId4">
            <a:alphaModFix/>
          </a:blip>
          <a:stretch>
            <a:fillRect/>
          </a:stretch>
        </p:blipFill>
        <p:spPr>
          <a:xfrm>
            <a:off x="4320275" y="1171175"/>
            <a:ext cx="3913994" cy="2921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372725" y="216575"/>
            <a:ext cx="8337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Do the different algorithms have different sensitivity to the number of hidden units?</a:t>
            </a:r>
            <a:endParaRPr/>
          </a:p>
          <a:p>
            <a:pPr indent="0" lvl="0" marL="0" rtl="0" algn="l">
              <a:spcBef>
                <a:spcPts val="0"/>
              </a:spcBef>
              <a:spcAft>
                <a:spcPts val="0"/>
              </a:spcAft>
              <a:buNone/>
            </a:pPr>
            <a:r>
              <a:t/>
            </a:r>
            <a:endParaRPr/>
          </a:p>
        </p:txBody>
      </p:sp>
      <p:pic>
        <p:nvPicPr>
          <p:cNvPr id="205" name="Google Shape;205;p21"/>
          <p:cNvPicPr preferRelativeResize="0"/>
          <p:nvPr/>
        </p:nvPicPr>
        <p:blipFill>
          <a:blip r:embed="rId3">
            <a:alphaModFix/>
          </a:blip>
          <a:stretch>
            <a:fillRect/>
          </a:stretch>
        </p:blipFill>
        <p:spPr>
          <a:xfrm>
            <a:off x="3336575" y="2033475"/>
            <a:ext cx="2743202" cy="2035279"/>
          </a:xfrm>
          <a:prstGeom prst="rect">
            <a:avLst/>
          </a:prstGeom>
          <a:noFill/>
          <a:ln>
            <a:noFill/>
          </a:ln>
        </p:spPr>
      </p:pic>
      <p:pic>
        <p:nvPicPr>
          <p:cNvPr id="206" name="Google Shape;206;p21"/>
          <p:cNvPicPr preferRelativeResize="0"/>
          <p:nvPr/>
        </p:nvPicPr>
        <p:blipFill>
          <a:blip r:embed="rId4">
            <a:alphaModFix/>
          </a:blip>
          <a:stretch>
            <a:fillRect/>
          </a:stretch>
        </p:blipFill>
        <p:spPr>
          <a:xfrm>
            <a:off x="448601" y="2033475"/>
            <a:ext cx="2743202" cy="2029968"/>
          </a:xfrm>
          <a:prstGeom prst="rect">
            <a:avLst/>
          </a:prstGeom>
          <a:noFill/>
          <a:ln>
            <a:noFill/>
          </a:ln>
        </p:spPr>
      </p:pic>
      <p:pic>
        <p:nvPicPr>
          <p:cNvPr id="207" name="Google Shape;207;p21"/>
          <p:cNvPicPr preferRelativeResize="0"/>
          <p:nvPr/>
        </p:nvPicPr>
        <p:blipFill>
          <a:blip r:embed="rId5">
            <a:alphaModFix/>
          </a:blip>
          <a:stretch>
            <a:fillRect/>
          </a:stretch>
        </p:blipFill>
        <p:spPr>
          <a:xfrm>
            <a:off x="6145950" y="2033475"/>
            <a:ext cx="2743202" cy="2036825"/>
          </a:xfrm>
          <a:prstGeom prst="rect">
            <a:avLst/>
          </a:prstGeom>
          <a:noFill/>
          <a:ln>
            <a:noFill/>
          </a:ln>
        </p:spPr>
      </p:pic>
      <p:sp>
        <p:nvSpPr>
          <p:cNvPr id="208" name="Google Shape;208;p21"/>
          <p:cNvSpPr txBox="1"/>
          <p:nvPr/>
        </p:nvSpPr>
        <p:spPr>
          <a:xfrm>
            <a:off x="1435700" y="1567975"/>
            <a:ext cx="130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20 hidden units</a:t>
            </a:r>
            <a:endParaRPr sz="1300">
              <a:solidFill>
                <a:schemeClr val="dk2"/>
              </a:solidFill>
              <a:latin typeface="Calibri"/>
              <a:ea typeface="Calibri"/>
              <a:cs typeface="Calibri"/>
              <a:sym typeface="Calibri"/>
            </a:endParaRPr>
          </a:p>
        </p:txBody>
      </p:sp>
      <p:sp>
        <p:nvSpPr>
          <p:cNvPr id="209" name="Google Shape;209;p21"/>
          <p:cNvSpPr txBox="1"/>
          <p:nvPr/>
        </p:nvSpPr>
        <p:spPr>
          <a:xfrm>
            <a:off x="4225225" y="1567975"/>
            <a:ext cx="130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100 hidden units</a:t>
            </a:r>
            <a:endParaRPr sz="1300">
              <a:solidFill>
                <a:schemeClr val="dk2"/>
              </a:solidFill>
              <a:latin typeface="Calibri"/>
              <a:ea typeface="Calibri"/>
              <a:cs typeface="Calibri"/>
              <a:sym typeface="Calibri"/>
            </a:endParaRPr>
          </a:p>
        </p:txBody>
      </p:sp>
      <p:sp>
        <p:nvSpPr>
          <p:cNvPr id="210" name="Google Shape;210;p21"/>
          <p:cNvSpPr txBox="1"/>
          <p:nvPr/>
        </p:nvSpPr>
        <p:spPr>
          <a:xfrm>
            <a:off x="6808600" y="1567975"/>
            <a:ext cx="170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1000 hidden units</a:t>
            </a:r>
            <a:endParaRPr sz="1300">
              <a:solidFill>
                <a:schemeClr val="dk2"/>
              </a:solidFill>
              <a:latin typeface="Calibri"/>
              <a:ea typeface="Calibri"/>
              <a:cs typeface="Calibri"/>
              <a:sym typeface="Calibri"/>
            </a:endParaRPr>
          </a:p>
        </p:txBody>
      </p:sp>
      <p:sp>
        <p:nvSpPr>
          <p:cNvPr id="211" name="Google Shape;211;p21"/>
          <p:cNvSpPr txBox="1"/>
          <p:nvPr/>
        </p:nvSpPr>
        <p:spPr>
          <a:xfrm>
            <a:off x="1140950" y="4230850"/>
            <a:ext cx="72627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Conclusion: </a:t>
            </a:r>
            <a:endParaRPr sz="1200">
              <a:solidFill>
                <a:schemeClr val="dk2"/>
              </a:solidFill>
              <a:latin typeface="Calibri"/>
              <a:ea typeface="Calibri"/>
              <a:cs typeface="Calibri"/>
              <a:sym typeface="Calibri"/>
            </a:endParaRPr>
          </a:p>
          <a:p>
            <a:pPr indent="-304800" lvl="0" marL="457200" rtl="0" algn="l">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Both equilibrium propagation algorithms were able to increase performance with more hidden units.</a:t>
            </a:r>
            <a:endParaRPr sz="1200">
              <a:solidFill>
                <a:schemeClr val="dk2"/>
              </a:solidFill>
              <a:latin typeface="Calibri"/>
              <a:ea typeface="Calibri"/>
              <a:cs typeface="Calibri"/>
              <a:sym typeface="Calibri"/>
            </a:endParaRPr>
          </a:p>
        </p:txBody>
      </p:sp>
      <p:sp>
        <p:nvSpPr>
          <p:cNvPr id="212" name="Google Shape;212;p21"/>
          <p:cNvSpPr txBox="1"/>
          <p:nvPr/>
        </p:nvSpPr>
        <p:spPr>
          <a:xfrm>
            <a:off x="555475" y="1183075"/>
            <a:ext cx="616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 Using N = 10000 training samples</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