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3" r:id="rId4"/>
    <p:sldId id="284" r:id="rId5"/>
    <p:sldId id="285" r:id="rId6"/>
    <p:sldId id="286" r:id="rId7"/>
    <p:sldId id="287"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80C8C-59CB-4DFB-94C2-42A1D857C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 xmlns:a16="http://schemas.microsoft.com/office/drawing/2014/main" id="{21997CCE-D6C8-4F96-93B7-FBA1EA39D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 xmlns:a16="http://schemas.microsoft.com/office/drawing/2014/main" id="{DF6807E6-8D9F-4CA3-A390-E0A60B0A5C99}"/>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5" name="Footer Placeholder 4">
            <a:extLst>
              <a:ext uri="{FF2B5EF4-FFF2-40B4-BE49-F238E27FC236}">
                <a16:creationId xmlns="" xmlns:a16="http://schemas.microsoft.com/office/drawing/2014/main" id="{00CD7A95-AD40-4666-8CCF-7EF47119CB2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D2D23E2A-DA74-433D-B5FC-BA857406AD3B}"/>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80790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0CC95-DEB0-4938-8E2D-F217087288F5}"/>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D35CA225-DB84-4D8A-B147-167C2EDC7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147EBCAD-78EB-4EBB-87BD-7AF000AF7124}"/>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5" name="Footer Placeholder 4">
            <a:extLst>
              <a:ext uri="{FF2B5EF4-FFF2-40B4-BE49-F238E27FC236}">
                <a16:creationId xmlns="" xmlns:a16="http://schemas.microsoft.com/office/drawing/2014/main" id="{8C1C342C-6664-43D8-9700-6AC3051E079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84632544-2623-455B-A2AC-1C08DC5608AA}"/>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36098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576D79F-9141-43ED-98C4-AC19DE443A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FC4C86A6-5D27-4518-B61B-36AA584D0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0630C985-85DA-4FC7-8FB5-80A3510A9A37}"/>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5" name="Footer Placeholder 4">
            <a:extLst>
              <a:ext uri="{FF2B5EF4-FFF2-40B4-BE49-F238E27FC236}">
                <a16:creationId xmlns="" xmlns:a16="http://schemas.microsoft.com/office/drawing/2014/main" id="{D8BED9BC-403F-41BE-B421-E477201A6D4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512B1310-9EDA-4639-A66B-1ABB80908406}"/>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92176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C1C87-2CC2-4830-9FD6-67A29CDD41C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AAF6D0EF-8667-4D5F-843B-03C1B1081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194DB7B1-AE35-4A26-B450-E99646A722B6}"/>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5" name="Footer Placeholder 4">
            <a:extLst>
              <a:ext uri="{FF2B5EF4-FFF2-40B4-BE49-F238E27FC236}">
                <a16:creationId xmlns="" xmlns:a16="http://schemas.microsoft.com/office/drawing/2014/main" id="{91A06D27-3588-42E4-BCE2-39E8FB6D99B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B2ACEF59-F92C-4F5B-92AF-69D5BE1791AE}"/>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400111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B1C900-1ED4-4950-99C4-D6D97A7CA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 xmlns:a16="http://schemas.microsoft.com/office/drawing/2014/main" id="{3A8C7B45-700A-472F-8FE9-52CEC70AC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C933FC7-17B4-4F27-BC89-EEF8EEBA1F91}"/>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5" name="Footer Placeholder 4">
            <a:extLst>
              <a:ext uri="{FF2B5EF4-FFF2-40B4-BE49-F238E27FC236}">
                <a16:creationId xmlns="" xmlns:a16="http://schemas.microsoft.com/office/drawing/2014/main" id="{E2EE74A9-6A89-4018-8121-22737C1A208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26E47C50-3191-4A98-8CAA-59272D86563E}"/>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89673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427C2-7549-4EEA-B151-C6D87396104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B92D6747-831F-4BE0-A457-9066063AE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 xmlns:a16="http://schemas.microsoft.com/office/drawing/2014/main" id="{976D5373-A84E-420F-8670-59013499A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 xmlns:a16="http://schemas.microsoft.com/office/drawing/2014/main" id="{D42061C1-4034-461E-BE86-68A797FB2F37}"/>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6" name="Footer Placeholder 5">
            <a:extLst>
              <a:ext uri="{FF2B5EF4-FFF2-40B4-BE49-F238E27FC236}">
                <a16:creationId xmlns="" xmlns:a16="http://schemas.microsoft.com/office/drawing/2014/main" id="{B3234ED0-BAA2-4570-AB8B-2B1573D8F71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2756E5C8-63C1-4C4D-8C2A-C79F204AB6A0}"/>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78515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F3B2A0-7C54-4F65-B6D9-E84D20D8CEA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C4A1713A-3D63-4816-A567-0BB41E9AE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7A3EA7F-A233-4035-B4FC-76175D8359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 xmlns:a16="http://schemas.microsoft.com/office/drawing/2014/main" id="{A5B39D92-C369-486E-937E-735EA8297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E29A73B-9DF9-4755-84B2-965747681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 xmlns:a16="http://schemas.microsoft.com/office/drawing/2014/main" id="{76BD8628-5C85-43B4-8133-37393F0DD888}"/>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8" name="Footer Placeholder 7">
            <a:extLst>
              <a:ext uri="{FF2B5EF4-FFF2-40B4-BE49-F238E27FC236}">
                <a16:creationId xmlns="" xmlns:a16="http://schemas.microsoft.com/office/drawing/2014/main" id="{C6BF0818-99AA-4207-BFE2-17AB9479635C}"/>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 xmlns:a16="http://schemas.microsoft.com/office/drawing/2014/main" id="{E8ABAC14-A79D-450A-B883-5DA00D3BBB8B}"/>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92858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79B8C-8AAF-4097-9EB0-2C69F3F1751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 xmlns:a16="http://schemas.microsoft.com/office/drawing/2014/main" id="{5DE01BCB-EAEC-499B-B1B5-39B9655EA1F3}"/>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4" name="Footer Placeholder 3">
            <a:extLst>
              <a:ext uri="{FF2B5EF4-FFF2-40B4-BE49-F238E27FC236}">
                <a16:creationId xmlns="" xmlns:a16="http://schemas.microsoft.com/office/drawing/2014/main" id="{08C4B763-F36D-4B71-971C-C70D5890A0B0}"/>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 xmlns:a16="http://schemas.microsoft.com/office/drawing/2014/main" id="{E510EB79-2EE9-4445-820E-4B1CB4F944D5}"/>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27841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2C0F3E7-CF7B-4579-AD7A-D2DB72BDA495}"/>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3" name="Footer Placeholder 2">
            <a:extLst>
              <a:ext uri="{FF2B5EF4-FFF2-40B4-BE49-F238E27FC236}">
                <a16:creationId xmlns="" xmlns:a16="http://schemas.microsoft.com/office/drawing/2014/main" id="{74C6F17A-EC11-4A62-B345-FCB568F905C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 xmlns:a16="http://schemas.microsoft.com/office/drawing/2014/main" id="{F3A89027-4284-4356-955D-58C3F51645B1}"/>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69492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575EB-161F-46F0-9593-2D5A53F6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47BDACC6-CD49-4CC1-B6AB-B5211233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 xmlns:a16="http://schemas.microsoft.com/office/drawing/2014/main" id="{32C33E4A-8689-40FB-B3BA-2922AE7C1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5751ECA-0AAC-4C79-96AB-1D9E3A369956}"/>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6" name="Footer Placeholder 5">
            <a:extLst>
              <a:ext uri="{FF2B5EF4-FFF2-40B4-BE49-F238E27FC236}">
                <a16:creationId xmlns="" xmlns:a16="http://schemas.microsoft.com/office/drawing/2014/main" id="{4D235EFD-5499-474C-95FE-A54DA39AE80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A1CCD193-5BDA-4FA1-893F-008C934DE452}"/>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98709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A35637-AD4B-45C5-A9A5-58649197D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 xmlns:a16="http://schemas.microsoft.com/office/drawing/2014/main" id="{801FC69B-54C8-4645-80EE-545323C4B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 xmlns:a16="http://schemas.microsoft.com/office/drawing/2014/main" id="{31650E60-867E-473B-9915-4435FF6B6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C8623D5-7AE2-404D-9A54-8E42D7E9AE8A}"/>
              </a:ext>
            </a:extLst>
          </p:cNvPr>
          <p:cNvSpPr>
            <a:spLocks noGrp="1"/>
          </p:cNvSpPr>
          <p:nvPr>
            <p:ph type="dt" sz="half" idx="10"/>
          </p:nvPr>
        </p:nvSpPr>
        <p:spPr/>
        <p:txBody>
          <a:bodyPr/>
          <a:lstStyle/>
          <a:p>
            <a:fld id="{2CCECB1B-A985-4268-96F2-F3AA8426CCC9}" type="datetimeFigureOut">
              <a:rPr lang="id-ID" smtClean="0"/>
              <a:pPr/>
              <a:t>30/06/2023</a:t>
            </a:fld>
            <a:endParaRPr lang="id-ID"/>
          </a:p>
        </p:txBody>
      </p:sp>
      <p:sp>
        <p:nvSpPr>
          <p:cNvPr id="6" name="Footer Placeholder 5">
            <a:extLst>
              <a:ext uri="{FF2B5EF4-FFF2-40B4-BE49-F238E27FC236}">
                <a16:creationId xmlns="" xmlns:a16="http://schemas.microsoft.com/office/drawing/2014/main" id="{2609F281-8A11-4D64-981B-CD67A990C57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AE19A588-7FEA-415E-A580-231A89F817CC}"/>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18426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65ECD75-3374-4C43-8370-507B7421D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08FAC7DA-E587-4D1B-8129-26A44F4B9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D5ADDA54-EC37-4555-B0B2-FA9545089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ECB1B-A985-4268-96F2-F3AA8426CCC9}" type="datetimeFigureOut">
              <a:rPr lang="id-ID" smtClean="0"/>
              <a:pPr/>
              <a:t>30/06/2023</a:t>
            </a:fld>
            <a:endParaRPr lang="id-ID"/>
          </a:p>
        </p:txBody>
      </p:sp>
      <p:sp>
        <p:nvSpPr>
          <p:cNvPr id="5" name="Footer Placeholder 4">
            <a:extLst>
              <a:ext uri="{FF2B5EF4-FFF2-40B4-BE49-F238E27FC236}">
                <a16:creationId xmlns="" xmlns:a16="http://schemas.microsoft.com/office/drawing/2014/main" id="{ACC5F1D2-E4F2-4A91-99ED-2CCF42520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 xmlns:a16="http://schemas.microsoft.com/office/drawing/2014/main" id="{8F678FFD-A2DE-43A8-83EA-D612BA7A0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09921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rive.google.com/drive/folders/13R3mSM0VS5elSz9SrjJqSOUwvZpVyd_T?usp=drive_link"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74300D-092E-4385-A42B-EBACC3723E1C}"/>
              </a:ext>
            </a:extLst>
          </p:cNvPr>
          <p:cNvSpPr>
            <a:spLocks noGrp="1"/>
          </p:cNvSpPr>
          <p:nvPr>
            <p:ph type="ctrTitle"/>
          </p:nvPr>
        </p:nvSpPr>
        <p:spPr>
          <a:xfrm>
            <a:off x="1510937" y="2768011"/>
            <a:ext cx="9144000" cy="1384801"/>
          </a:xfrm>
        </p:spPr>
        <p:txBody>
          <a:bodyPr>
            <a:normAutofit/>
          </a:bodyPr>
          <a:lstStyle/>
          <a:p>
            <a:r>
              <a:rPr lang="en-US" dirty="0" smtClean="0">
                <a:latin typeface="Bahnschrift SemiBold" panose="020B0502040204020203" pitchFamily="34" charset="0"/>
              </a:rPr>
              <a:t>Binary Search Tree</a:t>
            </a:r>
            <a:r>
              <a:rPr lang="en-US" dirty="0">
                <a:latin typeface="Bahnschrift SemiBold" panose="020B0502040204020203" pitchFamily="34" charset="0"/>
              </a:rPr>
              <a:t/>
            </a:r>
            <a:br>
              <a:rPr lang="en-US" dirty="0">
                <a:latin typeface="Bahnschrift SemiBold" panose="020B0502040204020203" pitchFamily="34" charset="0"/>
              </a:rPr>
            </a:br>
            <a:r>
              <a:rPr lang="en-US" sz="3200" dirty="0">
                <a:latin typeface="Bahnschrift SemiBold" panose="020B0502040204020203" pitchFamily="34" charset="0"/>
              </a:rPr>
              <a:t>Data Structures and Algorithms</a:t>
            </a:r>
            <a:endParaRPr lang="id-ID" dirty="0">
              <a:latin typeface="Bahnschrift SemiBold" panose="020B0502040204020203" pitchFamily="34" charset="0"/>
            </a:endParaRPr>
          </a:p>
        </p:txBody>
      </p:sp>
      <p:sp>
        <p:nvSpPr>
          <p:cNvPr id="3" name="Subtitle 2">
            <a:extLst>
              <a:ext uri="{FF2B5EF4-FFF2-40B4-BE49-F238E27FC236}">
                <a16:creationId xmlns="" xmlns:a16="http://schemas.microsoft.com/office/drawing/2014/main" id="{F8A4AC8A-B5A2-4724-A434-A3151061F0A0}"/>
              </a:ext>
            </a:extLst>
          </p:cNvPr>
          <p:cNvSpPr>
            <a:spLocks noGrp="1"/>
          </p:cNvSpPr>
          <p:nvPr>
            <p:ph type="subTitle" idx="1"/>
          </p:nvPr>
        </p:nvSpPr>
        <p:spPr>
          <a:xfrm>
            <a:off x="1524000" y="4179573"/>
            <a:ext cx="9144000" cy="1655762"/>
          </a:xfrm>
        </p:spPr>
        <p:txBody>
          <a:bodyPr/>
          <a:lstStyle/>
          <a:p>
            <a:r>
              <a:rPr lang="en-US" dirty="0" smtClean="0"/>
              <a:t>Cindy </a:t>
            </a:r>
            <a:r>
              <a:rPr lang="en-US" dirty="0" err="1" smtClean="0"/>
              <a:t>Hapsari</a:t>
            </a:r>
            <a:r>
              <a:rPr lang="en-US" dirty="0" smtClean="0"/>
              <a:t> / 2215101032</a:t>
            </a:r>
            <a:endParaRPr lang="id-ID" dirty="0"/>
          </a:p>
        </p:txBody>
      </p:sp>
      <p:pic>
        <p:nvPicPr>
          <p:cNvPr id="10" name="Picture 2" descr="Image result for logo undiksha">
            <a:extLst>
              <a:ext uri="{FF2B5EF4-FFF2-40B4-BE49-F238E27FC236}">
                <a16:creationId xmlns="" xmlns:a16="http://schemas.microsoft.com/office/drawing/2014/main" id="{861BC5D9-647D-489F-81C6-60D97972B944}"/>
              </a:ext>
            </a:extLst>
          </p:cNvPr>
          <p:cNvPicPr>
            <a:picLocks noChangeAspect="1" noChangeArrowheads="1"/>
          </p:cNvPicPr>
          <p:nvPr/>
        </p:nvPicPr>
        <p:blipFill>
          <a:blip r:embed="rId2" cstate="print"/>
          <a:srcRect/>
          <a:stretch>
            <a:fillRect/>
          </a:stretch>
        </p:blipFill>
        <p:spPr bwMode="auto">
          <a:xfrm>
            <a:off x="391963" y="254180"/>
            <a:ext cx="892474" cy="870163"/>
          </a:xfrm>
          <a:prstGeom prst="rect">
            <a:avLst/>
          </a:prstGeom>
          <a:noFill/>
        </p:spPr>
      </p:pic>
      <p:pic>
        <p:nvPicPr>
          <p:cNvPr id="11" name="Picture 10">
            <a:extLst>
              <a:ext uri="{FF2B5EF4-FFF2-40B4-BE49-F238E27FC236}">
                <a16:creationId xmlns="" xmlns:a16="http://schemas.microsoft.com/office/drawing/2014/main" id="{16D6C66B-B221-4132-B554-3A49932A88D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588774" y="354128"/>
            <a:ext cx="3211263" cy="607434"/>
          </a:xfrm>
          <a:prstGeom prst="rect">
            <a:avLst/>
          </a:prstGeom>
        </p:spPr>
      </p:pic>
      <p:sp>
        <p:nvSpPr>
          <p:cNvPr id="12" name="Rectangle 11">
            <a:extLst>
              <a:ext uri="{FF2B5EF4-FFF2-40B4-BE49-F238E27FC236}">
                <a16:creationId xmlns="" xmlns:a16="http://schemas.microsoft.com/office/drawing/2014/main" id="{5B58FA34-5F2B-4A29-8CA7-A7246AB8945C}"/>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Rectangle 12">
            <a:extLst>
              <a:ext uri="{FF2B5EF4-FFF2-40B4-BE49-F238E27FC236}">
                <a16:creationId xmlns="" xmlns:a16="http://schemas.microsoft.com/office/drawing/2014/main" id="{A9575225-6353-4962-AFB5-33A5C099A6EF}"/>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 xmlns:p14="http://schemas.microsoft.com/office/powerpoint/2010/main" val="11463171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Binary Tree</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825625"/>
            <a:ext cx="5181600" cy="2363316"/>
          </a:xfrm>
        </p:spPr>
        <p:txBody>
          <a:bodyPr>
            <a:normAutofit/>
          </a:bodyPr>
          <a:lstStyle/>
          <a:p>
            <a:r>
              <a:rPr lang="en-US" sz="1800" b="1" dirty="0" smtClean="0"/>
              <a:t>Binary Tree </a:t>
            </a:r>
            <a:r>
              <a:rPr lang="en-US" sz="1800" dirty="0" smtClean="0"/>
              <a:t>A full Binary tree is a special type of binary tree in which every parent node/internal node has either two or no children. </a:t>
            </a:r>
            <a:endParaRPr lang="en-ID" sz="1800" dirty="0"/>
          </a:p>
          <a:p>
            <a:r>
              <a:rPr lang="en-ID" sz="1800" dirty="0" smtClean="0"/>
              <a:t>Binary Tree have </a:t>
            </a:r>
            <a:r>
              <a:rPr lang="en-ID" sz="1800" b="1" dirty="0" smtClean="0">
                <a:solidFill>
                  <a:srgbClr val="002060"/>
                </a:solidFill>
              </a:rPr>
              <a:t>Parent</a:t>
            </a:r>
            <a:r>
              <a:rPr lang="en-ID" sz="1800" dirty="0" smtClean="0">
                <a:solidFill>
                  <a:srgbClr val="002060"/>
                </a:solidFill>
              </a:rPr>
              <a:t>, </a:t>
            </a:r>
            <a:r>
              <a:rPr lang="en-ID" sz="1800" b="1" dirty="0" smtClean="0">
                <a:solidFill>
                  <a:srgbClr val="002060"/>
                </a:solidFill>
              </a:rPr>
              <a:t>Sibling,</a:t>
            </a:r>
            <a:r>
              <a:rPr lang="en-ID" sz="1800" dirty="0" smtClean="0">
                <a:solidFill>
                  <a:srgbClr val="002060"/>
                </a:solidFill>
              </a:rPr>
              <a:t> </a:t>
            </a:r>
            <a:r>
              <a:rPr lang="en-ID" sz="1800" b="1" dirty="0" smtClean="0">
                <a:solidFill>
                  <a:srgbClr val="002060"/>
                </a:solidFill>
              </a:rPr>
              <a:t>Child, Root and Leaf</a:t>
            </a:r>
            <a:r>
              <a:rPr lang="en-ID" sz="1800" dirty="0" smtClean="0">
                <a:solidFill>
                  <a:srgbClr val="002060"/>
                </a:solidFill>
              </a:rPr>
              <a:t>.</a:t>
            </a:r>
            <a:r>
              <a:rPr lang="en-ID" sz="1800" dirty="0" smtClean="0"/>
              <a:t> From the picture we see in here, </a:t>
            </a:r>
            <a:r>
              <a:rPr lang="en-ID" sz="1800" b="1" dirty="0" smtClean="0"/>
              <a:t>[1]</a:t>
            </a:r>
            <a:r>
              <a:rPr lang="en-ID" sz="1800" dirty="0" smtClean="0"/>
              <a:t> can called as </a:t>
            </a:r>
            <a:r>
              <a:rPr lang="en-ID" sz="1800" b="1" dirty="0" smtClean="0">
                <a:solidFill>
                  <a:srgbClr val="002060"/>
                </a:solidFill>
              </a:rPr>
              <a:t>Parent</a:t>
            </a:r>
            <a:r>
              <a:rPr lang="en-ID" sz="1800" dirty="0" smtClean="0">
                <a:solidFill>
                  <a:srgbClr val="002060"/>
                </a:solidFill>
              </a:rPr>
              <a:t> </a:t>
            </a:r>
            <a:r>
              <a:rPr lang="en-ID" sz="1800" b="1" dirty="0" smtClean="0">
                <a:solidFill>
                  <a:srgbClr val="002060"/>
                </a:solidFill>
              </a:rPr>
              <a:t>of [2] and [3]</a:t>
            </a:r>
            <a:r>
              <a:rPr lang="en-ID" sz="1800" dirty="0" smtClean="0">
                <a:solidFill>
                  <a:srgbClr val="002060"/>
                </a:solidFill>
              </a:rPr>
              <a:t>. </a:t>
            </a:r>
            <a:r>
              <a:rPr lang="en-ID" sz="1800" dirty="0" smtClean="0"/>
              <a:t>Another example for </a:t>
            </a:r>
            <a:r>
              <a:rPr lang="en-ID" sz="1800" b="1" dirty="0" smtClean="0"/>
              <a:t>[</a:t>
            </a:r>
            <a:r>
              <a:rPr lang="en-ID" sz="1800" b="1" dirty="0" smtClean="0">
                <a:solidFill>
                  <a:srgbClr val="002060"/>
                </a:solidFill>
              </a:rPr>
              <a:t>4] as child of [2] and sibling of [5].</a:t>
            </a:r>
          </a:p>
          <a:p>
            <a:r>
              <a:rPr lang="en-ID" sz="1800" b="1" dirty="0" smtClean="0">
                <a:solidFill>
                  <a:srgbClr val="002060"/>
                </a:solidFill>
              </a:rPr>
              <a:t>[6] and [7] </a:t>
            </a:r>
            <a:r>
              <a:rPr lang="en-ID" sz="1800" dirty="0" smtClean="0"/>
              <a:t>can called as </a:t>
            </a:r>
            <a:r>
              <a:rPr lang="en-ID" sz="1800" b="1" dirty="0" smtClean="0">
                <a:solidFill>
                  <a:srgbClr val="002060"/>
                </a:solidFill>
              </a:rPr>
              <a:t>leaf</a:t>
            </a:r>
            <a:r>
              <a:rPr lang="en-ID" sz="1800" dirty="0" smtClean="0"/>
              <a:t> and </a:t>
            </a:r>
            <a:r>
              <a:rPr lang="en-ID" sz="1800" b="1" dirty="0" smtClean="0">
                <a:solidFill>
                  <a:srgbClr val="002060"/>
                </a:solidFill>
              </a:rPr>
              <a:t>[1]</a:t>
            </a:r>
            <a:r>
              <a:rPr lang="en-ID" sz="1800" b="1" dirty="0" smtClean="0"/>
              <a:t> </a:t>
            </a:r>
            <a:r>
              <a:rPr lang="en-ID" sz="1800" dirty="0" smtClean="0"/>
              <a:t>as </a:t>
            </a:r>
            <a:r>
              <a:rPr lang="en-ID" sz="1800" b="1" dirty="0" smtClean="0">
                <a:solidFill>
                  <a:srgbClr val="002060"/>
                </a:solidFill>
              </a:rPr>
              <a:t>root</a:t>
            </a:r>
            <a:r>
              <a:rPr lang="en-ID" sz="1800" dirty="0" smtClean="0">
                <a:solidFill>
                  <a:srgbClr val="002060"/>
                </a:solidFill>
              </a:rPr>
              <a:t>.</a:t>
            </a:r>
            <a:endParaRPr lang="en-ID" sz="1800" b="1" dirty="0">
              <a:solidFill>
                <a:srgbClr val="002060"/>
              </a:solidFill>
            </a:endParaRPr>
          </a:p>
          <a:p>
            <a:endParaRPr lang="en-ID" altLang="id-ID" sz="1800" dirty="0"/>
          </a:p>
          <a:p>
            <a:endParaRPr lang="en-US" altLang="id-ID" sz="1600" dirty="0"/>
          </a:p>
          <a:p>
            <a:pPr>
              <a:tabLst>
                <a:tab pos="1612900" algn="l"/>
              </a:tabLst>
            </a:pPr>
            <a:endParaRPr lang="en-US" altLang="id-ID" sz="1800" dirty="0"/>
          </a:p>
        </p:txBody>
      </p:sp>
      <p:sp>
        <p:nvSpPr>
          <p:cNvPr id="17" name="Content Placeholder 16">
            <a:extLst>
              <a:ext uri="{FF2B5EF4-FFF2-40B4-BE49-F238E27FC236}">
                <a16:creationId xmlns="" xmlns:a16="http://schemas.microsoft.com/office/drawing/2014/main" id="{485834C1-B4CA-6631-828F-FD852A68EF5A}"/>
              </a:ext>
            </a:extLst>
          </p:cNvPr>
          <p:cNvSpPr>
            <a:spLocks noGrp="1"/>
          </p:cNvSpPr>
          <p:nvPr>
            <p:ph sz="half" idx="2"/>
          </p:nvPr>
        </p:nvSpPr>
        <p:spPr>
          <a:xfrm>
            <a:off x="6172200" y="1825624"/>
            <a:ext cx="5181600" cy="2363315"/>
          </a:xfrm>
        </p:spPr>
        <p:txBody>
          <a:bodyPr>
            <a:normAutofit/>
          </a:bodyPr>
          <a:lstStyle/>
          <a:p>
            <a:pPr>
              <a:buNone/>
            </a:pPr>
            <a:r>
              <a:rPr lang="en-ID" altLang="id-ID" sz="1800" dirty="0" smtClean="0"/>
              <a:t>Types of Binary:</a:t>
            </a:r>
            <a:endParaRPr lang="en-ID" altLang="id-ID" sz="1800" dirty="0"/>
          </a:p>
          <a:p>
            <a:r>
              <a:rPr lang="en-US" sz="1800" b="1" dirty="0" smtClean="0"/>
              <a:t>Unordered Binary Tree</a:t>
            </a:r>
            <a:r>
              <a:rPr lang="en-US" sz="1800" dirty="0" smtClean="0"/>
              <a:t>: does not follow any ordering mechanism.</a:t>
            </a:r>
          </a:p>
          <a:p>
            <a:r>
              <a:rPr lang="en-US" sz="1800" b="1" dirty="0" smtClean="0"/>
              <a:t>Ordered Binary Tree</a:t>
            </a:r>
            <a:r>
              <a:rPr lang="en-US" sz="1800" dirty="0" smtClean="0"/>
              <a:t>: in an ordered binary tree, the </a:t>
            </a:r>
            <a:r>
              <a:rPr lang="en-US" sz="1800" b="1" dirty="0" smtClean="0">
                <a:solidFill>
                  <a:srgbClr val="C00000"/>
                </a:solidFill>
              </a:rPr>
              <a:t>left child node </a:t>
            </a:r>
            <a:r>
              <a:rPr lang="en-US" sz="1800" dirty="0" smtClean="0"/>
              <a:t>will always be </a:t>
            </a:r>
            <a:r>
              <a:rPr lang="en-US" sz="1800" b="1" dirty="0" smtClean="0">
                <a:solidFill>
                  <a:srgbClr val="C00000"/>
                </a:solidFill>
              </a:rPr>
              <a:t>less</a:t>
            </a:r>
            <a:r>
              <a:rPr lang="en-US" sz="1800" dirty="0" smtClean="0"/>
              <a:t> then its parent, and the </a:t>
            </a:r>
            <a:r>
              <a:rPr lang="en-US" sz="1800" b="1" dirty="0" smtClean="0">
                <a:solidFill>
                  <a:srgbClr val="C00000"/>
                </a:solidFill>
              </a:rPr>
              <a:t>right child node </a:t>
            </a:r>
            <a:r>
              <a:rPr lang="en-US" sz="1800" dirty="0" smtClean="0"/>
              <a:t>will always be </a:t>
            </a:r>
            <a:r>
              <a:rPr lang="en-US" sz="1800" b="1" dirty="0" smtClean="0">
                <a:solidFill>
                  <a:srgbClr val="C00000"/>
                </a:solidFill>
              </a:rPr>
              <a:t>greater</a:t>
            </a:r>
            <a:r>
              <a:rPr lang="en-US" sz="1800" dirty="0" smtClean="0"/>
              <a:t> than its parent.</a:t>
            </a:r>
          </a:p>
        </p:txBody>
      </p:sp>
      <p:grpSp>
        <p:nvGrpSpPr>
          <p:cNvPr id="12"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028" name="Picture 4" descr="Full binary tree"/>
          <p:cNvPicPr>
            <a:picLocks noChangeAspect="1" noChangeArrowheads="1"/>
          </p:cNvPicPr>
          <p:nvPr/>
        </p:nvPicPr>
        <p:blipFill>
          <a:blip r:embed="rId4" cstate="print"/>
          <a:srcRect/>
          <a:stretch>
            <a:fillRect/>
          </a:stretch>
        </p:blipFill>
        <p:spPr bwMode="auto">
          <a:xfrm>
            <a:off x="4963886" y="3822657"/>
            <a:ext cx="2063932" cy="2778371"/>
          </a:xfrm>
          <a:prstGeom prst="rect">
            <a:avLst/>
          </a:prstGeom>
          <a:noFill/>
        </p:spPr>
      </p:pic>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Binary Search</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681933"/>
            <a:ext cx="4530634" cy="3882843"/>
          </a:xfrm>
        </p:spPr>
        <p:txBody>
          <a:bodyPr>
            <a:normAutofit/>
          </a:bodyPr>
          <a:lstStyle/>
          <a:p>
            <a:r>
              <a:rPr lang="en-US" sz="1800" b="1" dirty="0" smtClean="0"/>
              <a:t>Binary Search </a:t>
            </a:r>
            <a:r>
              <a:rPr lang="en-US" sz="1800" dirty="0" smtClean="0"/>
              <a:t>is an implementation method for several programming languages in searching for data in array element positions that have been arranged using Iterative and Recursive methods. </a:t>
            </a:r>
          </a:p>
          <a:p>
            <a:r>
              <a:rPr lang="en-US" sz="1800" dirty="0" smtClean="0"/>
              <a:t>In Binary Search, always look for 'in the middle' of an existing array position.</a:t>
            </a:r>
            <a:r>
              <a:rPr lang="en-ID" sz="1800" dirty="0" smtClean="0"/>
              <a:t> Unlike </a:t>
            </a:r>
            <a:r>
              <a:rPr lang="en-ID" sz="1800" dirty="0"/>
              <a:t>arrays, linked lists do not have a fixed size, and nodes can be dynamically added or </a:t>
            </a:r>
            <a:r>
              <a:rPr lang="en-ID" sz="1800" dirty="0" smtClean="0"/>
              <a:t>removed</a:t>
            </a:r>
            <a:endParaRPr lang="en-US" altLang="id-ID" sz="1800" dirty="0"/>
          </a:p>
        </p:txBody>
      </p:sp>
      <p:sp>
        <p:nvSpPr>
          <p:cNvPr id="17" name="Content Placeholder 16">
            <a:extLst>
              <a:ext uri="{FF2B5EF4-FFF2-40B4-BE49-F238E27FC236}">
                <a16:creationId xmlns="" xmlns:a16="http://schemas.microsoft.com/office/drawing/2014/main" id="{485834C1-B4CA-6631-828F-FD852A68EF5A}"/>
              </a:ext>
            </a:extLst>
          </p:cNvPr>
          <p:cNvSpPr>
            <a:spLocks noGrp="1"/>
          </p:cNvSpPr>
          <p:nvPr>
            <p:ph sz="half" idx="2"/>
          </p:nvPr>
        </p:nvSpPr>
        <p:spPr>
          <a:xfrm>
            <a:off x="5564777" y="1655806"/>
            <a:ext cx="5656217" cy="2563496"/>
          </a:xfrm>
        </p:spPr>
        <p:txBody>
          <a:bodyPr>
            <a:noAutofit/>
          </a:bodyPr>
          <a:lstStyle/>
          <a:p>
            <a:pPr>
              <a:buNone/>
            </a:pPr>
            <a:r>
              <a:rPr lang="en-ID" altLang="id-ID" sz="1700" dirty="0"/>
              <a:t>Operations:</a:t>
            </a:r>
          </a:p>
          <a:p>
            <a:pPr lvl="1"/>
            <a:r>
              <a:rPr lang="en-ID" altLang="id-ID" sz="1700" b="1" dirty="0"/>
              <a:t>Insertion</a:t>
            </a:r>
            <a:r>
              <a:rPr lang="en-ID" altLang="id-ID" sz="1700" dirty="0"/>
              <a:t>: To insert a new node into a linked list</a:t>
            </a:r>
          </a:p>
          <a:p>
            <a:pPr lvl="1"/>
            <a:r>
              <a:rPr lang="en-ID" altLang="id-ID" sz="1700" b="1" dirty="0"/>
              <a:t>Deletion</a:t>
            </a:r>
            <a:r>
              <a:rPr lang="en-ID" altLang="id-ID" sz="1700" dirty="0"/>
              <a:t>: To delete a node from a linked list</a:t>
            </a:r>
          </a:p>
          <a:p>
            <a:pPr lvl="1"/>
            <a:r>
              <a:rPr lang="en-ID" altLang="id-ID" sz="1700" b="1" dirty="0"/>
              <a:t>Searching</a:t>
            </a:r>
            <a:r>
              <a:rPr lang="en-ID" altLang="id-ID" sz="1700" dirty="0"/>
              <a:t>: To search for a specific value in a linked </a:t>
            </a:r>
            <a:r>
              <a:rPr lang="en-ID" altLang="id-ID" sz="1700" dirty="0" smtClean="0"/>
              <a:t>list</a:t>
            </a:r>
          </a:p>
          <a:p>
            <a:pPr lvl="1"/>
            <a:r>
              <a:rPr lang="en-ID" altLang="id-ID" sz="1700" b="1" dirty="0" smtClean="0"/>
              <a:t>Traversing</a:t>
            </a:r>
            <a:r>
              <a:rPr lang="en-ID" altLang="id-ID" sz="1700" dirty="0"/>
              <a:t>: To traverse a linked </a:t>
            </a:r>
            <a:r>
              <a:rPr lang="en-ID" altLang="id-ID" sz="1700" dirty="0" smtClean="0"/>
              <a:t>list</a:t>
            </a:r>
          </a:p>
          <a:p>
            <a:pPr marL="0" indent="0">
              <a:buNone/>
            </a:pPr>
            <a:r>
              <a:rPr lang="en-US" sz="1700" dirty="0" smtClean="0"/>
              <a:t>Representation:</a:t>
            </a:r>
          </a:p>
          <a:p>
            <a:pPr lvl="1"/>
            <a:r>
              <a:rPr lang="en-US" sz="1700" b="1" dirty="0" smtClean="0"/>
              <a:t>Array	: </a:t>
            </a:r>
            <a:r>
              <a:rPr lang="en-US" sz="1700" dirty="0" smtClean="0"/>
              <a:t>limited elements on the binary tree</a:t>
            </a:r>
            <a:endParaRPr lang="en-US" sz="1700" b="1" dirty="0" smtClean="0"/>
          </a:p>
          <a:p>
            <a:pPr lvl="1"/>
            <a:r>
              <a:rPr lang="en-US" sz="1700" b="1" dirty="0" smtClean="0"/>
              <a:t>Linked List	: </a:t>
            </a:r>
            <a:r>
              <a:rPr lang="en-US" sz="1700" dirty="0" smtClean="0"/>
              <a:t>unlimited elements on the binary tree</a:t>
            </a:r>
            <a:endParaRPr lang="en-US" sz="1700" b="1" dirty="0" smtClean="0"/>
          </a:p>
          <a:p>
            <a:pPr lvl="1"/>
            <a:endParaRPr lang="en-ID" altLang="id-ID" sz="1700" dirty="0"/>
          </a:p>
          <a:p>
            <a:endParaRPr lang="en-ID" sz="1700" dirty="0"/>
          </a:p>
        </p:txBody>
      </p:sp>
      <p:grpSp>
        <p:nvGrpSpPr>
          <p:cNvPr id="4"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2" name="Picture 4" descr="Full binary tree"/>
          <p:cNvPicPr>
            <a:picLocks noChangeAspect="1" noChangeArrowheads="1"/>
          </p:cNvPicPr>
          <p:nvPr/>
        </p:nvPicPr>
        <p:blipFill>
          <a:blip r:embed="rId4" cstate="print"/>
          <a:srcRect/>
          <a:stretch>
            <a:fillRect/>
          </a:stretch>
        </p:blipFill>
        <p:spPr bwMode="auto">
          <a:xfrm>
            <a:off x="4441372" y="3901034"/>
            <a:ext cx="2063932" cy="2778371"/>
          </a:xfrm>
          <a:prstGeom prst="rect">
            <a:avLst/>
          </a:prstGeom>
          <a:noFill/>
        </p:spPr>
      </p:pic>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[Task] Binary Search Tree</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681933"/>
            <a:ext cx="4530634" cy="3882843"/>
          </a:xfrm>
        </p:spPr>
        <p:txBody>
          <a:bodyPr>
            <a:normAutofit/>
          </a:bodyPr>
          <a:lstStyle/>
          <a:p>
            <a:r>
              <a:rPr lang="en-US" sz="1800" dirty="0" smtClean="0"/>
              <a:t>My</a:t>
            </a:r>
            <a:r>
              <a:rPr lang="en-US" sz="1800" b="1" dirty="0" smtClean="0"/>
              <a:t> NIM </a:t>
            </a:r>
            <a:r>
              <a:rPr lang="en-US" sz="1800" dirty="0" smtClean="0"/>
              <a:t>is</a:t>
            </a:r>
            <a:r>
              <a:rPr lang="en-US" sz="1800" b="1" dirty="0" smtClean="0"/>
              <a:t> 2215101032</a:t>
            </a:r>
            <a:r>
              <a:rPr lang="en-US" sz="1800" dirty="0" smtClean="0"/>
              <a:t> and my </a:t>
            </a:r>
            <a:r>
              <a:rPr lang="en-US" sz="1800" b="1" dirty="0" smtClean="0"/>
              <a:t>birth date </a:t>
            </a:r>
            <a:r>
              <a:rPr lang="en-US" sz="1800" dirty="0" smtClean="0"/>
              <a:t>is 06 August 2004. So, the result :</a:t>
            </a:r>
          </a:p>
          <a:p>
            <a:pPr>
              <a:buNone/>
            </a:pPr>
            <a:r>
              <a:rPr lang="en-US" sz="1800" dirty="0" smtClean="0"/>
              <a:t>	</a:t>
            </a:r>
            <a:r>
              <a:rPr lang="en-US" sz="1700" dirty="0" smtClean="0"/>
              <a:t>2215101032 x 6 x 8 x 2004 </a:t>
            </a:r>
          </a:p>
          <a:p>
            <a:pPr>
              <a:buNone/>
            </a:pPr>
            <a:r>
              <a:rPr lang="en-US" sz="1700" dirty="0" smtClean="0"/>
              <a:t>	= 213074998470144</a:t>
            </a:r>
          </a:p>
          <a:p>
            <a:pPr>
              <a:buNone/>
            </a:pPr>
            <a:endParaRPr lang="en-US" sz="1800" dirty="0" smtClean="0"/>
          </a:p>
          <a:p>
            <a:r>
              <a:rPr lang="en-US" altLang="id-ID" sz="1800" dirty="0" smtClean="0"/>
              <a:t>Then separate it in 2 pair numbers. </a:t>
            </a:r>
          </a:p>
          <a:p>
            <a:pPr>
              <a:buNone/>
            </a:pPr>
            <a:r>
              <a:rPr lang="en-US" altLang="id-ID" sz="1800" dirty="0" smtClean="0"/>
              <a:t>	</a:t>
            </a:r>
            <a:r>
              <a:rPr lang="en-US" sz="1800" dirty="0" smtClean="0"/>
              <a:t> 21 – 30 – 74 – 99 – 84 – 70 – 1 – 44 </a:t>
            </a:r>
          </a:p>
          <a:p>
            <a:endParaRPr lang="en-US" altLang="id-ID" sz="1800" dirty="0" smtClean="0"/>
          </a:p>
          <a:p>
            <a:r>
              <a:rPr lang="en-US" altLang="id-ID" sz="1800" dirty="0" smtClean="0"/>
              <a:t>And after that, we need to arrange it into binary tree</a:t>
            </a:r>
            <a:endParaRPr lang="en-US" altLang="id-ID" sz="1800" dirty="0"/>
          </a:p>
        </p:txBody>
      </p:sp>
      <p:pic>
        <p:nvPicPr>
          <p:cNvPr id="16" name="Content Placeholder 15" descr="Screenshot (287).png"/>
          <p:cNvPicPr>
            <a:picLocks noGrp="1" noChangeAspect="1"/>
          </p:cNvPicPr>
          <p:nvPr>
            <p:ph sz="half" idx="2"/>
          </p:nvPr>
        </p:nvPicPr>
        <p:blipFill>
          <a:blip r:embed="rId2" cstate="print"/>
          <a:srcRect l="32109" t="29168" r="21198" b="21410"/>
          <a:stretch>
            <a:fillRect/>
          </a:stretch>
        </p:blipFill>
        <p:spPr>
          <a:xfrm>
            <a:off x="5854854" y="1658983"/>
            <a:ext cx="5795062" cy="3448594"/>
          </a:xfrm>
        </p:spPr>
      </p:pic>
      <p:grpSp>
        <p:nvGrpSpPr>
          <p:cNvPr id="4"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3"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[Task] Binary Search Tree</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681933"/>
            <a:ext cx="5040086" cy="4627427"/>
          </a:xfrm>
        </p:spPr>
        <p:txBody>
          <a:bodyPr>
            <a:normAutofit lnSpcReduction="10000"/>
          </a:bodyPr>
          <a:lstStyle/>
          <a:p>
            <a:r>
              <a:rPr lang="en-US" sz="1800" b="1" dirty="0" smtClean="0"/>
              <a:t>Pre-Order</a:t>
            </a:r>
            <a:r>
              <a:rPr lang="en-US" sz="1800" dirty="0" smtClean="0"/>
              <a:t> Preorder traversal making an order from root into left side (small nodes) and start to getting to right side (bigger nodes). We will have an order that from middle, then smallest nodes and go into right-left had a bigger nodes.</a:t>
            </a:r>
          </a:p>
          <a:p>
            <a:pPr>
              <a:buNone/>
            </a:pPr>
            <a:r>
              <a:rPr lang="en-US" sz="1800" dirty="0" smtClean="0"/>
              <a:t>	70, 30, 21, 1, 44, 84, 74, 99</a:t>
            </a:r>
          </a:p>
          <a:p>
            <a:r>
              <a:rPr lang="en-US" altLang="id-ID" sz="1800" b="1" dirty="0" smtClean="0"/>
              <a:t>In-Order</a:t>
            </a:r>
            <a:r>
              <a:rPr lang="en-US" altLang="id-ID" sz="1800" dirty="0" smtClean="0"/>
              <a:t> </a:t>
            </a:r>
            <a:r>
              <a:rPr lang="en-US" sz="1800" dirty="0" smtClean="0"/>
              <a:t>We will have a normal arranged integer numbers. </a:t>
            </a:r>
          </a:p>
          <a:p>
            <a:pPr>
              <a:buNone/>
            </a:pPr>
            <a:r>
              <a:rPr lang="en-US" sz="1800" dirty="0" smtClean="0"/>
              <a:t>	 1, 21, 30, 44, 70, 74, 84, 99</a:t>
            </a:r>
          </a:p>
          <a:p>
            <a:r>
              <a:rPr lang="en-US" altLang="id-ID" sz="1800" b="1" dirty="0" smtClean="0"/>
              <a:t>Post-Order</a:t>
            </a:r>
            <a:r>
              <a:rPr lang="en-US" altLang="id-ID" sz="1800" dirty="0" smtClean="0"/>
              <a:t> </a:t>
            </a:r>
            <a:r>
              <a:rPr lang="en-US" sz="1800" dirty="0" smtClean="0"/>
              <a:t>we will find that we will start from leafs/children are smaller and the will go into the parent of leaf. After that, we won’t go into the root first. But we will go into another leaf and make it an order again. In last of order, we get root nodes.</a:t>
            </a:r>
          </a:p>
          <a:p>
            <a:pPr>
              <a:buNone/>
            </a:pPr>
            <a:r>
              <a:rPr lang="en-US" sz="1800" dirty="0" smtClean="0"/>
              <a:t>	1, 21, 44, 30, 74, 99, 84, 70</a:t>
            </a:r>
            <a:endParaRPr lang="en-US" altLang="id-ID" sz="1800" dirty="0"/>
          </a:p>
        </p:txBody>
      </p:sp>
      <p:pic>
        <p:nvPicPr>
          <p:cNvPr id="16" name="Content Placeholder 15" descr="Screenshot (287).png"/>
          <p:cNvPicPr>
            <a:picLocks noGrp="1" noChangeAspect="1"/>
          </p:cNvPicPr>
          <p:nvPr>
            <p:ph sz="half" idx="2"/>
          </p:nvPr>
        </p:nvPicPr>
        <p:blipFill>
          <a:blip r:embed="rId2" cstate="print"/>
          <a:srcRect l="32109" t="29168" r="21198" b="21410"/>
          <a:stretch>
            <a:fillRect/>
          </a:stretch>
        </p:blipFill>
        <p:spPr>
          <a:xfrm>
            <a:off x="5854854" y="1658983"/>
            <a:ext cx="5795062" cy="3448594"/>
          </a:xfrm>
        </p:spPr>
      </p:pic>
      <p:grpSp>
        <p:nvGrpSpPr>
          <p:cNvPr id="4"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3"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[Task] Array </a:t>
            </a:r>
            <a:r>
              <a:rPr lang="en-US" dirty="0">
                <a:latin typeface="Bahnschrift SemiBold" panose="020B0502040204020203" pitchFamily="34" charset="0"/>
              </a:rPr>
              <a:t>Representation</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idx="1"/>
          </p:nvPr>
        </p:nvSpPr>
        <p:spPr>
          <a:xfrm>
            <a:off x="838199" y="1825625"/>
            <a:ext cx="5640841" cy="4351338"/>
          </a:xfrm>
        </p:spPr>
        <p:txBody>
          <a:bodyPr>
            <a:normAutofit/>
          </a:bodyPr>
          <a:lstStyle/>
          <a:p>
            <a:pPr marL="0" indent="0">
              <a:buNone/>
            </a:pPr>
            <a:r>
              <a:rPr lang="en-US" sz="2000" b="1" dirty="0"/>
              <a:t>Key Concept: </a:t>
            </a:r>
          </a:p>
          <a:p>
            <a:r>
              <a:rPr lang="en-US" sz="2000" dirty="0"/>
              <a:t>if </a:t>
            </a:r>
            <a:r>
              <a:rPr lang="en-US" sz="2000" b="1" dirty="0">
                <a:solidFill>
                  <a:srgbClr val="C00000"/>
                </a:solidFill>
              </a:rPr>
              <a:t>parent</a:t>
            </a:r>
            <a:r>
              <a:rPr lang="en-US" sz="2000" dirty="0"/>
              <a:t> stored in index </a:t>
            </a:r>
            <a:r>
              <a:rPr lang="en-US" sz="2000" b="1" dirty="0">
                <a:solidFill>
                  <a:srgbClr val="C00000"/>
                </a:solidFill>
              </a:rPr>
              <a:t>k</a:t>
            </a:r>
            <a:r>
              <a:rPr lang="en-US" sz="2000" dirty="0"/>
              <a:t>, then </a:t>
            </a:r>
          </a:p>
          <a:p>
            <a:pPr lvl="1"/>
            <a:r>
              <a:rPr lang="en-US" sz="1800" dirty="0"/>
              <a:t>its </a:t>
            </a:r>
            <a:r>
              <a:rPr lang="en-US" sz="1800" b="1" dirty="0">
                <a:solidFill>
                  <a:srgbClr val="C00000"/>
                </a:solidFill>
              </a:rPr>
              <a:t>left child</a:t>
            </a:r>
            <a:r>
              <a:rPr lang="en-US" sz="1800" dirty="0"/>
              <a:t> is located in index </a:t>
            </a:r>
            <a:r>
              <a:rPr lang="en-US" sz="1800" b="1" dirty="0">
                <a:solidFill>
                  <a:srgbClr val="C00000"/>
                </a:solidFill>
              </a:rPr>
              <a:t>2k+1</a:t>
            </a:r>
          </a:p>
          <a:p>
            <a:pPr lvl="1"/>
            <a:r>
              <a:rPr lang="en-US" sz="1800" dirty="0"/>
              <a:t>its </a:t>
            </a:r>
            <a:r>
              <a:rPr lang="en-US" sz="1800" b="1" dirty="0">
                <a:solidFill>
                  <a:srgbClr val="C00000"/>
                </a:solidFill>
              </a:rPr>
              <a:t>right child </a:t>
            </a:r>
            <a:r>
              <a:rPr lang="en-US" sz="1800" dirty="0"/>
              <a:t>is located in index </a:t>
            </a:r>
            <a:r>
              <a:rPr lang="en-US" sz="1800" b="1" dirty="0">
                <a:solidFill>
                  <a:srgbClr val="C00000"/>
                </a:solidFill>
              </a:rPr>
              <a:t>2k+2</a:t>
            </a:r>
          </a:p>
          <a:p>
            <a:r>
              <a:rPr lang="en-US" sz="2000" dirty="0"/>
              <a:t>Index 0 is the root</a:t>
            </a:r>
          </a:p>
          <a:p>
            <a:pPr lvl="1"/>
            <a:endParaRPr lang="en-US" sz="1800" b="1" dirty="0">
              <a:solidFill>
                <a:srgbClr val="C00000"/>
              </a:solidFill>
            </a:endParaRPr>
          </a:p>
          <a:p>
            <a:endParaRPr lang="en-US" sz="2000" b="1" dirty="0"/>
          </a:p>
        </p:txBody>
      </p:sp>
      <p:grpSp>
        <p:nvGrpSpPr>
          <p:cNvPr id="5"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4" name="Table 4">
            <a:extLst>
              <a:ext uri="{FF2B5EF4-FFF2-40B4-BE49-F238E27FC236}">
                <a16:creationId xmlns="" xmlns:a16="http://schemas.microsoft.com/office/drawing/2014/main" id="{F0AA68B1-67BB-4ADD-A019-A446A6DC5CAF}"/>
              </a:ext>
            </a:extLst>
          </p:cNvPr>
          <p:cNvGraphicFramePr>
            <a:graphicFrameLocks noGrp="1"/>
          </p:cNvGraphicFramePr>
          <p:nvPr>
            <p:extLst>
              <p:ext uri="{D42A27DB-BD31-4B8C-83A1-F6EECF244321}">
                <p14:modId xmlns="" xmlns:p14="http://schemas.microsoft.com/office/powerpoint/2010/main" val="2245325602"/>
              </p:ext>
            </p:extLst>
          </p:nvPr>
        </p:nvGraphicFramePr>
        <p:xfrm>
          <a:off x="936986" y="4041571"/>
          <a:ext cx="4497166" cy="987630"/>
        </p:xfrm>
        <a:graphic>
          <a:graphicData uri="http://schemas.openxmlformats.org/drawingml/2006/table">
            <a:tbl>
              <a:tblPr firstRow="1" bandRow="1">
                <a:tableStyleId>{5C22544A-7EE6-4342-B048-85BDC9FD1C3A}</a:tableStyleId>
              </a:tblPr>
              <a:tblGrid>
                <a:gridCol w="661774">
                  <a:extLst>
                    <a:ext uri="{9D8B030D-6E8A-4147-A177-3AD203B41FA5}">
                      <a16:colId xmlns="" xmlns:a16="http://schemas.microsoft.com/office/drawing/2014/main" val="3567929714"/>
                    </a:ext>
                  </a:extLst>
                </a:gridCol>
                <a:gridCol w="479424">
                  <a:extLst>
                    <a:ext uri="{9D8B030D-6E8A-4147-A177-3AD203B41FA5}">
                      <a16:colId xmlns="" xmlns:a16="http://schemas.microsoft.com/office/drawing/2014/main" val="3536851005"/>
                    </a:ext>
                  </a:extLst>
                </a:gridCol>
                <a:gridCol w="479424">
                  <a:extLst>
                    <a:ext uri="{9D8B030D-6E8A-4147-A177-3AD203B41FA5}">
                      <a16:colId xmlns="" xmlns:a16="http://schemas.microsoft.com/office/drawing/2014/main" val="8498630"/>
                    </a:ext>
                  </a:extLst>
                </a:gridCol>
                <a:gridCol w="479424">
                  <a:extLst>
                    <a:ext uri="{9D8B030D-6E8A-4147-A177-3AD203B41FA5}">
                      <a16:colId xmlns="" xmlns:a16="http://schemas.microsoft.com/office/drawing/2014/main" val="12452159"/>
                    </a:ext>
                  </a:extLst>
                </a:gridCol>
                <a:gridCol w="479424">
                  <a:extLst>
                    <a:ext uri="{9D8B030D-6E8A-4147-A177-3AD203B41FA5}">
                      <a16:colId xmlns="" xmlns:a16="http://schemas.microsoft.com/office/drawing/2014/main" val="1688490643"/>
                    </a:ext>
                  </a:extLst>
                </a:gridCol>
                <a:gridCol w="479424">
                  <a:extLst>
                    <a:ext uri="{9D8B030D-6E8A-4147-A177-3AD203B41FA5}">
                      <a16:colId xmlns="" xmlns:a16="http://schemas.microsoft.com/office/drawing/2014/main" val="100575884"/>
                    </a:ext>
                  </a:extLst>
                </a:gridCol>
                <a:gridCol w="479424">
                  <a:extLst>
                    <a:ext uri="{9D8B030D-6E8A-4147-A177-3AD203B41FA5}">
                      <a16:colId xmlns="" xmlns:a16="http://schemas.microsoft.com/office/drawing/2014/main" val="1349299822"/>
                    </a:ext>
                  </a:extLst>
                </a:gridCol>
                <a:gridCol w="479424">
                  <a:extLst>
                    <a:ext uri="{9D8B030D-6E8A-4147-A177-3AD203B41FA5}">
                      <a16:colId xmlns="" xmlns:a16="http://schemas.microsoft.com/office/drawing/2014/main" val="2715544102"/>
                    </a:ext>
                  </a:extLst>
                </a:gridCol>
                <a:gridCol w="479424">
                  <a:extLst>
                    <a:ext uri="{9D8B030D-6E8A-4147-A177-3AD203B41FA5}">
                      <a16:colId xmlns="" xmlns:a16="http://schemas.microsoft.com/office/drawing/2014/main" val="1974191089"/>
                    </a:ext>
                  </a:extLst>
                </a:gridCol>
              </a:tblGrid>
              <a:tr h="493815">
                <a:tc>
                  <a:txBody>
                    <a:bodyPr/>
                    <a:lstStyle/>
                    <a:p>
                      <a:r>
                        <a:rPr lang="en-US" sz="1400" dirty="0"/>
                        <a:t>Index</a:t>
                      </a:r>
                      <a:endParaRPr lang="id-ID" sz="1400" dirty="0"/>
                    </a:p>
                  </a:txBody>
                  <a:tcPr/>
                </a:tc>
                <a:tc>
                  <a:txBody>
                    <a:bodyPr/>
                    <a:lstStyle/>
                    <a:p>
                      <a:pPr algn="ctr"/>
                      <a:r>
                        <a:rPr lang="en-US" dirty="0"/>
                        <a:t>0</a:t>
                      </a:r>
                      <a:endParaRPr lang="id-ID" dirty="0"/>
                    </a:p>
                  </a:txBody>
                  <a:tcPr/>
                </a:tc>
                <a:tc>
                  <a:txBody>
                    <a:bodyPr/>
                    <a:lstStyle/>
                    <a:p>
                      <a:pPr algn="ctr"/>
                      <a:r>
                        <a:rPr lang="en-US" dirty="0"/>
                        <a:t>1</a:t>
                      </a:r>
                      <a:endParaRPr lang="id-ID" dirty="0"/>
                    </a:p>
                  </a:txBody>
                  <a:tcPr/>
                </a:tc>
                <a:tc>
                  <a:txBody>
                    <a:bodyPr/>
                    <a:lstStyle/>
                    <a:p>
                      <a:pPr algn="ctr"/>
                      <a:r>
                        <a:rPr lang="en-US" dirty="0"/>
                        <a:t>2</a:t>
                      </a:r>
                      <a:endParaRPr lang="id-ID" dirty="0"/>
                    </a:p>
                  </a:txBody>
                  <a:tcPr/>
                </a:tc>
                <a:tc>
                  <a:txBody>
                    <a:bodyPr/>
                    <a:lstStyle/>
                    <a:p>
                      <a:pPr algn="ctr"/>
                      <a:r>
                        <a:rPr lang="en-US" dirty="0"/>
                        <a:t>3</a:t>
                      </a:r>
                      <a:endParaRPr lang="id-ID" dirty="0"/>
                    </a:p>
                  </a:txBody>
                  <a:tcPr/>
                </a:tc>
                <a:tc>
                  <a:txBody>
                    <a:bodyPr/>
                    <a:lstStyle/>
                    <a:p>
                      <a:pPr algn="ctr"/>
                      <a:r>
                        <a:rPr lang="en-US" dirty="0"/>
                        <a:t>4</a:t>
                      </a:r>
                      <a:endParaRPr lang="id-ID" dirty="0"/>
                    </a:p>
                  </a:txBody>
                  <a:tcPr/>
                </a:tc>
                <a:tc>
                  <a:txBody>
                    <a:bodyPr/>
                    <a:lstStyle/>
                    <a:p>
                      <a:pPr algn="ctr"/>
                      <a:r>
                        <a:rPr lang="en-US" dirty="0"/>
                        <a:t>5</a:t>
                      </a:r>
                      <a:endParaRPr lang="id-ID" dirty="0"/>
                    </a:p>
                  </a:txBody>
                  <a:tcPr/>
                </a:tc>
                <a:tc>
                  <a:txBody>
                    <a:bodyPr/>
                    <a:lstStyle/>
                    <a:p>
                      <a:pPr algn="ctr"/>
                      <a:r>
                        <a:rPr lang="en-US" dirty="0"/>
                        <a:t>6</a:t>
                      </a:r>
                      <a:endParaRPr lang="id-ID" dirty="0"/>
                    </a:p>
                  </a:txBody>
                  <a:tcPr/>
                </a:tc>
                <a:tc>
                  <a:txBody>
                    <a:bodyPr/>
                    <a:lstStyle/>
                    <a:p>
                      <a:pPr algn="ctr"/>
                      <a:r>
                        <a:rPr lang="en-US" dirty="0" smtClean="0"/>
                        <a:t>7</a:t>
                      </a:r>
                      <a:endParaRPr lang="id-ID" dirty="0"/>
                    </a:p>
                  </a:txBody>
                  <a:tcPr/>
                </a:tc>
                <a:extLst>
                  <a:ext uri="{0D108BD9-81ED-4DB2-BD59-A6C34878D82A}">
                    <a16:rowId xmlns="" xmlns:a16="http://schemas.microsoft.com/office/drawing/2014/main" val="626096657"/>
                  </a:ext>
                </a:extLst>
              </a:tr>
              <a:tr h="493815">
                <a:tc>
                  <a:txBody>
                    <a:bodyPr/>
                    <a:lstStyle/>
                    <a:p>
                      <a:r>
                        <a:rPr lang="en-US" sz="1400" b="1" dirty="0"/>
                        <a:t>value</a:t>
                      </a:r>
                      <a:endParaRPr lang="id-ID" sz="1400" b="1" dirty="0"/>
                    </a:p>
                  </a:txBody>
                  <a:tcPr/>
                </a:tc>
                <a:tc>
                  <a:txBody>
                    <a:bodyPr/>
                    <a:lstStyle/>
                    <a:p>
                      <a:pPr algn="ctr"/>
                      <a:r>
                        <a:rPr lang="en-US" b="1" dirty="0" smtClean="0"/>
                        <a:t>70</a:t>
                      </a:r>
                      <a:endParaRPr lang="id-ID" b="1" dirty="0"/>
                    </a:p>
                  </a:txBody>
                  <a:tcPr/>
                </a:tc>
                <a:tc>
                  <a:txBody>
                    <a:bodyPr/>
                    <a:lstStyle/>
                    <a:p>
                      <a:pPr algn="ctr"/>
                      <a:r>
                        <a:rPr lang="en-US" b="1" dirty="0" smtClean="0"/>
                        <a:t>30</a:t>
                      </a:r>
                      <a:endParaRPr lang="id-ID" b="1" dirty="0"/>
                    </a:p>
                  </a:txBody>
                  <a:tcPr/>
                </a:tc>
                <a:tc>
                  <a:txBody>
                    <a:bodyPr/>
                    <a:lstStyle/>
                    <a:p>
                      <a:pPr algn="ctr"/>
                      <a:r>
                        <a:rPr lang="en-US" b="1" dirty="0" smtClean="0"/>
                        <a:t>84</a:t>
                      </a:r>
                      <a:endParaRPr lang="id-ID" b="1" dirty="0"/>
                    </a:p>
                  </a:txBody>
                  <a:tcPr/>
                </a:tc>
                <a:tc>
                  <a:txBody>
                    <a:bodyPr/>
                    <a:lstStyle/>
                    <a:p>
                      <a:pPr algn="ctr"/>
                      <a:r>
                        <a:rPr lang="en-US" b="1" dirty="0" smtClean="0"/>
                        <a:t>21</a:t>
                      </a:r>
                      <a:endParaRPr lang="id-ID" b="1" dirty="0"/>
                    </a:p>
                  </a:txBody>
                  <a:tcPr/>
                </a:tc>
                <a:tc>
                  <a:txBody>
                    <a:bodyPr/>
                    <a:lstStyle/>
                    <a:p>
                      <a:pPr algn="ctr"/>
                      <a:r>
                        <a:rPr lang="en-US" b="1" dirty="0" smtClean="0"/>
                        <a:t>44</a:t>
                      </a:r>
                      <a:endParaRPr lang="id-ID" b="1" dirty="0"/>
                    </a:p>
                  </a:txBody>
                  <a:tcPr/>
                </a:tc>
                <a:tc>
                  <a:txBody>
                    <a:bodyPr/>
                    <a:lstStyle/>
                    <a:p>
                      <a:pPr algn="ctr"/>
                      <a:r>
                        <a:rPr lang="en-US" b="1" dirty="0" smtClean="0"/>
                        <a:t>74</a:t>
                      </a:r>
                      <a:endParaRPr lang="id-ID" b="1" dirty="0"/>
                    </a:p>
                  </a:txBody>
                  <a:tcPr/>
                </a:tc>
                <a:tc>
                  <a:txBody>
                    <a:bodyPr/>
                    <a:lstStyle/>
                    <a:p>
                      <a:pPr algn="ctr"/>
                      <a:r>
                        <a:rPr lang="en-US" b="1" dirty="0" smtClean="0"/>
                        <a:t>99</a:t>
                      </a:r>
                      <a:endParaRPr lang="id-ID" b="1" dirty="0"/>
                    </a:p>
                  </a:txBody>
                  <a:tcPr/>
                </a:tc>
                <a:tc>
                  <a:txBody>
                    <a:bodyPr/>
                    <a:lstStyle/>
                    <a:p>
                      <a:pPr algn="ctr"/>
                      <a:r>
                        <a:rPr lang="en-US" b="1" dirty="0" smtClean="0"/>
                        <a:t>1</a:t>
                      </a:r>
                      <a:endParaRPr lang="id-ID" b="1" dirty="0"/>
                    </a:p>
                  </a:txBody>
                  <a:tcPr/>
                </a:tc>
                <a:extLst>
                  <a:ext uri="{0D108BD9-81ED-4DB2-BD59-A6C34878D82A}">
                    <a16:rowId xmlns="" xmlns:a16="http://schemas.microsoft.com/office/drawing/2014/main" val="1635899156"/>
                  </a:ext>
                </a:extLst>
              </a:tr>
            </a:tbl>
          </a:graphicData>
        </a:graphic>
      </p:graphicFrame>
      <p:sp>
        <p:nvSpPr>
          <p:cNvPr id="6" name="Arrow: Right 5">
            <a:extLst>
              <a:ext uri="{FF2B5EF4-FFF2-40B4-BE49-F238E27FC236}">
                <a16:creationId xmlns="" xmlns:a16="http://schemas.microsoft.com/office/drawing/2014/main" id="{69E4DA26-F83B-4B12-B9AF-1A70FB3FEB1D}"/>
              </a:ext>
            </a:extLst>
          </p:cNvPr>
          <p:cNvSpPr/>
          <p:nvPr/>
        </p:nvSpPr>
        <p:spPr>
          <a:xfrm>
            <a:off x="7062897" y="4115264"/>
            <a:ext cx="923027" cy="594293"/>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p>
        </p:txBody>
      </p:sp>
      <p:pic>
        <p:nvPicPr>
          <p:cNvPr id="25" name="Content Placeholder 15" descr="Screenshot (287).png"/>
          <p:cNvPicPr>
            <a:picLocks noChangeAspect="1"/>
          </p:cNvPicPr>
          <p:nvPr/>
        </p:nvPicPr>
        <p:blipFill>
          <a:blip r:embed="rId4" cstate="print"/>
          <a:srcRect l="32109" t="29168" r="21198" b="21410"/>
          <a:stretch>
            <a:fillRect/>
          </a:stretch>
        </p:blipFill>
        <p:spPr>
          <a:xfrm>
            <a:off x="5854854" y="1658983"/>
            <a:ext cx="5795062" cy="3448594"/>
          </a:xfrm>
          <a:prstGeom prst="rect">
            <a:avLst/>
          </a:prstGeom>
        </p:spPr>
      </p:pic>
    </p:spTree>
    <p:extLst>
      <p:ext uri="{BB962C8B-B14F-4D97-AF65-F5344CB8AC3E}">
        <p14:creationId xmlns="" xmlns:p14="http://schemas.microsoft.com/office/powerpoint/2010/main" val="211751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[Task] Binary Search Tree’s Code C++</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681933"/>
            <a:ext cx="5040086" cy="4627427"/>
          </a:xfrm>
        </p:spPr>
        <p:txBody>
          <a:bodyPr>
            <a:normAutofit/>
          </a:bodyPr>
          <a:lstStyle/>
          <a:p>
            <a:pPr>
              <a:buNone/>
            </a:pPr>
            <a:r>
              <a:rPr lang="en-US" altLang="id-ID" sz="1800" dirty="0" smtClean="0">
                <a:hlinkClick r:id="rId2"/>
              </a:rPr>
              <a:t>https://</a:t>
            </a:r>
            <a:r>
              <a:rPr lang="en-US" altLang="id-ID" sz="1800" dirty="0" smtClean="0">
                <a:hlinkClick r:id="rId2"/>
              </a:rPr>
              <a:t>drive.google.com/drive/folders/13R3mSM0VS5elSz9SrjJqSOUwvZpVyd_T?usp=drive_link</a:t>
            </a:r>
            <a:r>
              <a:rPr lang="en-US" altLang="id-ID" sz="1800" dirty="0" smtClean="0"/>
              <a:t> </a:t>
            </a:r>
          </a:p>
          <a:p>
            <a:pPr>
              <a:buNone/>
            </a:pPr>
            <a:endParaRPr lang="en-US" altLang="id-ID" sz="1800" dirty="0" smtClean="0"/>
          </a:p>
          <a:p>
            <a:pPr>
              <a:buNone/>
            </a:pPr>
            <a:r>
              <a:rPr lang="en-US" altLang="id-ID" sz="1800" dirty="0" smtClean="0"/>
              <a:t>The task on this link. </a:t>
            </a:r>
            <a:r>
              <a:rPr lang="en-US" altLang="id-ID" sz="1800" smtClean="0"/>
              <a:t>Thank you</a:t>
            </a:r>
            <a:endParaRPr lang="en-US" altLang="id-ID" sz="1800" dirty="0"/>
          </a:p>
        </p:txBody>
      </p:sp>
      <p:pic>
        <p:nvPicPr>
          <p:cNvPr id="16" name="Content Placeholder 15" descr="Screenshot (287).png"/>
          <p:cNvPicPr>
            <a:picLocks noGrp="1" noChangeAspect="1"/>
          </p:cNvPicPr>
          <p:nvPr>
            <p:ph sz="half" idx="2"/>
          </p:nvPr>
        </p:nvPicPr>
        <p:blipFill>
          <a:blip r:embed="rId3" cstate="print"/>
          <a:srcRect l="32109" t="29168" r="21198" b="21410"/>
          <a:stretch>
            <a:fillRect/>
          </a:stretch>
        </p:blipFill>
        <p:spPr>
          <a:xfrm>
            <a:off x="5854854" y="1658983"/>
            <a:ext cx="5795062" cy="3448594"/>
          </a:xfrm>
        </p:spPr>
      </p:pic>
      <p:grpSp>
        <p:nvGrpSpPr>
          <p:cNvPr id="4"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4"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421</Words>
  <Application>Microsoft Office PowerPoint</Application>
  <PresentationFormat>Custom</PresentationFormat>
  <Paragraphs>65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Binary Search Tree Data Structures and Algorithms</vt:lpstr>
      <vt:lpstr>Binary Tree</vt:lpstr>
      <vt:lpstr>Binary Search</vt:lpstr>
      <vt:lpstr>[Task] Binary Search Tree</vt:lpstr>
      <vt:lpstr>[Task] Binary Search Tree</vt:lpstr>
      <vt:lpstr>[Task] Array Representation</vt:lpstr>
      <vt:lpstr>[Task] Binary Search Tree’s Code 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and Queue Struktur Data dan Algoritma</dc:title>
  <dc:creator>Reviewer</dc:creator>
  <cp:lastModifiedBy>Asus</cp:lastModifiedBy>
  <cp:revision>103</cp:revision>
  <dcterms:created xsi:type="dcterms:W3CDTF">2021-04-05T13:34:02Z</dcterms:created>
  <dcterms:modified xsi:type="dcterms:W3CDTF">2023-06-30T06:09:50Z</dcterms:modified>
</cp:coreProperties>
</file>