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428" r:id="rId9"/>
    <p:sldId id="429" r:id="rId10"/>
    <p:sldId id="430" r:id="rId11"/>
    <p:sldId id="432" r:id="rId12"/>
    <p:sldId id="431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5" r:id="rId32"/>
    <p:sldId id="396" r:id="rId33"/>
    <p:sldId id="397" r:id="rId34"/>
    <p:sldId id="398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EBABDA-566A-D2BF-163E-E1893ED93742}" name="Pika Zone" initials="PZ" userId="fee39998e2988c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B8253-5A29-7EE5-E5EE-AA13ACEB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5C11C4-EEE3-F91C-4D29-F2CC26A4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0881EA-E5C3-9B42-CBBC-74FBB4E0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6F8636-9699-F97A-F991-0EF757B8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D6B95A-B409-C2EA-8C5C-AAF0C70F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42626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DE547-0537-036E-577A-B19C1C12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689DBC-4CA1-B4A5-7CFC-393DF13A9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9D772-9EC1-4541-FE64-B590A7DF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D5BDE2-4400-8353-0676-55024BE5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226694-9818-7D2C-1F8B-ADF0EE2C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64355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11209B2-4692-59F8-EDE3-368EF44BE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7CAD83-277C-9780-6DF2-32CC413A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8C5FEB-2359-A0A5-F160-644AC00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0C296B-E83D-7681-A766-8A7CF6AE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4A3894-61FB-8C1E-FF8A-ABBD8B6E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0835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EDB47-3328-2CD8-660E-F7F2D31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C3A5C-9D26-2746-93CD-ED37CA53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D295F3-0282-F6D5-7839-0DFF3757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FF2E4-D432-1A9D-5C31-28DA0BF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DAD6C7-914B-BD04-4D6F-195437CC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43209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F1C51-9701-4EC6-3FAD-E92BA5B3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D05A10-1A5A-927C-70E8-5C1346F7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AC8D86-253D-D757-BB4B-A56F6838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59E40D-B907-49FF-A5A9-B9C9A49E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5BF055-D76A-47E5-8030-5CB82E9C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6289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1ED3F3-869C-0090-39D3-84EA5249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29E66-4496-31FD-4814-C06AE93CF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2D3662-49F6-EC0C-A5F9-5A88D6CE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BF15DE-44FD-29CE-715A-EC0CA7F6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48A447-2F99-9284-6D25-4EA5D86A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D1F750-09DF-E0A7-3FBF-8633BEC6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99838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2C4CC-B0D1-F7E0-093A-291ADA7C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FFDE9C-A5B9-87FF-B2B1-A955B302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735ECE-A6E5-5C32-54FA-AD79B165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9C969E-CFA4-D6F5-95F6-81D9C2BED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B98700-35E9-7D35-4023-F924D9557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9BB4B47-2A51-339A-748D-3818012B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E0DAFD-230B-9763-116D-0F02D86A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BE59C2-2D11-03BB-E14D-EBD69663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00972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3BEEB-9B49-8B0F-C5A2-27FA2245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C87918-E9AA-3499-43DA-D8E93E27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033090-8AF8-6509-A9B2-3FD4438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53D87E-692A-7089-3D44-4A2C2404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6154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400206-07FF-70AC-BAD8-025BFFC0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AC5D5EC-17B8-82BF-14C6-67FE0FB0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E112F-09A1-077F-1DD0-D59CBE87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03146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C4179-C71D-A5DA-8B15-18F2D70A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E28F8-0625-89D8-D1DC-259E4279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4C6BF4-5635-B416-C8F6-ACF09657C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749DB9-710D-F965-29EA-35DBDA9E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14B3DE-4256-9186-1794-4F161455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596292-69AC-8069-D296-3B9BB3C8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3064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20CF2-CF9C-1646-4863-9C9DC5C7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AA175B-7038-4F5C-DF18-A6CD768E4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071F45-4950-DAEE-EA35-661C0010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C1C7B1-DEBB-3049-BB2B-F922FFE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47FCCA-679D-14E7-0134-590C2E2D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EBA198-10F5-5B67-1C86-7FB09AF4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6340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288452-8D14-AE4A-53D0-DCB5DA63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3BA7A-1761-62C1-741F-F558FDA9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7087E4-2990-99E4-5E7C-D24EE5334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A1D0-96B1-4204-A6E6-66FA93800BD4}" type="datetimeFigureOut">
              <a:rPr lang="en-ID" smtClean="0"/>
              <a:pPr/>
              <a:t>01/07/2023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CFFB0C-A012-6A04-1C8C-364CFC25D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9C2559-CD39-29BB-5CD8-B85B594D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8D4B-88A6-4074-B5B7-14AD23B109E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4627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C3FAD-BB07-0E7D-A1F5-FAFE813C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Bahnschrift SemiBold" pitchFamily="34" charset="0"/>
                <a:cs typeface="Arial" pitchFamily="34" charset="0"/>
              </a:rPr>
              <a:t>Graph</a:t>
            </a:r>
            <a:br>
              <a:rPr lang="en-US" sz="4400" b="1" dirty="0">
                <a:latin typeface="Bahnschrift SemiBold" pitchFamily="34" charset="0"/>
                <a:cs typeface="Arial" pitchFamily="34" charset="0"/>
              </a:rPr>
            </a:br>
            <a:r>
              <a:rPr lang="en-US" sz="4400" b="1" dirty="0">
                <a:latin typeface="Bahnschrift SemiBold" pitchFamily="34" charset="0"/>
                <a:cs typeface="Arial" pitchFamily="34" charset="0"/>
              </a:rPr>
              <a:t>Data Structures and Algorithm</a:t>
            </a:r>
            <a:endParaRPr lang="en-ID" sz="4400" b="1" dirty="0">
              <a:latin typeface="Bahnschrift SemiBold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AE17F8-DF6C-9163-AF14-0A202B90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510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Cindy </a:t>
            </a:r>
            <a:r>
              <a:rPr lang="en-US" dirty="0" err="1" smtClean="0">
                <a:latin typeface="Bahnschrift SemiBold" pitchFamily="34" charset="0"/>
              </a:rPr>
              <a:t>Hapsari</a:t>
            </a:r>
            <a:endParaRPr lang="en-US" dirty="0">
              <a:latin typeface="Bahnschrift SemiBold" pitchFamily="34" charset="0"/>
            </a:endParaRPr>
          </a:p>
          <a:p>
            <a:r>
              <a:rPr lang="en-US" dirty="0" smtClean="0">
                <a:latin typeface="Bahnschrift SemiBold" pitchFamily="34" charset="0"/>
              </a:rPr>
              <a:t>2215101032</a:t>
            </a:r>
            <a:endParaRPr lang="en-ID" dirty="0">
              <a:latin typeface="Bahnschrift SemiBold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D6C66B-B221-4132-B554-3A49932A8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0266" y="214588"/>
            <a:ext cx="3211263" cy="607434"/>
          </a:xfrm>
          <a:prstGeom prst="rect">
            <a:avLst/>
          </a:prstGeom>
        </p:spPr>
      </p:pic>
      <p:pic>
        <p:nvPicPr>
          <p:cNvPr id="6" name="Picture 5" descr="Image result for logo undiksha">
            <a:extLst>
              <a:ext uri="{FF2B5EF4-FFF2-40B4-BE49-F238E27FC236}">
                <a16:creationId xmlns:a16="http://schemas.microsoft.com/office/drawing/2014/main" xmlns="" id="{861BC5D9-647D-489F-81C6-60D9797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501" y="134226"/>
            <a:ext cx="892474" cy="8701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AEBDE1-8ED9-FCA1-D6F5-49BA7C3D29E3}"/>
              </a:ext>
            </a:extLst>
          </p:cNvPr>
          <p:cNvSpPr/>
          <p:nvPr/>
        </p:nvSpPr>
        <p:spPr>
          <a:xfrm>
            <a:off x="0" y="6788989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92671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346"/>
    </mc:Choice>
    <mc:Fallback>
      <p:transition spd="slow" advTm="183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D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E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294728">
            <a:off x="530797" y="2587059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Push </a:t>
            </a:r>
            <a:r>
              <a:rPr lang="en-US" dirty="0" smtClean="0">
                <a:latin typeface="Bahnschrift SemiBold" panose="020B0502040204020203" pitchFamily="34" charset="0"/>
              </a:rPr>
              <a:t>(D)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C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D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E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>
            <a:off x="2568602" y="1607346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Push </a:t>
            </a:r>
            <a:r>
              <a:rPr lang="en-US" dirty="0" smtClean="0">
                <a:latin typeface="Bahnschrift SemiBold" panose="020B0502040204020203" pitchFamily="34" charset="0"/>
              </a:rPr>
              <a:t>(C)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D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E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>
            <a:off x="452419" y="2704626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Pop (C)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F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D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E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>
            <a:off x="2451037" y="534332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Push(F)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D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E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>
            <a:off x="413231" y="2704626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Pop (F)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E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>
            <a:off x="543860" y="4402797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Pop (D)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9853782">
            <a:off x="6513586" y="18686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Pop (E)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11694983">
            <a:off x="6461335" y="5460888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Pop (B)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5981894">
            <a:off x="7205918" y="2874442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Pop (G)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Pop (A)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Assignment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2" y="2449879"/>
            <a:ext cx="6581206" cy="2541838"/>
          </a:xfrm>
        </p:spPr>
        <p:txBody>
          <a:bodyPr>
            <a:normAutofit/>
          </a:bodyPr>
          <a:lstStyle/>
          <a:p>
            <a:r>
              <a:rPr lang="en-US" sz="2200" dirty="0"/>
              <a:t>Make an adjacency list representation of Graph X!</a:t>
            </a:r>
          </a:p>
          <a:p>
            <a:r>
              <a:rPr lang="en-US" sz="2200" dirty="0"/>
              <a:t>Make an adjacency matrix representation of Graph X!</a:t>
            </a:r>
          </a:p>
          <a:p>
            <a:r>
              <a:rPr lang="en-US" sz="2200" dirty="0"/>
              <a:t>Traverse Graph X starting from vertex A using DFT!</a:t>
            </a:r>
          </a:p>
          <a:p>
            <a:r>
              <a:rPr lang="en-US" sz="2200" dirty="0"/>
              <a:t>Traverse Graph X starting from vertex A using BFT! </a:t>
            </a:r>
          </a:p>
          <a:p>
            <a:r>
              <a:rPr lang="en-US" sz="2200" dirty="0"/>
              <a:t>Find the shortest path of Graph X using Dijkstra’s shortest path algorithm starting from vertex 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126FB6-3931-4EFC-8E67-E66C7A80D8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423" t="9426" r="9203" b="10046"/>
          <a:stretch/>
        </p:blipFill>
        <p:spPr>
          <a:xfrm>
            <a:off x="7107488" y="1992216"/>
            <a:ext cx="4803360" cy="32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11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785914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7759652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86206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1995035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7759652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Enqueue(A)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Visit (A)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681AC46A-4583-E069-4D52-643FF7D3443B}"/>
              </a:ext>
            </a:extLst>
          </p:cNvPr>
          <p:cNvSpPr/>
          <p:nvPr/>
        </p:nvSpPr>
        <p:spPr>
          <a:xfrm rot="7617127">
            <a:off x="6930668" y="3063127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235570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676703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203790" y="4190496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Enqueue(C)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681AC46A-4583-E069-4D52-643FF7D3443B}"/>
              </a:ext>
            </a:extLst>
          </p:cNvPr>
          <p:cNvSpPr/>
          <p:nvPr/>
        </p:nvSpPr>
        <p:spPr>
          <a:xfrm rot="12958414">
            <a:off x="6995983" y="4173470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994098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9669658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556487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Enqueue(G)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681AC46A-4583-E069-4D52-643FF7D3443B}"/>
              </a:ext>
            </a:extLst>
          </p:cNvPr>
          <p:cNvSpPr/>
          <p:nvPr/>
        </p:nvSpPr>
        <p:spPr>
          <a:xfrm rot="6969426">
            <a:off x="6930668" y="2945561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525025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1464997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7759652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Dequeue(A)</a:t>
            </a:r>
          </a:p>
        </p:txBody>
      </p:sp>
    </p:spTree>
    <p:extLst>
      <p:ext uri="{BB962C8B-B14F-4D97-AF65-F5344CB8AC3E}">
        <p14:creationId xmlns:p14="http://schemas.microsoft.com/office/powerpoint/2010/main" xmlns="" val="3451081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/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179081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Visit(C)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EBF27A7C-ED37-2BD4-29A5-79BF9BDEDED1}"/>
              </a:ext>
            </a:extLst>
          </p:cNvPr>
          <p:cNvSpPr/>
          <p:nvPr/>
        </p:nvSpPr>
        <p:spPr>
          <a:xfrm rot="1363152">
            <a:off x="2084603" y="1519695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04303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9851309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962854" y="4216621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Enqueue(D)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EBF27A7C-ED37-2BD4-29A5-79BF9BDEDED1}"/>
              </a:ext>
            </a:extLst>
          </p:cNvPr>
          <p:cNvSpPr/>
          <p:nvPr/>
        </p:nvSpPr>
        <p:spPr>
          <a:xfrm rot="975670">
            <a:off x="2149917" y="1506631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929519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8552163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9328613" y="4203558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Enqueue(B)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EBF27A7C-ED37-2BD4-29A5-79BF9BDEDED1}"/>
              </a:ext>
            </a:extLst>
          </p:cNvPr>
          <p:cNvSpPr/>
          <p:nvPr/>
        </p:nvSpPr>
        <p:spPr>
          <a:xfrm rot="684310">
            <a:off x="2162980" y="1545822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927927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4087170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179081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Dequeue(C)</a:t>
            </a:r>
          </a:p>
        </p:txBody>
      </p:sp>
    </p:spTree>
    <p:extLst>
      <p:ext uri="{BB962C8B-B14F-4D97-AF65-F5344CB8AC3E}">
        <p14:creationId xmlns:p14="http://schemas.microsoft.com/office/powerpoint/2010/main" xmlns="" val="269033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5664838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G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566384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D6BAD-5C71-6196-6723-4924E8AF672C}"/>
              </a:ext>
            </a:extLst>
          </p:cNvPr>
          <p:cNvSpPr txBox="1"/>
          <p:nvPr/>
        </p:nvSpPr>
        <p:spPr>
          <a:xfrm>
            <a:off x="7805612" y="268953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Visit(G)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9C1378D3-573D-A019-BE14-994C2162CE9B}"/>
              </a:ext>
            </a:extLst>
          </p:cNvPr>
          <p:cNvSpPr/>
          <p:nvPr/>
        </p:nvSpPr>
        <p:spPr>
          <a:xfrm rot="21178765">
            <a:off x="4753062" y="5247371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900943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Representasion</a:t>
            </a:r>
            <a:r>
              <a:rPr lang="en-US" dirty="0">
                <a:latin typeface="Bahnschrift SemiBold" panose="020B0502040204020203" pitchFamily="34" charset="0"/>
              </a:rPr>
              <a:t> with </a:t>
            </a:r>
            <a:r>
              <a:rPr lang="en-US" dirty="0" err="1">
                <a:latin typeface="Bahnschrift SemiBold" panose="020B0502040204020203" pitchFamily="34" charset="0"/>
              </a:rPr>
              <a:t>Adjency</a:t>
            </a:r>
            <a:r>
              <a:rPr lang="en-US" dirty="0">
                <a:latin typeface="Bahnschrift SemiBold" panose="020B0502040204020203" pitchFamily="34" charset="0"/>
              </a:rPr>
              <a:t> Matrix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334ABC23-B2D9-F67B-D57F-2662C00FB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0614801"/>
              </p:ext>
            </p:extLst>
          </p:nvPr>
        </p:nvGraphicFramePr>
        <p:xfrm>
          <a:off x="6655527" y="2148683"/>
          <a:ext cx="4452256" cy="3762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532">
                  <a:extLst>
                    <a:ext uri="{9D8B030D-6E8A-4147-A177-3AD203B41FA5}">
                      <a16:colId xmlns:a16="http://schemas.microsoft.com/office/drawing/2014/main" xmlns="" val="2593964937"/>
                    </a:ext>
                  </a:extLst>
                </a:gridCol>
                <a:gridCol w="556532">
                  <a:extLst>
                    <a:ext uri="{9D8B030D-6E8A-4147-A177-3AD203B41FA5}">
                      <a16:colId xmlns:a16="http://schemas.microsoft.com/office/drawing/2014/main" xmlns="" val="1087204948"/>
                    </a:ext>
                  </a:extLst>
                </a:gridCol>
                <a:gridCol w="556532">
                  <a:extLst>
                    <a:ext uri="{9D8B030D-6E8A-4147-A177-3AD203B41FA5}">
                      <a16:colId xmlns:a16="http://schemas.microsoft.com/office/drawing/2014/main" xmlns="" val="3073273205"/>
                    </a:ext>
                  </a:extLst>
                </a:gridCol>
                <a:gridCol w="556532">
                  <a:extLst>
                    <a:ext uri="{9D8B030D-6E8A-4147-A177-3AD203B41FA5}">
                      <a16:colId xmlns:a16="http://schemas.microsoft.com/office/drawing/2014/main" xmlns="" val="2607842013"/>
                    </a:ext>
                  </a:extLst>
                </a:gridCol>
                <a:gridCol w="556532">
                  <a:extLst>
                    <a:ext uri="{9D8B030D-6E8A-4147-A177-3AD203B41FA5}">
                      <a16:colId xmlns:a16="http://schemas.microsoft.com/office/drawing/2014/main" xmlns="" val="2179410002"/>
                    </a:ext>
                  </a:extLst>
                </a:gridCol>
                <a:gridCol w="556532">
                  <a:extLst>
                    <a:ext uri="{9D8B030D-6E8A-4147-A177-3AD203B41FA5}">
                      <a16:colId xmlns:a16="http://schemas.microsoft.com/office/drawing/2014/main" xmlns="" val="53501630"/>
                    </a:ext>
                  </a:extLst>
                </a:gridCol>
                <a:gridCol w="556532">
                  <a:extLst>
                    <a:ext uri="{9D8B030D-6E8A-4147-A177-3AD203B41FA5}">
                      <a16:colId xmlns:a16="http://schemas.microsoft.com/office/drawing/2014/main" xmlns="" val="1921257824"/>
                    </a:ext>
                  </a:extLst>
                </a:gridCol>
                <a:gridCol w="556532">
                  <a:extLst>
                    <a:ext uri="{9D8B030D-6E8A-4147-A177-3AD203B41FA5}">
                      <a16:colId xmlns:a16="http://schemas.microsoft.com/office/drawing/2014/main" xmlns="" val="2824743900"/>
                    </a:ext>
                  </a:extLst>
                </a:gridCol>
              </a:tblGrid>
              <a:tr h="479757"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B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C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D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E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F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17968762"/>
                  </a:ext>
                </a:extLst>
              </a:tr>
              <a:tr h="40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FF00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FF00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067350114"/>
                  </a:ext>
                </a:extLst>
              </a:tr>
              <a:tr h="479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B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FF00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FF00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3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3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5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3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5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81333756"/>
                  </a:ext>
                </a:extLst>
              </a:tr>
              <a:tr h="479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C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3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0869085"/>
                  </a:ext>
                </a:extLst>
              </a:tr>
              <a:tr h="479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D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3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3726933"/>
                  </a:ext>
                </a:extLst>
              </a:tr>
              <a:tr h="479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E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5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1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131990"/>
                  </a:ext>
                </a:extLst>
              </a:tr>
              <a:tr h="479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F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3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178843"/>
                  </a:ext>
                </a:extLst>
              </a:tr>
              <a:tr h="479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4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5</a:t>
                      </a:r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50843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126FB6-3931-4EFC-8E67-E66C7A80D8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423" t="9426" r="9203" b="10046"/>
          <a:stretch/>
        </p:blipFill>
        <p:spPr>
          <a:xfrm>
            <a:off x="959736" y="2253187"/>
            <a:ext cx="4957738" cy="33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064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1011590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566384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345068-E1F0-905A-DE43-88D3949975F0}"/>
              </a:ext>
            </a:extLst>
          </p:cNvPr>
          <p:cNvSpPr txBox="1"/>
          <p:nvPr/>
        </p:nvSpPr>
        <p:spPr>
          <a:xfrm>
            <a:off x="7805612" y="268953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Dequeue(G)</a:t>
            </a:r>
          </a:p>
        </p:txBody>
      </p:sp>
    </p:spTree>
    <p:extLst>
      <p:ext uri="{BB962C8B-B14F-4D97-AF65-F5344CB8AC3E}">
        <p14:creationId xmlns:p14="http://schemas.microsoft.com/office/powerpoint/2010/main" xmlns="" val="422714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/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920948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345068-E1F0-905A-DE43-88D3949975F0}"/>
              </a:ext>
            </a:extLst>
          </p:cNvPr>
          <p:cNvSpPr txBox="1"/>
          <p:nvPr/>
        </p:nvSpPr>
        <p:spPr>
          <a:xfrm>
            <a:off x="7805612" y="2689539"/>
            <a:ext cx="102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Visit(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D)</a:t>
            </a:r>
            <a:endParaRPr lang="id-ID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F7229ECB-3BC5-8023-8409-71B4FEFB5094}"/>
              </a:ext>
            </a:extLst>
          </p:cNvPr>
          <p:cNvSpPr/>
          <p:nvPr/>
        </p:nvSpPr>
        <p:spPr>
          <a:xfrm rot="3364400">
            <a:off x="462211" y="2168790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446846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6458477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9704721" y="4164370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345068-E1F0-905A-DE43-88D3949975F0}"/>
              </a:ext>
            </a:extLst>
          </p:cNvPr>
          <p:cNvSpPr txBox="1"/>
          <p:nvPr/>
        </p:nvSpPr>
        <p:spPr>
          <a:xfrm>
            <a:off x="7805612" y="2689539"/>
            <a:ext cx="137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En</a:t>
            </a:r>
            <a:r>
              <a:rPr lang="en-US" dirty="0">
                <a:latin typeface="Bahnschrift SemiBold" panose="020B0502040204020203" pitchFamily="34" charset="0"/>
              </a:rPr>
              <a:t>queue(E)</a:t>
            </a:r>
            <a:endParaRPr lang="id-ID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F7229ECB-3BC5-8023-8409-71B4FEFB5094}"/>
              </a:ext>
            </a:extLst>
          </p:cNvPr>
          <p:cNvSpPr/>
          <p:nvPr/>
        </p:nvSpPr>
        <p:spPr>
          <a:xfrm rot="4301389">
            <a:off x="579777" y="2155728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622234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7328017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10070480" y="4190496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345068-E1F0-905A-DE43-88D3949975F0}"/>
              </a:ext>
            </a:extLst>
          </p:cNvPr>
          <p:cNvSpPr txBox="1"/>
          <p:nvPr/>
        </p:nvSpPr>
        <p:spPr>
          <a:xfrm>
            <a:off x="7805612" y="2689539"/>
            <a:ext cx="137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En</a:t>
            </a:r>
            <a:r>
              <a:rPr lang="en-US" dirty="0">
                <a:latin typeface="Bahnschrift SemiBold" panose="020B0502040204020203" pitchFamily="34" charset="0"/>
              </a:rPr>
              <a:t>queue(F)</a:t>
            </a:r>
            <a:endParaRPr lang="id-ID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F7229ECB-3BC5-8023-8409-71B4FEFB5094}"/>
              </a:ext>
            </a:extLst>
          </p:cNvPr>
          <p:cNvSpPr/>
          <p:nvPr/>
        </p:nvSpPr>
        <p:spPr>
          <a:xfrm rot="3815684">
            <a:off x="514463" y="2194916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/>
          <p:nvPr/>
        </p:nvCxnSpPr>
        <p:spPr>
          <a:xfrm flipH="1" flipV="1">
            <a:off x="1040363" y="387628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8302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2233532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8920948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1EDB8E-4A15-8225-EBEF-43C196DAF7FC}"/>
              </a:ext>
            </a:extLst>
          </p:cNvPr>
          <p:cNvSpPr txBox="1"/>
          <p:nvPr/>
        </p:nvSpPr>
        <p:spPr>
          <a:xfrm>
            <a:off x="7805612" y="2689539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Dequeue(D)</a:t>
            </a:r>
          </a:p>
        </p:txBody>
      </p:sp>
    </p:spTree>
    <p:extLst>
      <p:ext uri="{BB962C8B-B14F-4D97-AF65-F5344CB8AC3E}">
        <p14:creationId xmlns:p14="http://schemas.microsoft.com/office/powerpoint/2010/main" xmlns="" val="4107371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/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B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9331496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1EDB8E-4A15-8225-EBEF-43C196DAF7FC}"/>
              </a:ext>
            </a:extLst>
          </p:cNvPr>
          <p:cNvSpPr txBox="1"/>
          <p:nvPr/>
        </p:nvSpPr>
        <p:spPr>
          <a:xfrm>
            <a:off x="7805612" y="268953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Visit(B)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C6414436-A4EA-EE70-C8D8-279184AAE05A}"/>
              </a:ext>
            </a:extLst>
          </p:cNvPr>
          <p:cNvSpPr/>
          <p:nvPr/>
        </p:nvSpPr>
        <p:spPr>
          <a:xfrm rot="10364831">
            <a:off x="6056072" y="2031617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104299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9428321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9331496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7A5A4E-2E5B-475A-07FF-0E8915BEDD17}"/>
              </a:ext>
            </a:extLst>
          </p:cNvPr>
          <p:cNvSpPr txBox="1"/>
          <p:nvPr/>
        </p:nvSpPr>
        <p:spPr>
          <a:xfrm>
            <a:off x="7805612" y="268953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Dequeue(B)</a:t>
            </a:r>
          </a:p>
        </p:txBody>
      </p:sp>
    </p:spTree>
    <p:extLst>
      <p:ext uri="{BB962C8B-B14F-4D97-AF65-F5344CB8AC3E}">
        <p14:creationId xmlns:p14="http://schemas.microsoft.com/office/powerpoint/2010/main" xmlns="" val="184265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/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9749483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7A5A4E-2E5B-475A-07FF-0E8915BEDD17}"/>
              </a:ext>
            </a:extLst>
          </p:cNvPr>
          <p:cNvSpPr txBox="1"/>
          <p:nvPr/>
        </p:nvSpPr>
        <p:spPr>
          <a:xfrm>
            <a:off x="7805612" y="268953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Visit(E)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3E90565-11AC-DCEC-9E1A-72DA4C6663E4}"/>
              </a:ext>
            </a:extLst>
          </p:cNvPr>
          <p:cNvSpPr/>
          <p:nvPr/>
        </p:nvSpPr>
        <p:spPr>
          <a:xfrm rot="16200000">
            <a:off x="729301" y="5213742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95579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1471962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9749483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D19F0-BDF8-D151-0456-088B339E3CDC}"/>
              </a:ext>
            </a:extLst>
          </p:cNvPr>
          <p:cNvSpPr txBox="1"/>
          <p:nvPr/>
        </p:nvSpPr>
        <p:spPr>
          <a:xfrm>
            <a:off x="7805612" y="2689539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Dequeue(E)</a:t>
            </a:r>
          </a:p>
        </p:txBody>
      </p:sp>
    </p:spTree>
    <p:extLst>
      <p:ext uri="{BB962C8B-B14F-4D97-AF65-F5344CB8AC3E}">
        <p14:creationId xmlns:p14="http://schemas.microsoft.com/office/powerpoint/2010/main" xmlns="" val="1313447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/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F</a:t>
                      </a:r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10062402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D19F0-BDF8-D151-0456-088B339E3CDC}"/>
              </a:ext>
            </a:extLst>
          </p:cNvPr>
          <p:cNvSpPr txBox="1"/>
          <p:nvPr/>
        </p:nvSpPr>
        <p:spPr>
          <a:xfrm>
            <a:off x="7805612" y="268953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Visit(F)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B3FC5B0F-8466-D102-5AC0-4F7DD46F0B8E}"/>
              </a:ext>
            </a:extLst>
          </p:cNvPr>
          <p:cNvSpPr/>
          <p:nvPr/>
        </p:nvSpPr>
        <p:spPr>
          <a:xfrm rot="10449152">
            <a:off x="3508451" y="5478639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394423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Representation with </a:t>
            </a:r>
            <a:r>
              <a:rPr lang="en-US" dirty="0" err="1">
                <a:latin typeface="Bahnschrift SemiBold" panose="020B0502040204020203" pitchFamily="34" charset="0"/>
              </a:rPr>
              <a:t>Adjency</a:t>
            </a:r>
            <a:r>
              <a:rPr lang="en-US" dirty="0">
                <a:latin typeface="Bahnschrift SemiBold" panose="020B0502040204020203" pitchFamily="34" charset="0"/>
              </a:rPr>
              <a:t> List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126FB6-3931-4EFC-8E67-E66C7A80D8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423" t="9426" r="9203" b="10046"/>
          <a:stretch/>
        </p:blipFill>
        <p:spPr>
          <a:xfrm>
            <a:off x="452150" y="2184561"/>
            <a:ext cx="4895257" cy="33109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6165B0-F708-DE87-E241-7C9EFF292B3D}"/>
              </a:ext>
            </a:extLst>
          </p:cNvPr>
          <p:cNvSpPr/>
          <p:nvPr/>
        </p:nvSpPr>
        <p:spPr>
          <a:xfrm>
            <a:off x="6211264" y="1880280"/>
            <a:ext cx="5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E798D70-F94C-D002-2FE5-700AAE3933FF}"/>
              </a:ext>
            </a:extLst>
          </p:cNvPr>
          <p:cNvSpPr/>
          <p:nvPr/>
        </p:nvSpPr>
        <p:spPr>
          <a:xfrm>
            <a:off x="6211264" y="2487218"/>
            <a:ext cx="5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95DE9B8-2AF0-9251-BC24-C4E3FBFA1EEB}"/>
              </a:ext>
            </a:extLst>
          </p:cNvPr>
          <p:cNvSpPr/>
          <p:nvPr/>
        </p:nvSpPr>
        <p:spPr>
          <a:xfrm>
            <a:off x="6212043" y="3094156"/>
            <a:ext cx="5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1F563BA-8115-C73D-8ABD-A9DAA7859130}"/>
              </a:ext>
            </a:extLst>
          </p:cNvPr>
          <p:cNvSpPr/>
          <p:nvPr/>
        </p:nvSpPr>
        <p:spPr>
          <a:xfrm>
            <a:off x="6211264" y="4918913"/>
            <a:ext cx="5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B2FFDEC-8F65-74B8-AE2F-688955CE9CB2}"/>
              </a:ext>
            </a:extLst>
          </p:cNvPr>
          <p:cNvSpPr/>
          <p:nvPr/>
        </p:nvSpPr>
        <p:spPr>
          <a:xfrm>
            <a:off x="6211264" y="4308564"/>
            <a:ext cx="5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ABB45D9-C23B-03E4-770B-F5259E9091EA}"/>
              </a:ext>
            </a:extLst>
          </p:cNvPr>
          <p:cNvSpPr/>
          <p:nvPr/>
        </p:nvSpPr>
        <p:spPr>
          <a:xfrm>
            <a:off x="6211264" y="3698215"/>
            <a:ext cx="5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1C78856-D664-4EB2-FCA3-69B6C1CFCEF9}"/>
              </a:ext>
            </a:extLst>
          </p:cNvPr>
          <p:cNvSpPr/>
          <p:nvPr/>
        </p:nvSpPr>
        <p:spPr>
          <a:xfrm>
            <a:off x="6211264" y="5531773"/>
            <a:ext cx="5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3335CCC-BA78-6C10-0C20-BB5A4CDAEF9B}"/>
              </a:ext>
            </a:extLst>
          </p:cNvPr>
          <p:cNvSpPr/>
          <p:nvPr/>
        </p:nvSpPr>
        <p:spPr>
          <a:xfrm>
            <a:off x="7669950" y="1880280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n-ID" sz="1000" dirty="0">
                <a:latin typeface="Bahnschrift SemiBold" panose="020B0502040204020203" pitchFamily="34" charset="0"/>
              </a:rPr>
              <a:t>W =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5502ADF-CD68-BAA7-0346-E5ECB655CF47}"/>
              </a:ext>
            </a:extLst>
          </p:cNvPr>
          <p:cNvSpPr/>
          <p:nvPr/>
        </p:nvSpPr>
        <p:spPr>
          <a:xfrm>
            <a:off x="8425730" y="1880280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G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4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6575470-EC81-8D15-F011-1C49FB036DD8}"/>
              </a:ext>
            </a:extLst>
          </p:cNvPr>
          <p:cNvSpPr/>
          <p:nvPr/>
        </p:nvSpPr>
        <p:spPr>
          <a:xfrm>
            <a:off x="7669950" y="2497711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3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01FE971-AE3E-FB56-E762-1257D745B4E4}"/>
              </a:ext>
            </a:extLst>
          </p:cNvPr>
          <p:cNvSpPr/>
          <p:nvPr/>
        </p:nvSpPr>
        <p:spPr>
          <a:xfrm>
            <a:off x="8375560" y="2497711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3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7A942BA-EAF3-CA12-7150-FDF608F215EB}"/>
              </a:ext>
            </a:extLst>
          </p:cNvPr>
          <p:cNvSpPr/>
          <p:nvPr/>
        </p:nvSpPr>
        <p:spPr>
          <a:xfrm>
            <a:off x="9081170" y="2497711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5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AD59140-CB9F-9F5C-B986-D136D9B00808}"/>
              </a:ext>
            </a:extLst>
          </p:cNvPr>
          <p:cNvSpPr/>
          <p:nvPr/>
        </p:nvSpPr>
        <p:spPr>
          <a:xfrm>
            <a:off x="9783660" y="2488216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F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3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2EABE00-F40A-B4FB-877F-E4F5F4ED13FF}"/>
              </a:ext>
            </a:extLst>
          </p:cNvPr>
          <p:cNvSpPr/>
          <p:nvPr/>
        </p:nvSpPr>
        <p:spPr>
          <a:xfrm>
            <a:off x="10489270" y="2479857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G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5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990AFE5-CB97-37C2-C00E-9BA159866C70}"/>
              </a:ext>
            </a:extLst>
          </p:cNvPr>
          <p:cNvSpPr/>
          <p:nvPr/>
        </p:nvSpPr>
        <p:spPr>
          <a:xfrm>
            <a:off x="7669950" y="3109238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4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212AAA0-9F45-8C91-D88E-8245B02462E2}"/>
              </a:ext>
            </a:extLst>
          </p:cNvPr>
          <p:cNvSpPr/>
          <p:nvPr/>
        </p:nvSpPr>
        <p:spPr>
          <a:xfrm>
            <a:off x="8375560" y="3109238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B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3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2929BEC-1F95-4136-B18C-D717709736C7}"/>
              </a:ext>
            </a:extLst>
          </p:cNvPr>
          <p:cNvSpPr/>
          <p:nvPr/>
        </p:nvSpPr>
        <p:spPr>
          <a:xfrm>
            <a:off x="9081170" y="3109238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4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574951C-34B3-1CB4-6658-27EBEFBC8F18}"/>
              </a:ext>
            </a:extLst>
          </p:cNvPr>
          <p:cNvSpPr/>
          <p:nvPr/>
        </p:nvSpPr>
        <p:spPr>
          <a:xfrm>
            <a:off x="7669950" y="3707710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B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3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51C1741-41AD-15CD-F02A-F38E33EDC506}"/>
              </a:ext>
            </a:extLst>
          </p:cNvPr>
          <p:cNvSpPr/>
          <p:nvPr/>
        </p:nvSpPr>
        <p:spPr>
          <a:xfrm>
            <a:off x="8375560" y="3707710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C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4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1A7D17C-DD9F-A811-1085-44FD707F4222}"/>
              </a:ext>
            </a:extLst>
          </p:cNvPr>
          <p:cNvSpPr/>
          <p:nvPr/>
        </p:nvSpPr>
        <p:spPr>
          <a:xfrm>
            <a:off x="9081170" y="3707710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E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1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49CDC02-5AF6-C990-0347-63C8A1B4CDCD}"/>
              </a:ext>
            </a:extLst>
          </p:cNvPr>
          <p:cNvSpPr/>
          <p:nvPr/>
        </p:nvSpPr>
        <p:spPr>
          <a:xfrm>
            <a:off x="9783660" y="3698215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F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4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2A85350-614B-375E-E921-7D41E3C3990C}"/>
              </a:ext>
            </a:extLst>
          </p:cNvPr>
          <p:cNvSpPr/>
          <p:nvPr/>
        </p:nvSpPr>
        <p:spPr>
          <a:xfrm>
            <a:off x="7669950" y="4306182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B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5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E3B0BFA-1BC4-94B3-99A0-73E7D2833030}"/>
              </a:ext>
            </a:extLst>
          </p:cNvPr>
          <p:cNvSpPr/>
          <p:nvPr/>
        </p:nvSpPr>
        <p:spPr>
          <a:xfrm>
            <a:off x="8375560" y="4306182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1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CF3E1B3-C0A1-3AF5-A97E-4E58D51D54E9}"/>
              </a:ext>
            </a:extLst>
          </p:cNvPr>
          <p:cNvSpPr/>
          <p:nvPr/>
        </p:nvSpPr>
        <p:spPr>
          <a:xfrm>
            <a:off x="7669950" y="4918913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B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3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1E5FC95-845B-4FEF-1977-4E293BEE56ED}"/>
              </a:ext>
            </a:extLst>
          </p:cNvPr>
          <p:cNvSpPr/>
          <p:nvPr/>
        </p:nvSpPr>
        <p:spPr>
          <a:xfrm>
            <a:off x="8375560" y="4918913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D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4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B755119-14D6-4717-0F8D-3BB1A612911C}"/>
              </a:ext>
            </a:extLst>
          </p:cNvPr>
          <p:cNvSpPr/>
          <p:nvPr/>
        </p:nvSpPr>
        <p:spPr>
          <a:xfrm>
            <a:off x="7669950" y="5520797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A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4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25C511B-85AF-3484-85E6-6496A3F561F3}"/>
              </a:ext>
            </a:extLst>
          </p:cNvPr>
          <p:cNvSpPr/>
          <p:nvPr/>
        </p:nvSpPr>
        <p:spPr>
          <a:xfrm>
            <a:off x="8375560" y="5520797"/>
            <a:ext cx="540000" cy="5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SemiBold" panose="020B0502040204020203" pitchFamily="34" charset="0"/>
              </a:rPr>
              <a:t>B</a:t>
            </a:r>
          </a:p>
          <a:p>
            <a:pPr algn="ctr"/>
            <a:r>
              <a:rPr lang="en-GB" sz="1000" dirty="0">
                <a:latin typeface="Bahnschrift SemiBold" panose="020B0502040204020203" pitchFamily="34" charset="0"/>
              </a:rPr>
              <a:t>W = 5</a:t>
            </a:r>
            <a:endParaRPr lang="en-ID" sz="1000" dirty="0">
              <a:latin typeface="Bahnschrift SemiBold" panose="020B0502040204020203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EEC6D79-E4BE-2C20-CD51-1F3EAFD1AA80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6751264" y="2150280"/>
            <a:ext cx="91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F12EB48-3819-0DC3-062D-9F085106EE34}"/>
              </a:ext>
            </a:extLst>
          </p:cNvPr>
          <p:cNvCxnSpPr/>
          <p:nvPr/>
        </p:nvCxnSpPr>
        <p:spPr>
          <a:xfrm>
            <a:off x="6751264" y="2787872"/>
            <a:ext cx="91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E48CAD99-FC52-8881-7543-E21E7504B5EF}"/>
              </a:ext>
            </a:extLst>
          </p:cNvPr>
          <p:cNvCxnSpPr/>
          <p:nvPr/>
        </p:nvCxnSpPr>
        <p:spPr>
          <a:xfrm>
            <a:off x="6751264" y="3385031"/>
            <a:ext cx="91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A12364BC-C075-F9FC-9498-3C26BC045E01}"/>
              </a:ext>
            </a:extLst>
          </p:cNvPr>
          <p:cNvCxnSpPr/>
          <p:nvPr/>
        </p:nvCxnSpPr>
        <p:spPr>
          <a:xfrm>
            <a:off x="6751264" y="3954198"/>
            <a:ext cx="91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500780E3-F475-64ED-CAC1-8F5E75087D67}"/>
              </a:ext>
            </a:extLst>
          </p:cNvPr>
          <p:cNvCxnSpPr/>
          <p:nvPr/>
        </p:nvCxnSpPr>
        <p:spPr>
          <a:xfrm>
            <a:off x="6751264" y="4626002"/>
            <a:ext cx="91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1A0BFBFB-2B1C-1D22-293A-A4564C532039}"/>
              </a:ext>
            </a:extLst>
          </p:cNvPr>
          <p:cNvCxnSpPr/>
          <p:nvPr/>
        </p:nvCxnSpPr>
        <p:spPr>
          <a:xfrm>
            <a:off x="6751264" y="5185839"/>
            <a:ext cx="91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4F6B3ED5-80BF-7F4A-1562-5DCDB06D84E5}"/>
              </a:ext>
            </a:extLst>
          </p:cNvPr>
          <p:cNvCxnSpPr/>
          <p:nvPr/>
        </p:nvCxnSpPr>
        <p:spPr>
          <a:xfrm>
            <a:off x="6751264" y="5792329"/>
            <a:ext cx="91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007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764972" y="166987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361992" y="200386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540759" y="352536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361992" y="503618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764972" y="5327696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746449" y="432097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746449" y="267309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4855801" y="267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1918467" y="224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106214" y="437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251705" y="182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206885" y="2425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1948958" y="413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251706" y="3822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228124" y="3274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889520" y="363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592881" y="3642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209151" y="2167524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248192" y="2483612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352801" y="1961391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266715" y="2167524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136444" y="2935657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352214" y="4023014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5863735" y="4673764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655907" y="3977300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266715" y="4140179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508571" y="2295385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334278" y="2610579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552347" y="2025814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040363" y="3256128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040363" y="3967723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248192" y="3170745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192192" y="4440207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334278" y="3542777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733391" y="2501518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504482" y="2501518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474150" y="2586901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C2B5E50-858C-8662-747C-5FBFA448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1690425"/>
              </p:ext>
            </p:extLst>
          </p:nvPr>
        </p:nvGraphicFramePr>
        <p:xfrm>
          <a:off x="7805612" y="3693130"/>
          <a:ext cx="3780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3">
                  <a:extLst>
                    <a:ext uri="{9D8B030D-6E8A-4147-A177-3AD203B41FA5}">
                      <a16:colId xmlns:a16="http://schemas.microsoft.com/office/drawing/2014/main" xmlns="" val="20048011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43659796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02726853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67592870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9305344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67695829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683690419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01227995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1514522247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xmlns="" val="3831688576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09383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3CFD80B-B6BB-C6B4-F6F4-379752022F33}"/>
              </a:ext>
            </a:extLst>
          </p:cNvPr>
          <p:cNvSpPr/>
          <p:nvPr/>
        </p:nvSpPr>
        <p:spPr>
          <a:xfrm rot="16200000">
            <a:off x="10062402" y="4177433"/>
            <a:ext cx="354610" cy="1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554BBD-88E6-4288-3DD7-B36E6E154E4E}"/>
              </a:ext>
            </a:extLst>
          </p:cNvPr>
          <p:cNvSpPr txBox="1"/>
          <p:nvPr/>
        </p:nvSpPr>
        <p:spPr>
          <a:xfrm>
            <a:off x="7805612" y="268953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Dequeue(F)</a:t>
            </a:r>
          </a:p>
        </p:txBody>
      </p:sp>
    </p:spTree>
    <p:extLst>
      <p:ext uri="{BB962C8B-B14F-4D97-AF65-F5344CB8AC3E}">
        <p14:creationId xmlns:p14="http://schemas.microsoft.com/office/powerpoint/2010/main" xmlns="" val="3354224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Breath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4763589" y="161762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7360609" y="195161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8539376" y="347311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7360609" y="498392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4763589" y="5275445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2745066" y="426871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2745066" y="262084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6854418" y="2621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3917084" y="219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8104831" y="4319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6250322" y="1771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5205502" y="237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3947575" y="4084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6250323" y="377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5226741" y="3222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2888137" y="3579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7591498" y="3589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4207768" y="2115273"/>
            <a:ext cx="641907" cy="2029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3246809" y="2431361"/>
            <a:ext cx="681277" cy="2748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5351418" y="1909140"/>
            <a:ext cx="899948" cy="28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5265332" y="2115273"/>
            <a:ext cx="1610129" cy="6144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7135061" y="2883406"/>
            <a:ext cx="1404315" cy="881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8350831" y="3970763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7862352" y="4621513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7654524" y="3925049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5265332" y="4087928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5507188" y="2243134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3332895" y="2558328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6550964" y="1973563"/>
            <a:ext cx="895731" cy="63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3038980" y="3203877"/>
            <a:ext cx="1" cy="4099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3038980" y="3915472"/>
            <a:ext cx="1" cy="3532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3246809" y="3118494"/>
            <a:ext cx="759218" cy="10309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4190809" y="4387956"/>
            <a:ext cx="658866" cy="972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3332895" y="3490526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7732008" y="2449267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5503099" y="2449267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6472767" y="2534650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554BBD-88E6-4288-3DD7-B36E6E154E4E}"/>
              </a:ext>
            </a:extLst>
          </p:cNvPr>
          <p:cNvSpPr txBox="1"/>
          <p:nvPr/>
        </p:nvSpPr>
        <p:spPr>
          <a:xfrm>
            <a:off x="5415111" y="605975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Final BFT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108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0107860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-1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-1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itchFamily="34" charset="0"/>
              </a:rPr>
              <a:t>X</a:t>
            </a:r>
            <a:r>
              <a:rPr lang="en-US" b="1" dirty="0">
                <a:latin typeface="Bahnschrift SemiBold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itchFamily="34" charset="0"/>
              </a:rPr>
              <a:t>X</a:t>
            </a:r>
            <a:r>
              <a:rPr lang="en-US" b="1" dirty="0">
                <a:latin typeface="Bahnschrift SemiBold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itchFamily="34" charset="0"/>
              </a:rPr>
              <a:t>X</a:t>
            </a:r>
            <a:r>
              <a:rPr lang="en-US" b="1" dirty="0">
                <a:latin typeface="Bahnschrift SemiBold" pitchFamily="34" charset="0"/>
              </a:rPr>
              <a:t>: current vertex</a:t>
            </a:r>
            <a:endParaRPr lang="id-ID" b="1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89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6408415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226552-77F8-A7FB-B97B-438DD42BD99E}"/>
              </a:ext>
            </a:extLst>
          </p:cNvPr>
          <p:cNvSpPr txBox="1"/>
          <p:nvPr/>
        </p:nvSpPr>
        <p:spPr>
          <a:xfrm>
            <a:off x="9715784" y="57439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0 + 4 = 4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145B2D-3F3E-907E-29F6-3C715F231A6D}"/>
              </a:ext>
            </a:extLst>
          </p:cNvPr>
          <p:cNvSpPr txBox="1"/>
          <p:nvPr/>
        </p:nvSpPr>
        <p:spPr>
          <a:xfrm>
            <a:off x="7031931" y="134089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0 + 4 = 4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852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9196877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226552-77F8-A7FB-B97B-438DD42BD99E}"/>
              </a:ext>
            </a:extLst>
          </p:cNvPr>
          <p:cNvSpPr txBox="1"/>
          <p:nvPr/>
        </p:nvSpPr>
        <p:spPr>
          <a:xfrm>
            <a:off x="9715784" y="574396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0 + 4 = 4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145B2D-3F3E-907E-29F6-3C715F231A6D}"/>
              </a:ext>
            </a:extLst>
          </p:cNvPr>
          <p:cNvSpPr txBox="1"/>
          <p:nvPr/>
        </p:nvSpPr>
        <p:spPr>
          <a:xfrm>
            <a:off x="7031931" y="134089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0 + 4 = 4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07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9837128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08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1647971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38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0459258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CBF692-7CDE-F907-6FF5-23018C903EF6}"/>
              </a:ext>
            </a:extLst>
          </p:cNvPr>
          <p:cNvSpPr txBox="1"/>
          <p:nvPr/>
        </p:nvSpPr>
        <p:spPr>
          <a:xfrm>
            <a:off x="5095882" y="22786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4 + 4 = 8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B53F5-2B27-DD2B-DA4F-0A5015733F73}"/>
              </a:ext>
            </a:extLst>
          </p:cNvPr>
          <p:cNvSpPr txBox="1"/>
          <p:nvPr/>
        </p:nvSpPr>
        <p:spPr>
          <a:xfrm>
            <a:off x="9781300" y="169496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4 + 3 = 7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11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2462058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00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420881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71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692434" y="166840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6289454" y="200239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7468221" y="352389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6289454" y="503470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692434" y="532622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673911" y="431949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673911" y="2671623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783263" y="2672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845929" y="224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7033676" y="4370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5179167" y="1821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4134347" y="2424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876420" y="413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5179168" y="382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4155586" y="3272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816982" y="363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520343" y="3640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3136613" y="2166052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2175654" y="2482140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4280263" y="1959919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4194177" y="2166052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6063906" y="2934185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7279676" y="4021542"/>
            <a:ext cx="274631" cy="41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791197" y="4672292"/>
            <a:ext cx="298165" cy="447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583369" y="3975828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4194177" y="4138707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4436033" y="2293913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2261740" y="2609107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479809" y="2024342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967825" y="3254656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967825" y="3966251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2175654" y="3169273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3119654" y="4438735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2261740" y="3541305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660853" y="2500046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4431944" y="2500046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5401612" y="2585429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8830492" y="194757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/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311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3867169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EFB5F8-4ECF-CBA4-8C2F-9BE4CF546259}"/>
              </a:ext>
            </a:extLst>
          </p:cNvPr>
          <p:cNvSpPr txBox="1"/>
          <p:nvPr/>
        </p:nvSpPr>
        <p:spPr>
          <a:xfrm>
            <a:off x="5095882" y="227869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7 + 3 = 10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06DDDC-59E1-8196-D4EC-6DE21F8577AC}"/>
              </a:ext>
            </a:extLst>
          </p:cNvPr>
          <p:cNvSpPr txBox="1"/>
          <p:nvPr/>
        </p:nvSpPr>
        <p:spPr>
          <a:xfrm>
            <a:off x="5061913" y="492898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7 + 3 = 10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062920-90B6-92F8-B9D6-DD5373AB5378}"/>
              </a:ext>
            </a:extLst>
          </p:cNvPr>
          <p:cNvSpPr txBox="1"/>
          <p:nvPr/>
        </p:nvSpPr>
        <p:spPr>
          <a:xfrm>
            <a:off x="7083059" y="601395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7 + 3 = 10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96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9599749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 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484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0788798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2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B 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9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/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2"/>
                          </a:solidFill>
                        </a:rPr>
                        <a:t>F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B 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6DF561-4A8C-1C01-7FB1-0A9DA11BEA44}"/>
              </a:ext>
            </a:extLst>
          </p:cNvPr>
          <p:cNvSpPr txBox="1"/>
          <p:nvPr/>
        </p:nvSpPr>
        <p:spPr>
          <a:xfrm>
            <a:off x="5095882" y="227869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10 + 4 = 14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71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7517776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75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6455507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10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9311361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16F3B9-C50D-40C2-3171-81E2DA7FF0E7}"/>
              </a:ext>
            </a:extLst>
          </p:cNvPr>
          <p:cNvSpPr txBox="1"/>
          <p:nvPr/>
        </p:nvSpPr>
        <p:spPr>
          <a:xfrm>
            <a:off x="5136796" y="490695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8 + 1 = 9</a:t>
            </a:r>
            <a:endParaRPr lang="en-ID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10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0495463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710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8535148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E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97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7455092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15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2678735"/>
              </p:ext>
            </p:extLst>
          </p:nvPr>
        </p:nvGraphicFramePr>
        <p:xfrm>
          <a:off x="8816492" y="1684719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2987040" y="1576962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584060" y="1910956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762827" y="3432452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584060" y="494326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2987040" y="5234784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968517" y="422805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968517" y="2580183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077869" y="2581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140535" y="2149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328282" y="4279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473773" y="1730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428953" y="2333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171026" y="4043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473774" y="3729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450192" y="3181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111588" y="3539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5814949" y="3549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431219" y="2074612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470260" y="2390700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574869" y="1868479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488783" y="2074612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358512" y="2842745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574282" y="3930102"/>
            <a:ext cx="274631" cy="41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085803" y="4580852"/>
            <a:ext cx="298165" cy="447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5877975" y="3884388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488783" y="4047267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730639" y="2202473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556346" y="2517667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4774415" y="1932902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262431" y="3163216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262431" y="3874811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470260" y="3077833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414260" y="4347295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556346" y="3449865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5955459" y="2408606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726550" y="2408606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696218" y="2493989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125097" y="5241687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5676957">
            <a:off x="6908500" y="2935014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9C9AF4-09F5-F54D-D3B2-628E23F1BAEF}"/>
              </a:ext>
            </a:extLst>
          </p:cNvPr>
          <p:cNvSpPr txBox="1"/>
          <p:nvPr/>
        </p:nvSpPr>
        <p:spPr>
          <a:xfrm>
            <a:off x="9049198" y="577021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Push (A)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918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0707242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id-ID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644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Dijkstra’s Shortest Path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7344312" y="169068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9941332" y="2024682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11120099" y="3546178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9941332" y="5056994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7344312" y="5348510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5325789" y="4341784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5325789" y="2693909"/>
            <a:ext cx="587829" cy="58303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9435141" y="269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6497807" y="22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10685554" y="439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8831045" y="184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7786225" y="2446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6528298" y="415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8831046" y="384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7807464" y="3295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5468860" y="3653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10172221" y="366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6788491" y="2188338"/>
            <a:ext cx="641907" cy="20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5827532" y="2504426"/>
            <a:ext cx="681277" cy="2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7932141" y="1982205"/>
            <a:ext cx="899948" cy="2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7846055" y="2188338"/>
            <a:ext cx="1610129" cy="614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9715784" y="2956471"/>
            <a:ext cx="1404315" cy="881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10931554" y="4043828"/>
            <a:ext cx="274631" cy="416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10443075" y="4694578"/>
            <a:ext cx="298165" cy="447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10235247" y="3998114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7846055" y="4160993"/>
            <a:ext cx="1064233" cy="12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8087911" y="2316199"/>
            <a:ext cx="1853421" cy="31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5913618" y="2631393"/>
            <a:ext cx="1872607" cy="35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9131687" y="2046628"/>
            <a:ext cx="895731" cy="6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5619703" y="3276942"/>
            <a:ext cx="1" cy="40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5619703" y="3988537"/>
            <a:ext cx="1" cy="35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5827532" y="3191559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6771532" y="4461021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5913618" y="3563591"/>
            <a:ext cx="1919174" cy="106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10312731" y="2522332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8083822" y="2522332"/>
            <a:ext cx="1943596" cy="8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9053490" y="2607715"/>
            <a:ext cx="1181757" cy="128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38">
            <a:extLst>
              <a:ext uri="{FF2B5EF4-FFF2-40B4-BE49-F238E27FC236}">
                <a16:creationId xmlns:a16="http://schemas.microsoft.com/office/drawing/2014/main" xmlns="" id="{E6221FDE-5821-E9BB-C7E0-DADDC2F5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8436577"/>
              </p:ext>
            </p:extLst>
          </p:nvPr>
        </p:nvGraphicFramePr>
        <p:xfrm>
          <a:off x="412087" y="1724787"/>
          <a:ext cx="4063998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xmlns="" val="7215298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106509363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69067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08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2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4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5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6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 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7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G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350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000FA5-6C63-3D20-42B8-529AAB202896}"/>
              </a:ext>
            </a:extLst>
          </p:cNvPr>
          <p:cNvSpPr txBox="1"/>
          <p:nvPr/>
        </p:nvSpPr>
        <p:spPr>
          <a:xfrm>
            <a:off x="451051" y="5454262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visited vertex</a:t>
            </a:r>
          </a:p>
          <a:p>
            <a:r>
              <a:rPr lang="en-US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updated vertex</a:t>
            </a:r>
          </a:p>
          <a:p>
            <a:r>
              <a:rPr lang="en-US" b="1" dirty="0">
                <a:solidFill>
                  <a:srgbClr val="F67B28"/>
                </a:solidFill>
                <a:latin typeface="Bahnschrift SemiBold" panose="020B0502040204020203" pitchFamily="34" charset="0"/>
              </a:rPr>
              <a:t>X</a:t>
            </a:r>
            <a:r>
              <a:rPr lang="en-US" b="1" dirty="0">
                <a:latin typeface="Bahnschrift SemiBold" panose="020B0502040204020203" pitchFamily="34" charset="0"/>
              </a:rPr>
              <a:t>: current vertex</a:t>
            </a:r>
            <a:endParaRPr lang="id-ID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556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21048015">
            <a:off x="5259551" y="5225754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Push (G)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10350884">
            <a:off x="6605025" y="1973104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Push </a:t>
            </a:r>
            <a:r>
              <a:rPr lang="en-US" dirty="0" smtClean="0">
                <a:latin typeface="Bahnschrift SemiBold" panose="020B0502040204020203" pitchFamily="34" charset="0"/>
              </a:rPr>
              <a:t>(B)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Depht</a:t>
            </a:r>
            <a:r>
              <a:rPr lang="en-US" dirty="0">
                <a:latin typeface="Bahnschrift SemiBold" panose="020B0502040204020203" pitchFamily="34" charset="0"/>
              </a:rPr>
              <a:t> First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xmlns="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xmlns="" id="{0CA9085B-6207-7BE6-427D-86A1D588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858057"/>
              </p:ext>
            </p:extLst>
          </p:nvPr>
        </p:nvGraphicFramePr>
        <p:xfrm>
          <a:off x="8803665" y="1515005"/>
          <a:ext cx="1429139" cy="392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xmlns="" val="1143910928"/>
                    </a:ext>
                  </a:extLst>
                </a:gridCol>
              </a:tblGrid>
              <a:tr h="3873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Stack</a:t>
                      </a:r>
                      <a:endParaRPr lang="id-ID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63352457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37182228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973645955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7403928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068587509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366756341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E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84988356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hnschrift SemiBold" panose="020B0502040204020203" pitchFamily="34" charset="0"/>
                        </a:rPr>
                        <a:t>B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967191842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G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21222133"/>
                  </a:ext>
                </a:extLst>
              </a:tr>
              <a:tr h="3926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 SemiBold" panose="020B0502040204020203" pitchFamily="34" charset="0"/>
                        </a:rPr>
                        <a:t>A</a:t>
                      </a:r>
                      <a:endParaRPr lang="id-ID" b="1" dirty="0">
                        <a:latin typeface="Bahnschrift SemiBold" panose="020B0502040204020203" pitchFamily="34" charset="0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69966665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C920287E-5623-0DD3-1FB4-A2A3A7A033AF}"/>
              </a:ext>
            </a:extLst>
          </p:cNvPr>
          <p:cNvSpPr/>
          <p:nvPr/>
        </p:nvSpPr>
        <p:spPr>
          <a:xfrm>
            <a:off x="3222171" y="1550837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EE32F083-6810-8527-2535-674A3EE8B145}"/>
              </a:ext>
            </a:extLst>
          </p:cNvPr>
          <p:cNvSpPr/>
          <p:nvPr/>
        </p:nvSpPr>
        <p:spPr>
          <a:xfrm>
            <a:off x="5819191" y="1884831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456FD9A7-154C-0655-4BDE-4483FED5F25D}"/>
              </a:ext>
            </a:extLst>
          </p:cNvPr>
          <p:cNvSpPr/>
          <p:nvPr/>
        </p:nvSpPr>
        <p:spPr>
          <a:xfrm>
            <a:off x="6997958" y="3406327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C08F34EE-70BF-2D26-9CAB-1E1FDA522A82}"/>
              </a:ext>
            </a:extLst>
          </p:cNvPr>
          <p:cNvSpPr/>
          <p:nvPr/>
        </p:nvSpPr>
        <p:spPr>
          <a:xfrm>
            <a:off x="5819191" y="491714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G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8A274B5F-1BDF-AA05-4E78-B1B57290C05A}"/>
              </a:ext>
            </a:extLst>
          </p:cNvPr>
          <p:cNvSpPr/>
          <p:nvPr/>
        </p:nvSpPr>
        <p:spPr>
          <a:xfrm>
            <a:off x="3222171" y="5208659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F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1AEE2110-32F5-ED2F-4500-D39A254118C8}"/>
              </a:ext>
            </a:extLst>
          </p:cNvPr>
          <p:cNvSpPr/>
          <p:nvPr/>
        </p:nvSpPr>
        <p:spPr>
          <a:xfrm>
            <a:off x="1203648" y="4201933"/>
            <a:ext cx="587829" cy="583033"/>
          </a:xfrm>
          <a:prstGeom prst="flowChartConnec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E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D38EAE21-7E86-FBCF-5241-BCC896170BBD}"/>
              </a:ext>
            </a:extLst>
          </p:cNvPr>
          <p:cNvSpPr/>
          <p:nvPr/>
        </p:nvSpPr>
        <p:spPr>
          <a:xfrm>
            <a:off x="1203648" y="2554058"/>
            <a:ext cx="587829" cy="58303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</a:t>
            </a:r>
            <a:endParaRPr lang="en-ID" dirty="0"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F792E52-D75E-9CA1-0486-B432001EE9D4}"/>
              </a:ext>
            </a:extLst>
          </p:cNvPr>
          <p:cNvSpPr txBox="1"/>
          <p:nvPr/>
        </p:nvSpPr>
        <p:spPr>
          <a:xfrm rot="1837646">
            <a:off x="5313000" y="2555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BAD63F-BCE6-933D-9AF5-C7D92D031DD0}"/>
              </a:ext>
            </a:extLst>
          </p:cNvPr>
          <p:cNvSpPr txBox="1"/>
          <p:nvPr/>
        </p:nvSpPr>
        <p:spPr>
          <a:xfrm rot="20278914">
            <a:off x="2375666" y="2123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2957795-C625-35E3-3D23-37936398C204}"/>
              </a:ext>
            </a:extLst>
          </p:cNvPr>
          <p:cNvSpPr txBox="1"/>
          <p:nvPr/>
        </p:nvSpPr>
        <p:spPr>
          <a:xfrm rot="18546703">
            <a:off x="6563413" y="425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FD557F3-BD62-525E-394D-47FD555F4571}"/>
              </a:ext>
            </a:extLst>
          </p:cNvPr>
          <p:cNvSpPr txBox="1"/>
          <p:nvPr/>
        </p:nvSpPr>
        <p:spPr>
          <a:xfrm rot="404685">
            <a:off x="4708904" y="1704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125649-D1F6-0A1A-E7BE-850D391636AD}"/>
              </a:ext>
            </a:extLst>
          </p:cNvPr>
          <p:cNvSpPr txBox="1"/>
          <p:nvPr/>
        </p:nvSpPr>
        <p:spPr>
          <a:xfrm>
            <a:off x="3664084" y="230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301589-E894-EE70-67A5-13AE99F409AF}"/>
              </a:ext>
            </a:extLst>
          </p:cNvPr>
          <p:cNvSpPr txBox="1"/>
          <p:nvPr/>
        </p:nvSpPr>
        <p:spPr>
          <a:xfrm rot="3133775">
            <a:off x="2406157" y="401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5E769DD-EA1C-9EA3-56C9-0338B322E560}"/>
              </a:ext>
            </a:extLst>
          </p:cNvPr>
          <p:cNvSpPr txBox="1"/>
          <p:nvPr/>
        </p:nvSpPr>
        <p:spPr>
          <a:xfrm rot="17900282">
            <a:off x="4708905" y="370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491D29B-82A6-B2D8-F712-F4BF5C4C594B}"/>
              </a:ext>
            </a:extLst>
          </p:cNvPr>
          <p:cNvSpPr txBox="1"/>
          <p:nvPr/>
        </p:nvSpPr>
        <p:spPr>
          <a:xfrm rot="19578825">
            <a:off x="3685323" y="3155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F73F487-92F8-0E61-9E8C-902B010FE427}"/>
              </a:ext>
            </a:extLst>
          </p:cNvPr>
          <p:cNvSpPr txBox="1"/>
          <p:nvPr/>
        </p:nvSpPr>
        <p:spPr>
          <a:xfrm rot="5400000">
            <a:off x="1346719" y="3513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C9685F-15FF-99AB-2193-FE233B094830}"/>
              </a:ext>
            </a:extLst>
          </p:cNvPr>
          <p:cNvSpPr txBox="1"/>
          <p:nvPr/>
        </p:nvSpPr>
        <p:spPr>
          <a:xfrm rot="15964313">
            <a:off x="6050080" y="352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5001276-1E7C-15A0-4E06-EC3B3339C294}"/>
              </a:ext>
            </a:extLst>
          </p:cNvPr>
          <p:cNvCxnSpPr>
            <a:stCxn id="6" idx="3"/>
            <a:endCxn id="53" idx="3"/>
          </p:cNvCxnSpPr>
          <p:nvPr/>
        </p:nvCxnSpPr>
        <p:spPr>
          <a:xfrm flipH="1">
            <a:off x="2666350" y="2048487"/>
            <a:ext cx="641907" cy="20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A844600-3BA4-5351-543F-3146262FA9A4}"/>
              </a:ext>
            </a:extLst>
          </p:cNvPr>
          <p:cNvCxnSpPr>
            <a:stCxn id="53" idx="1"/>
            <a:endCxn id="51" idx="7"/>
          </p:cNvCxnSpPr>
          <p:nvPr/>
        </p:nvCxnSpPr>
        <p:spPr>
          <a:xfrm flipH="1">
            <a:off x="1705391" y="2364575"/>
            <a:ext cx="681277" cy="274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83DA23A-03E3-8873-8CA1-2A99813206F4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3810000" y="1842354"/>
            <a:ext cx="899948" cy="28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A2D659E-11DE-A2A2-D66A-DC888CFBA4CA}"/>
              </a:ext>
            </a:extLst>
          </p:cNvPr>
          <p:cNvCxnSpPr>
            <a:stCxn id="6" idx="5"/>
            <a:endCxn id="52" idx="1"/>
          </p:cNvCxnSpPr>
          <p:nvPr/>
        </p:nvCxnSpPr>
        <p:spPr>
          <a:xfrm>
            <a:off x="3723914" y="2048487"/>
            <a:ext cx="1610129" cy="614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32EC171-C06D-DD43-37C9-C9132B1ADACA}"/>
              </a:ext>
            </a:extLst>
          </p:cNvPr>
          <p:cNvCxnSpPr>
            <a:stCxn id="47" idx="2"/>
            <a:endCxn id="52" idx="3"/>
          </p:cNvCxnSpPr>
          <p:nvPr/>
        </p:nvCxnSpPr>
        <p:spPr>
          <a:xfrm flipH="1" flipV="1">
            <a:off x="5593643" y="2816620"/>
            <a:ext cx="1404315" cy="88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BF76A894-1D17-703D-2D65-565DE8BF0BBD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6809413" y="3903977"/>
            <a:ext cx="274631" cy="416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2C059242-8829-FDF9-28C7-2C146F02570A}"/>
              </a:ext>
            </a:extLst>
          </p:cNvPr>
          <p:cNvCxnSpPr>
            <a:stCxn id="48" idx="7"/>
            <a:endCxn id="56" idx="1"/>
          </p:cNvCxnSpPr>
          <p:nvPr/>
        </p:nvCxnSpPr>
        <p:spPr>
          <a:xfrm flipV="1">
            <a:off x="6320934" y="4554727"/>
            <a:ext cx="298165" cy="447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CDCDD43-0A23-69A4-B206-0FCF8FE03B2E}"/>
              </a:ext>
            </a:extLst>
          </p:cNvPr>
          <p:cNvCxnSpPr>
            <a:stCxn id="48" idx="0"/>
            <a:endCxn id="63" idx="1"/>
          </p:cNvCxnSpPr>
          <p:nvPr/>
        </p:nvCxnSpPr>
        <p:spPr>
          <a:xfrm flipV="1">
            <a:off x="6113106" y="3858263"/>
            <a:ext cx="98150" cy="10588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6B41B70A-39AB-DF03-D173-6488C05C0DC3}"/>
              </a:ext>
            </a:extLst>
          </p:cNvPr>
          <p:cNvCxnSpPr>
            <a:stCxn id="49" idx="7"/>
            <a:endCxn id="60" idx="1"/>
          </p:cNvCxnSpPr>
          <p:nvPr/>
        </p:nvCxnSpPr>
        <p:spPr>
          <a:xfrm flipV="1">
            <a:off x="3723914" y="4021142"/>
            <a:ext cx="1064233" cy="127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24A1C776-FCC6-EC6F-93B7-B3153BAF8C98}"/>
              </a:ext>
            </a:extLst>
          </p:cNvPr>
          <p:cNvCxnSpPr>
            <a:stCxn id="39" idx="2"/>
            <a:endCxn id="58" idx="3"/>
          </p:cNvCxnSpPr>
          <p:nvPr/>
        </p:nvCxnSpPr>
        <p:spPr>
          <a:xfrm flipH="1">
            <a:off x="3965770" y="2176348"/>
            <a:ext cx="1853421" cy="315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F06934D-4B45-DA80-DBDB-C181D9C5B368}"/>
              </a:ext>
            </a:extLst>
          </p:cNvPr>
          <p:cNvCxnSpPr>
            <a:stCxn id="51" idx="6"/>
            <a:endCxn id="58" idx="1"/>
          </p:cNvCxnSpPr>
          <p:nvPr/>
        </p:nvCxnSpPr>
        <p:spPr>
          <a:xfrm flipV="1">
            <a:off x="1791477" y="2491542"/>
            <a:ext cx="1872607" cy="354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1222FF4-102E-467F-C255-ECBE21A1F8AC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flipH="1" flipV="1">
            <a:off x="5009546" y="1906777"/>
            <a:ext cx="895731" cy="63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067E60C-F9D0-469B-A37B-25D28972FB8B}"/>
              </a:ext>
            </a:extLst>
          </p:cNvPr>
          <p:cNvCxnSpPr>
            <a:stCxn id="51" idx="4"/>
            <a:endCxn id="62" idx="1"/>
          </p:cNvCxnSpPr>
          <p:nvPr/>
        </p:nvCxnSpPr>
        <p:spPr>
          <a:xfrm flipH="1">
            <a:off x="1497562" y="3137091"/>
            <a:ext cx="1" cy="40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077AD1A1-F1B7-11B2-1A0F-68C4F980C245}"/>
              </a:ext>
            </a:extLst>
          </p:cNvPr>
          <p:cNvCxnSpPr>
            <a:stCxn id="50" idx="0"/>
            <a:endCxn id="62" idx="3"/>
          </p:cNvCxnSpPr>
          <p:nvPr/>
        </p:nvCxnSpPr>
        <p:spPr>
          <a:xfrm flipH="1" flipV="1">
            <a:off x="1497562" y="3848686"/>
            <a:ext cx="1" cy="35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CF19157-59BF-707E-7358-E402ECCAEAC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1705391" y="3051708"/>
            <a:ext cx="759218" cy="1030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59916E28-4D13-E249-42C9-B4525DADA5BB}"/>
              </a:ext>
            </a:extLst>
          </p:cNvPr>
          <p:cNvCxnSpPr>
            <a:stCxn id="49" idx="1"/>
            <a:endCxn id="59" idx="3"/>
          </p:cNvCxnSpPr>
          <p:nvPr/>
        </p:nvCxnSpPr>
        <p:spPr>
          <a:xfrm flipH="1" flipV="1">
            <a:off x="2649391" y="4321170"/>
            <a:ext cx="658866" cy="97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5D0A1007-ED76-E0A8-1B95-A38E7538DE65}"/>
              </a:ext>
            </a:extLst>
          </p:cNvPr>
          <p:cNvCxnSpPr>
            <a:stCxn id="50" idx="6"/>
            <a:endCxn id="61" idx="1"/>
          </p:cNvCxnSpPr>
          <p:nvPr/>
        </p:nvCxnSpPr>
        <p:spPr>
          <a:xfrm flipV="1">
            <a:off x="1791477" y="3423740"/>
            <a:ext cx="1919174" cy="1069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32A9A5A-15DF-D20C-C969-53225269C6A8}"/>
              </a:ext>
            </a:extLst>
          </p:cNvPr>
          <p:cNvCxnSpPr>
            <a:cxnSpLocks/>
            <a:stCxn id="39" idx="5"/>
            <a:endCxn id="63" idx="3"/>
          </p:cNvCxnSpPr>
          <p:nvPr/>
        </p:nvCxnSpPr>
        <p:spPr>
          <a:xfrm flipH="1">
            <a:off x="6190590" y="2382481"/>
            <a:ext cx="130344" cy="1174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07F6A9A0-7FA2-B7AF-0529-7179ACCE4336}"/>
              </a:ext>
            </a:extLst>
          </p:cNvPr>
          <p:cNvCxnSpPr>
            <a:stCxn id="39" idx="3"/>
            <a:endCxn id="61" idx="3"/>
          </p:cNvCxnSpPr>
          <p:nvPr/>
        </p:nvCxnSpPr>
        <p:spPr>
          <a:xfrm flipH="1">
            <a:off x="3961681" y="2382481"/>
            <a:ext cx="1943596" cy="873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8CD8DC8-699E-F27C-D914-0BE0B990CF54}"/>
              </a:ext>
            </a:extLst>
          </p:cNvPr>
          <p:cNvCxnSpPr>
            <a:stCxn id="39" idx="4"/>
            <a:endCxn id="60" idx="3"/>
          </p:cNvCxnSpPr>
          <p:nvPr/>
        </p:nvCxnSpPr>
        <p:spPr>
          <a:xfrm flipH="1">
            <a:off x="4931349" y="2467864"/>
            <a:ext cx="1181757" cy="12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5CBCDC52-A0EE-F46C-E8AA-EEE9FB16541F}"/>
              </a:ext>
            </a:extLst>
          </p:cNvPr>
          <p:cNvSpPr/>
          <p:nvPr/>
        </p:nvSpPr>
        <p:spPr>
          <a:xfrm>
            <a:off x="8098971" y="4735803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A2087BC-3818-F8F8-A356-54B5C15EA5AA}"/>
              </a:ext>
            </a:extLst>
          </p:cNvPr>
          <p:cNvSpPr/>
          <p:nvPr/>
        </p:nvSpPr>
        <p:spPr>
          <a:xfrm rot="21078114">
            <a:off x="504672" y="4428921"/>
            <a:ext cx="551475" cy="28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CCF011-37A6-E1DC-B923-F62198473245}"/>
              </a:ext>
            </a:extLst>
          </p:cNvPr>
          <p:cNvSpPr txBox="1"/>
          <p:nvPr/>
        </p:nvSpPr>
        <p:spPr>
          <a:xfrm>
            <a:off x="9036371" y="560049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Push </a:t>
            </a:r>
            <a:r>
              <a:rPr lang="en-US" dirty="0" smtClean="0">
                <a:latin typeface="Bahnschrift SemiBold" panose="020B0502040204020203" pitchFamily="34" charset="0"/>
              </a:rPr>
              <a:t>(E)</a:t>
            </a:r>
            <a:endParaRPr lang="en-ID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3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2376</Words>
  <Application>Microsoft Office PowerPoint</Application>
  <PresentationFormat>Custom</PresentationFormat>
  <Paragraphs>1789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Graph Data Structures and Algorithm</vt:lpstr>
      <vt:lpstr>Assignment</vt:lpstr>
      <vt:lpstr> Representasion with Adjency Matrix</vt:lpstr>
      <vt:lpstr>Representation with Adjency List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Depht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Breath First Traversal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  <vt:lpstr>Dijkstra’s Shortest 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Structure Algorithm</dc:title>
  <dc:creator>Cindy Hapsari - IKI</dc:creator>
  <cp:lastModifiedBy>Asus</cp:lastModifiedBy>
  <cp:revision>16</cp:revision>
  <dcterms:created xsi:type="dcterms:W3CDTF">2023-03-25T13:41:34Z</dcterms:created>
  <dcterms:modified xsi:type="dcterms:W3CDTF">2023-07-01T16:21:08Z</dcterms:modified>
</cp:coreProperties>
</file>