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73" r:id="rId4"/>
    <p:sldId id="260" r:id="rId5"/>
    <p:sldId id="266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A8836-AEB5-49FC-AFE3-93D54A5890E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34E05-12E0-46B0-A3E5-7813C6D12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cf27d4a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cf27d4a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cf27d4a1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cf27d4a1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ECEA-8F7B-3335-BC9D-79024CC6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AC700-30D8-8A98-0E69-9CBFD7512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94BA-E14A-C440-2C0B-B4B0A19F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F927C-575E-FA57-9102-34B31F50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FC0F-3070-0AE2-1E08-3E32CF1A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DB88-E013-BCE6-D52B-40CB88D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9DDCC-E085-2BBA-D9D5-C07BB1E3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CACC8-5BAA-92F0-5FE9-FF8132DA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590A-046F-C92C-9E3A-BF379BF4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F56E0-60D5-7E51-F65E-1569260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B25DE-2290-F356-433E-13D7B9543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A759E-7408-E86D-893A-2340E6674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6677-C6E4-8C55-FBBF-E4886617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4E5A-C792-B566-E71F-72FAFA8D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A8A9A-A85A-4F7C-3D84-1CC67848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423D-9FCE-5A38-5451-887B15D6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0049-1228-6168-B46F-00D89CD2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CD74-1762-F3AA-AC29-F828E33B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D8FA-BB45-4FE8-0291-4A8CD56A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49FF-BC4C-CF2C-CF9D-4F1EB4B6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8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82BE-34A2-395E-B849-5DBAC980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B43-61AF-7E06-20AA-7C4914AD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1123-29AB-1618-5ADB-D091BB43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08CF-49D6-7213-F063-29B0A63F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85AB-7E03-E88D-D666-3384CBCF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F16-1608-74C1-66B4-3D2D05EC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C7396-79EB-2F35-6627-B2D6743C4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26FB1-6057-901C-6AD8-6DBD84886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82979-8713-E103-3F2F-27019E7F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4707-B98E-2452-8FCD-DB35EABD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D272-BF33-B055-5BB9-693FF4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6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A412-A78C-9D7D-828D-B793124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499F-5326-52D4-B374-E9D69D2B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05B28-ED30-525F-09E4-C01A654A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63820-2809-F74A-94B8-AFDECBC0E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F134-6682-E3AD-3E94-D09BFEDAC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15727-C74B-A5E8-2D0F-CD8CA9CF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78D9C-7DE2-EF50-7A0E-F4CDDADE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5D35-CA76-5529-71FD-0DADD109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2B40-323F-6744-FAF6-455A3656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8FB5C-4B13-D46E-02FE-73306B85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44361-06DF-34F4-6ABC-C49BDC1B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7FCAC-C295-1A16-97F9-1E83CA81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7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79B01-6595-A10E-935B-71572CDD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A33EB-99FE-267B-82D5-64D608EE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5E27-4A9B-670D-A978-83B5C6F7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6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4A8D-8991-57CF-F462-835C7CAD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50CE7-5DEC-D5E3-FFE4-AB9DAD6D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3A015-4F85-1651-75C9-1035B0A1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6E55F-476C-CD96-9391-DDBB04C8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BA870-C93A-7BC5-4C54-77C6957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4CC3C-55D3-BF8E-12C1-105D72A3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8DAE-A2D9-B56E-2581-A0361CE5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25531-51DC-BA72-3FFB-95EBE7C98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0EF5F-36CB-EB20-38A4-8F6778A6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045C-BA09-B723-B949-2CCEBE92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0F9C-212B-FCA7-4C7B-517A942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669FF-D1CF-2B1A-8670-68888BD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2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FAACC-4B89-05C8-1A43-BA56A35A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EFD8-5FF1-DE7F-9602-6E0F7A81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DB35E-DC14-BB90-8398-466BDEDD0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327AC-5494-48FD-8C17-DF6FBCF2528B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F9A9-C161-36D5-0BFE-2DDF5F360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D7CC0-1068-2F3A-EF96-5DB596A6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2E976-8C31-45AE-8EF3-30FA033E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301C-B943-AFAF-CA62-FC6CDCC75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Week 2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D7CB-69EE-183D-7E65-78C053713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Cindy J. Pang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BIOSTAT 100A Summer Session C 2024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August 16, 2024</a:t>
            </a:r>
          </a:p>
        </p:txBody>
      </p:sp>
    </p:spTree>
    <p:extLst>
      <p:ext uri="{BB962C8B-B14F-4D97-AF65-F5344CB8AC3E}">
        <p14:creationId xmlns:p14="http://schemas.microsoft.com/office/powerpoint/2010/main" val="252957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0D72-FCA6-6A55-1029-204AF937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7" y="105276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Probability (Random) Sampling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D9F86-AD3A-8080-8C2B-18FE8D3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88259"/>
              </p:ext>
            </p:extLst>
          </p:nvPr>
        </p:nvGraphicFramePr>
        <p:xfrm>
          <a:off x="407414" y="1131146"/>
          <a:ext cx="11373105" cy="5714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035">
                  <a:extLst>
                    <a:ext uri="{9D8B030D-6E8A-4147-A177-3AD203B41FA5}">
                      <a16:colId xmlns:a16="http://schemas.microsoft.com/office/drawing/2014/main" val="1039278963"/>
                    </a:ext>
                  </a:extLst>
                </a:gridCol>
                <a:gridCol w="3791035">
                  <a:extLst>
                    <a:ext uri="{9D8B030D-6E8A-4147-A177-3AD203B41FA5}">
                      <a16:colId xmlns:a16="http://schemas.microsoft.com/office/drawing/2014/main" val="1483812114"/>
                    </a:ext>
                  </a:extLst>
                </a:gridCol>
                <a:gridCol w="3791035">
                  <a:extLst>
                    <a:ext uri="{9D8B030D-6E8A-4147-A177-3AD203B41FA5}">
                      <a16:colId xmlns:a16="http://schemas.microsoft.com/office/drawing/2014/main" val="2734349750"/>
                    </a:ext>
                  </a:extLst>
                </a:gridCol>
              </a:tblGrid>
              <a:tr h="54755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Type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When/Why </a:t>
                      </a:r>
                      <a:r>
                        <a:rPr lang="en-US" b="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 this type of Sampling</a:t>
                      </a:r>
                      <a:endParaRPr lang="en-US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Selection Mechanism, </a:t>
                      </a:r>
                      <a:r>
                        <a:rPr lang="en-US" b="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or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How </a:t>
                      </a:r>
                      <a:r>
                        <a:rPr lang="en-US" b="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to conduct this type of Sampling</a:t>
                      </a:r>
                      <a:endParaRPr lang="en-US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38926"/>
                  </a:ext>
                </a:extLst>
              </a:tr>
              <a:tr h="2537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59530"/>
                  </a:ext>
                </a:extLst>
              </a:tr>
              <a:tr h="2537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8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8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0D72-FCA6-6A55-1029-204AF937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7" y="105276"/>
            <a:ext cx="10515600" cy="132556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Probability (Random) Sampling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D9F86-AD3A-8080-8C2B-18FE8D399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92059"/>
              </p:ext>
            </p:extLst>
          </p:nvPr>
        </p:nvGraphicFramePr>
        <p:xfrm>
          <a:off x="407414" y="1131146"/>
          <a:ext cx="11373105" cy="5714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1035">
                  <a:extLst>
                    <a:ext uri="{9D8B030D-6E8A-4147-A177-3AD203B41FA5}">
                      <a16:colId xmlns:a16="http://schemas.microsoft.com/office/drawing/2014/main" val="1039278963"/>
                    </a:ext>
                  </a:extLst>
                </a:gridCol>
                <a:gridCol w="3791035">
                  <a:extLst>
                    <a:ext uri="{9D8B030D-6E8A-4147-A177-3AD203B41FA5}">
                      <a16:colId xmlns:a16="http://schemas.microsoft.com/office/drawing/2014/main" val="1483812114"/>
                    </a:ext>
                  </a:extLst>
                </a:gridCol>
                <a:gridCol w="3791035">
                  <a:extLst>
                    <a:ext uri="{9D8B030D-6E8A-4147-A177-3AD203B41FA5}">
                      <a16:colId xmlns:a16="http://schemas.microsoft.com/office/drawing/2014/main" val="2734349750"/>
                    </a:ext>
                  </a:extLst>
                </a:gridCol>
              </a:tblGrid>
              <a:tr h="441622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Type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When/Why </a:t>
                      </a:r>
                      <a:r>
                        <a:rPr lang="en-US" b="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do this type of Sampling</a:t>
                      </a:r>
                      <a:endParaRPr lang="en-US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Selection Mechanism, </a:t>
                      </a:r>
                      <a:r>
                        <a:rPr lang="en-US" b="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or </a:t>
                      </a:r>
                      <a:r>
                        <a:rPr lang="en-US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How </a:t>
                      </a:r>
                      <a:r>
                        <a:rPr lang="en-US" b="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to conduct this type of Sampling</a:t>
                      </a:r>
                      <a:endParaRPr lang="en-US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738926"/>
                  </a:ext>
                </a:extLst>
              </a:tr>
              <a:tr h="25370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59530"/>
                  </a:ext>
                </a:extLst>
              </a:tr>
              <a:tr h="25370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587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50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f27d4a16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Display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Google Shape;110;g25cf27d4a16_0_15"/>
          <p:cNvSpPr txBox="1">
            <a:spLocks noGrp="1"/>
          </p:cNvSpPr>
          <p:nvPr>
            <p:ph type="body" idx="1"/>
          </p:nvPr>
        </p:nvSpPr>
        <p:spPr>
          <a:xfrm>
            <a:off x="475500" y="1408175"/>
            <a:ext cx="10878300" cy="519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48615" algn="l" rtl="0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 can estimate the </a:t>
            </a:r>
            <a:r>
              <a:rPr lang="en-US" sz="27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Frequency Distribution </a:t>
            </a: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with: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(1) Tables and Graphs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Frequency Table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Histogram (“Bar Graph”)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Information from a histogram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Cumulative Frequency Polygon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percentiles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Boxplot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rank statistics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parts of a boxplot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skewness, right vs left skew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(2) “Theoretical” Description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Normal (Gaussian) Distribution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Log-Normal Distribution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is this distribution useful?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371600" lvl="2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Exponential Distribution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828800" lvl="3" indent="-348614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When is this distribution useful?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(3) Numerical (next lecture)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Sensitivity vs Specificity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Trade-off between Sensitivity and Specificity → What happens when you move the line?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0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Outliers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to identify outliers 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861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7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do you do about outliers?</a:t>
            </a:r>
            <a:endParaRPr sz="27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7635A9-46D7-F0D8-2564-9240C0913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81337"/>
              </p:ext>
            </p:extLst>
          </p:nvPr>
        </p:nvGraphicFramePr>
        <p:xfrm>
          <a:off x="255640" y="216310"/>
          <a:ext cx="11769212" cy="6440127"/>
        </p:xfrm>
        <a:graphic>
          <a:graphicData uri="http://schemas.openxmlformats.org/drawingml/2006/table">
            <a:tbl>
              <a:tblPr firstRow="1" bandRow="1"/>
              <a:tblGrid>
                <a:gridCol w="2998374">
                  <a:extLst>
                    <a:ext uri="{9D8B030D-6E8A-4147-A177-3AD203B41FA5}">
                      <a16:colId xmlns:a16="http://schemas.microsoft.com/office/drawing/2014/main" val="356217680"/>
                    </a:ext>
                  </a:extLst>
                </a:gridCol>
                <a:gridCol w="5335692">
                  <a:extLst>
                    <a:ext uri="{9D8B030D-6E8A-4147-A177-3AD203B41FA5}">
                      <a16:colId xmlns:a16="http://schemas.microsoft.com/office/drawing/2014/main" val="1308287914"/>
                    </a:ext>
                  </a:extLst>
                </a:gridCol>
                <a:gridCol w="3435146">
                  <a:extLst>
                    <a:ext uri="{9D8B030D-6E8A-4147-A177-3AD203B41FA5}">
                      <a16:colId xmlns:a16="http://schemas.microsoft.com/office/drawing/2014/main" val="3990095350"/>
                    </a:ext>
                  </a:extLst>
                </a:gridCol>
              </a:tblGrid>
              <a:tr h="43653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Tables and Graphs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30103"/>
                  </a:ext>
                </a:extLst>
              </a:tr>
              <a:tr h="669706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What it looks like</a:t>
                      </a:r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What does it tell us / Utility? </a:t>
                      </a:r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486441"/>
                  </a:ext>
                </a:extLst>
              </a:tr>
              <a:tr h="81110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Frequency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398613"/>
                  </a:ext>
                </a:extLst>
              </a:tr>
              <a:tr h="71064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Histogram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71366"/>
                  </a:ext>
                </a:extLst>
              </a:tr>
              <a:tr h="70742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Cumulative Frequency 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440149"/>
                  </a:ext>
                </a:extLst>
              </a:tr>
              <a:tr h="66970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Boxplot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329721"/>
                  </a:ext>
                </a:extLst>
              </a:tr>
              <a:tr h="42588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Theoretical Descriptions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33510"/>
                  </a:ext>
                </a:extLst>
              </a:tr>
              <a:tr h="66970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Normal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42002"/>
                  </a:ext>
                </a:extLst>
              </a:tr>
              <a:tr h="66970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Log-Normal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7139"/>
                  </a:ext>
                </a:extLst>
              </a:tr>
              <a:tr h="669706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Exponential Distribution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87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74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cf27d4a16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Numerical Descriptions of Data </a:t>
            </a:r>
            <a:endParaRPr dirty="0"/>
          </a:p>
        </p:txBody>
      </p:sp>
      <p:sp>
        <p:nvSpPr>
          <p:cNvPr id="116" name="Google Shape;116;g25cf27d4a16_0_21"/>
          <p:cNvSpPr txBox="1">
            <a:spLocks noGrp="1"/>
          </p:cNvSpPr>
          <p:nvPr>
            <p:ph type="body" idx="1"/>
          </p:nvPr>
        </p:nvSpPr>
        <p:spPr>
          <a:xfrm>
            <a:off x="838200" y="1393475"/>
            <a:ext cx="10515600" cy="5099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Measures of Location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(1) Arithmetic Mean (average) 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(2) Median – how to find the median when it is even vs odd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(3) Geometric Mean 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(4) Mode 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(5) Midrange </a:t>
            </a:r>
            <a:endParaRPr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B46186-CC18-186B-EEF6-B9F3C16E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1390"/>
              </p:ext>
            </p:extLst>
          </p:nvPr>
        </p:nvGraphicFramePr>
        <p:xfrm>
          <a:off x="255641" y="265469"/>
          <a:ext cx="11769210" cy="6479461"/>
        </p:xfrm>
        <a:graphic>
          <a:graphicData uri="http://schemas.openxmlformats.org/drawingml/2006/table">
            <a:tbl>
              <a:tblPr firstRow="1" bandRow="1"/>
              <a:tblGrid>
                <a:gridCol w="2353842">
                  <a:extLst>
                    <a:ext uri="{9D8B030D-6E8A-4147-A177-3AD203B41FA5}">
                      <a16:colId xmlns:a16="http://schemas.microsoft.com/office/drawing/2014/main" val="1635783181"/>
                    </a:ext>
                  </a:extLst>
                </a:gridCol>
                <a:gridCol w="2353842">
                  <a:extLst>
                    <a:ext uri="{9D8B030D-6E8A-4147-A177-3AD203B41FA5}">
                      <a16:colId xmlns:a16="http://schemas.microsoft.com/office/drawing/2014/main" val="2007169052"/>
                    </a:ext>
                  </a:extLst>
                </a:gridCol>
                <a:gridCol w="2353842">
                  <a:extLst>
                    <a:ext uri="{9D8B030D-6E8A-4147-A177-3AD203B41FA5}">
                      <a16:colId xmlns:a16="http://schemas.microsoft.com/office/drawing/2014/main" val="999083240"/>
                    </a:ext>
                  </a:extLst>
                </a:gridCol>
                <a:gridCol w="2353842">
                  <a:extLst>
                    <a:ext uri="{9D8B030D-6E8A-4147-A177-3AD203B41FA5}">
                      <a16:colId xmlns:a16="http://schemas.microsoft.com/office/drawing/2014/main" val="4249073028"/>
                    </a:ext>
                  </a:extLst>
                </a:gridCol>
                <a:gridCol w="2353842">
                  <a:extLst>
                    <a:ext uri="{9D8B030D-6E8A-4147-A177-3AD203B41FA5}">
                      <a16:colId xmlns:a16="http://schemas.microsoft.com/office/drawing/2014/main" val="2243966836"/>
                    </a:ext>
                  </a:extLst>
                </a:gridCol>
              </a:tblGrid>
              <a:tr h="50256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Measure of Location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647467"/>
                  </a:ext>
                </a:extLst>
              </a:tr>
              <a:tr h="93960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Formula/ How to calculate it 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to use it 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27613"/>
                  </a:ext>
                </a:extLst>
              </a:tr>
              <a:tr h="10074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Arithmetic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18870"/>
                  </a:ext>
                </a:extLst>
              </a:tr>
              <a:tr h="10074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21841"/>
                  </a:ext>
                </a:extLst>
              </a:tr>
              <a:tr h="10074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Geometric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4111"/>
                  </a:ext>
                </a:extLst>
              </a:tr>
              <a:tr h="10074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516304"/>
                  </a:ext>
                </a:extLst>
              </a:tr>
              <a:tr h="10074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Midrange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284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276</Words>
  <Application>Microsoft Office PowerPoint</Application>
  <PresentationFormat>Widescreen</PresentationFormat>
  <Paragraphs>64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Office Theme</vt:lpstr>
      <vt:lpstr>Week 2 Review</vt:lpstr>
      <vt:lpstr>Probability (Random) Sampling</vt:lpstr>
      <vt:lpstr>Probability (Random) Sampling</vt:lpstr>
      <vt:lpstr>Data Display</vt:lpstr>
      <vt:lpstr>PowerPoint Presentation</vt:lpstr>
      <vt:lpstr>Numerical Descriptions of Data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Pang, Cindy J</dc:creator>
  <cp:lastModifiedBy>Pang, Cindy J</cp:lastModifiedBy>
  <cp:revision>1</cp:revision>
  <dcterms:created xsi:type="dcterms:W3CDTF">2024-08-16T20:41:12Z</dcterms:created>
  <dcterms:modified xsi:type="dcterms:W3CDTF">2024-08-16T20:49:47Z</dcterms:modified>
</cp:coreProperties>
</file>