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F487-40A2-076F-9D13-92B7829F6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808CD-FA2F-56B7-1EC7-E6DAE21F9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AA19-BDF8-C532-AAE4-927390FE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1621-51B7-5E23-3568-DBDFC0F3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5A16B-23E3-A523-051A-345143B9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110F-5EA2-FEEC-F88F-C1EC9DD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7E6A0-1E5A-D70C-2286-6BBCF244D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21DD-FC09-6BFE-CFBF-A9BB7EAAC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6563-75D0-2D62-BF3C-A45FC49C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DB423-9543-73DC-082C-1602982A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B7D1D-18CF-9141-5389-913F89435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492C-8B60-D40B-D0D5-480E4298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7163-7254-D5E3-F5EC-CEC8B96E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663C-72E1-8959-3187-76EC4098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4857D-60AA-8CAB-DF10-71B33D96F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1CDC-29E5-FCEC-A83C-A4720A57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07BD-FF7B-9C32-F3A8-6B9E2A2C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93153-9D2C-E82C-CD3F-C0C5B66E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6EC21-8560-068D-4AA0-1C3CF771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1A69-375A-3223-4E08-AADD647F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0A41E-A42F-AB88-765F-1FAC2026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1E2D5-6BF6-6F29-F1DC-C84F10DC6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5BDA2-781F-16BE-81E1-ADEA3043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AA6E-D576-398F-167B-547FFEE9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1BECF-C6AB-6DA9-4726-D0E2790E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9D57-812A-4299-6AB5-CC5563E0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7C35-093B-8D3A-164B-B2B90A4F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52774-7287-6768-9DDE-7B5AFBF8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9749D-E0E6-5E5A-5C29-DA1C6C76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A90EE-A89D-4B82-5B28-5DA4F0C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959F-7494-04A5-66CD-5C4C4B971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37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825C-B6AA-2E47-AFA8-EA274943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25A28-2CEC-7D9E-97A5-D8702AF9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378CF-ADB1-0B7F-E43D-0EBD33ED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01E80-9CF6-905A-611B-060130D9C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5A76F-373B-FB0C-DE48-2DC0A2B77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A0FDE-9C96-DE86-46F0-52C9CAF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57388-E3CD-F6DB-386F-31C66735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71313-4B3C-B14F-13C5-F51019C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9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5160-2E33-45E6-184A-420DBBFF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8F12A-1FB8-4F3A-4FD7-AA3E0B5A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F9857-7C77-A84E-4DFE-2F67CD9C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998AB-6851-D94C-E3B2-10C9B645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D5402-A6BF-0BCD-E491-CC4D079F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3FC39-6D99-D3AC-CF76-2EEE7746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2949-1FC0-F1D0-F85D-588241A2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98C9-F661-ECEE-CE4A-87372607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3D08-F72B-D73D-B4D0-20AB074DF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AB1-C756-380F-5874-71718278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7C07-88EF-F4B1-AC52-1212E7C3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A20BE-E6E4-5A2B-F6CE-5CD5B418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E447C-0FD3-9739-4B9E-D14C4763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9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2D86-708E-00FD-402E-A4F6C04B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C721EB-3185-925A-9780-6BB06BCE7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72A63-2F03-BAE9-42AE-291B4170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7107C-A934-5009-10D8-0538D9E2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E382-8B27-5B64-6C08-9FD9899E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1F977-3E75-6EDF-3516-6F8029A5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3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2126A-7BEF-2CD0-64A4-63B08060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7649E-7265-8CFA-FCDC-366218CCF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0D1ED-28EF-4394-1A29-337BAAEE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C1779-4644-4C89-A7FF-F6EADDE2CE9D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CD7B-D971-E537-E561-8415F5C7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36A06-3892-C20B-DCAE-B5041926F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A600A-E877-4AFE-BEA9-107B870AB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jm.org/doi/full/10.1056/NEJMoa203457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data/tables/2020/demo/popest/2020-state-county-da-tables.html" TargetMode="External"/><Relationship Id="rId2" Type="http://schemas.openxmlformats.org/officeDocument/2006/relationships/hyperlink" Target="https://www.census.gov/e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CA64-5B0E-C992-4745-A47B15E20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Week 1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01B63-21A7-24F3-3231-A060293DA2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Cindy J. Pang 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BIOSTAT 100A Summer Session C 2024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August 9,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251A1-7622-CE18-1FF4-E341FF1B58CA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668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7595-5229-6902-6A0C-64850A82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Lecture 1: Introduction to Biostatistics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4969-027F-ED54-B6D3-EFC18EBC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Population vs. Sample 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279426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7595-5229-6902-6A0C-64850A82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Lecture 1: Introduction to Biostatistics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94969-027F-ED54-B6D3-EFC18EBC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Problems Unique to Biostatisticians: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Survival Analysis</a:t>
            </a:r>
          </a:p>
          <a:p>
            <a:pPr lvl="1"/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Clinical Trials (see exercise on next slide)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our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Population? 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Who is in our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Sample? 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Survey Sampling (see exercise on next, next slide):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our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Population? </a:t>
            </a:r>
          </a:p>
          <a:p>
            <a:pPr lvl="2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Who is in our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Sample? 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906-20ED-CAB1-955F-4E9A113A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-234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Exercise 1: Clinical Trial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75FFC-3D47-F54B-BFFA-EF0F71FD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60" y="753588"/>
            <a:ext cx="6227028" cy="5735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420470-65BD-A747-63CC-1D0C36DC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488" y="428138"/>
            <a:ext cx="5502117" cy="6081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E4A823-73E0-F9D1-883E-CCC6497D51E6}"/>
              </a:ext>
            </a:extLst>
          </p:cNvPr>
          <p:cNvSpPr txBox="1"/>
          <p:nvPr/>
        </p:nvSpPr>
        <p:spPr>
          <a:xfrm>
            <a:off x="196645" y="6509425"/>
            <a:ext cx="8622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NEJM: </a:t>
            </a:r>
            <a:r>
              <a:rPr lang="en-US" b="1" dirty="0">
                <a:hlinkClick r:id="rId4"/>
              </a:rPr>
              <a:t>Safety and Efficacy of the BNT162b2 mRNA Covid-19 Vaccine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A906-20ED-CAB1-955F-4E9A113A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-23464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Exercise 2: Survey Sampling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9CA157-B58A-1D4F-ECAA-6ACC6437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47734"/>
              </p:ext>
            </p:extLst>
          </p:nvPr>
        </p:nvGraphicFramePr>
        <p:xfrm>
          <a:off x="4817807" y="1201237"/>
          <a:ext cx="6173636" cy="4666458"/>
        </p:xfrm>
        <a:graphic>
          <a:graphicData uri="http://schemas.openxmlformats.org/drawingml/2006/table">
            <a:tbl>
              <a:tblPr/>
              <a:tblGrid>
                <a:gridCol w="824669">
                  <a:extLst>
                    <a:ext uri="{9D8B030D-6E8A-4147-A177-3AD203B41FA5}">
                      <a16:colId xmlns:a16="http://schemas.microsoft.com/office/drawing/2014/main" val="2817836555"/>
                    </a:ext>
                  </a:extLst>
                </a:gridCol>
                <a:gridCol w="1126098">
                  <a:extLst>
                    <a:ext uri="{9D8B030D-6E8A-4147-A177-3AD203B41FA5}">
                      <a16:colId xmlns:a16="http://schemas.microsoft.com/office/drawing/2014/main" val="1256936972"/>
                    </a:ext>
                  </a:extLst>
                </a:gridCol>
                <a:gridCol w="1407623">
                  <a:extLst>
                    <a:ext uri="{9D8B030D-6E8A-4147-A177-3AD203B41FA5}">
                      <a16:colId xmlns:a16="http://schemas.microsoft.com/office/drawing/2014/main" val="4086168999"/>
                    </a:ext>
                  </a:extLst>
                </a:gridCol>
                <a:gridCol w="1407623">
                  <a:extLst>
                    <a:ext uri="{9D8B030D-6E8A-4147-A177-3AD203B41FA5}">
                      <a16:colId xmlns:a16="http://schemas.microsoft.com/office/drawing/2014/main" val="2407975878"/>
                    </a:ext>
                  </a:extLst>
                </a:gridCol>
                <a:gridCol w="1407623">
                  <a:extLst>
                    <a:ext uri="{9D8B030D-6E8A-4147-A177-3AD203B41FA5}">
                      <a16:colId xmlns:a16="http://schemas.microsoft.com/office/drawing/2014/main" val="2406376850"/>
                    </a:ext>
                  </a:extLst>
                </a:gridCol>
              </a:tblGrid>
              <a:tr h="48863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Table 1. Demographic Analysis Estimates of Net Coverage Error in the 2020 Census for the Population Ages 0 to 4 by State</a:t>
                      </a:r>
                    </a:p>
                  </a:txBody>
                  <a:tcPr marL="7457" marR="7457" marT="7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9695"/>
                  </a:ext>
                </a:extLst>
              </a:tr>
              <a:tr h="187315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457" marR="7457" marT="745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01869"/>
                  </a:ext>
                </a:extLst>
              </a:tr>
              <a:tr h="368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FIPS Code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Name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 Population Estimate</a:t>
                      </a:r>
                    </a:p>
                  </a:txBody>
                  <a:tcPr marL="7457" marR="7457" marT="7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 Census Count</a:t>
                      </a:r>
                    </a:p>
                  </a:txBody>
                  <a:tcPr marL="7457" marR="7457" marT="7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Coverage Error Estimate</a:t>
                      </a:r>
                    </a:p>
                  </a:txBody>
                  <a:tcPr marL="7457" marR="7457" marT="74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363872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01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Alabama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297,751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286,529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-3.77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422260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Alaska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50,255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48,104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-4.28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964548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Arizona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419,488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392,370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-6.46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22602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Arkansas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189,309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179,575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-5.14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226455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06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California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2,319,173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2,137,439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-7.84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978519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Colorado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325,309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314,580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-3.30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71918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09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Connecticut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181,819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176,831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781615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Delaware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54,992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51,230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-6.84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20465"/>
                  </a:ext>
                </a:extLst>
              </a:tr>
              <a:tr h="36665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District of Columbia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44,083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37,095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-15.85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64473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1,143,120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1,030,284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-9.87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707118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Georgia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651,900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614,218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-5.78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20104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Hawaii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85,659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77,352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-9.70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970172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Idaho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114,638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114,128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6360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738,282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705,616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-4.42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630307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Indiana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420,162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408,828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-2.70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608846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Iowa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195,743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190,064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-2.90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357373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Kansas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185,068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179,446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-3.04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718103"/>
                  </a:ext>
                </a:extLst>
              </a:tr>
              <a:tr h="191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Kentucky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274,385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264,254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-3.69</a:t>
                      </a:r>
                    </a:p>
                  </a:txBody>
                  <a:tcPr marL="7457" marR="7457" marT="74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2973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858A16-121E-6DD3-C197-AF0C05F51176}"/>
              </a:ext>
            </a:extLst>
          </p:cNvPr>
          <p:cNvSpPr txBox="1"/>
          <p:nvPr/>
        </p:nvSpPr>
        <p:spPr>
          <a:xfrm>
            <a:off x="521110" y="1505627"/>
            <a:ext cx="441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The U.S. Census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34B99-088A-E110-7087-C6D8D907EFA1}"/>
              </a:ext>
            </a:extLst>
          </p:cNvPr>
          <p:cNvSpPr txBox="1"/>
          <p:nvPr/>
        </p:nvSpPr>
        <p:spPr>
          <a:xfrm>
            <a:off x="4817807" y="5978012"/>
            <a:ext cx="6853083" cy="923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https://www.census.gov/data/tables/2020/demo/popest/2020-state-county-da-tables.html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6196-B403-1A05-7ABD-B97EC1DE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Lecture 2: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D0A7-5265-6D42-4E3A-B19537B3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Taxonomy</a:t>
            </a:r>
          </a:p>
          <a:p>
            <a:pPr marL="971550" lvl="1" indent="-514350">
              <a:buAutoNum type="arabicParenBoth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Qualitative</a:t>
            </a:r>
          </a:p>
          <a:p>
            <a:pPr lvl="2"/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Continuous</a:t>
            </a:r>
          </a:p>
          <a:p>
            <a:pPr marL="914400" lvl="2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2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Discrete</a:t>
            </a:r>
          </a:p>
          <a:p>
            <a:pPr marL="914400" lvl="2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71550" lvl="1" indent="-514350">
              <a:buAutoNum type="arabicParenBoth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Quantitative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4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6196-B403-1A05-7ABD-B97EC1DE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Lecture 2: 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2D0A7-5265-6D42-4E3A-B19537B3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6"/>
            <a:ext cx="10515600" cy="4351338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Stevens’ Scale of Data Classification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832F8-AD4D-C05F-8789-AB504446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45864"/>
              </p:ext>
            </p:extLst>
          </p:nvPr>
        </p:nvGraphicFramePr>
        <p:xfrm>
          <a:off x="393290" y="2143433"/>
          <a:ext cx="11267766" cy="4434348"/>
        </p:xfrm>
        <a:graphic>
          <a:graphicData uri="http://schemas.openxmlformats.org/drawingml/2006/table">
            <a:tbl>
              <a:tblPr/>
              <a:tblGrid>
                <a:gridCol w="962625">
                  <a:extLst>
                    <a:ext uri="{9D8B030D-6E8A-4147-A177-3AD203B41FA5}">
                      <a16:colId xmlns:a16="http://schemas.microsoft.com/office/drawing/2014/main" val="3012403900"/>
                    </a:ext>
                  </a:extLst>
                </a:gridCol>
                <a:gridCol w="1266610">
                  <a:extLst>
                    <a:ext uri="{9D8B030D-6E8A-4147-A177-3AD203B41FA5}">
                      <a16:colId xmlns:a16="http://schemas.microsoft.com/office/drawing/2014/main" val="4172803905"/>
                    </a:ext>
                  </a:extLst>
                </a:gridCol>
                <a:gridCol w="1408470">
                  <a:extLst>
                    <a:ext uri="{9D8B030D-6E8A-4147-A177-3AD203B41FA5}">
                      <a16:colId xmlns:a16="http://schemas.microsoft.com/office/drawing/2014/main" val="3081469839"/>
                    </a:ext>
                  </a:extLst>
                </a:gridCol>
                <a:gridCol w="1489534">
                  <a:extLst>
                    <a:ext uri="{9D8B030D-6E8A-4147-A177-3AD203B41FA5}">
                      <a16:colId xmlns:a16="http://schemas.microsoft.com/office/drawing/2014/main" val="2889453032"/>
                    </a:ext>
                  </a:extLst>
                </a:gridCol>
                <a:gridCol w="1337539">
                  <a:extLst>
                    <a:ext uri="{9D8B030D-6E8A-4147-A177-3AD203B41FA5}">
                      <a16:colId xmlns:a16="http://schemas.microsoft.com/office/drawing/2014/main" val="442564086"/>
                    </a:ext>
                  </a:extLst>
                </a:gridCol>
                <a:gridCol w="4802988">
                  <a:extLst>
                    <a:ext uri="{9D8B030D-6E8A-4147-A177-3AD203B41FA5}">
                      <a16:colId xmlns:a16="http://schemas.microsoft.com/office/drawing/2014/main" val="2689614425"/>
                    </a:ext>
                  </a:extLst>
                </a:gridCol>
              </a:tblGrid>
              <a:tr h="116964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Categorical</a:t>
                      </a:r>
                      <a:endParaRPr lang="en-US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Order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Add/Subtract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Mult./Divide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Examples 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914092"/>
                  </a:ext>
                </a:extLst>
              </a:tr>
              <a:tr h="854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Nominal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38409"/>
                  </a:ext>
                </a:extLst>
              </a:tr>
              <a:tr h="854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Ordinal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20503"/>
                  </a:ext>
                </a:extLst>
              </a:tr>
              <a:tr h="85431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Interval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088267"/>
                  </a:ext>
                </a:extLst>
              </a:tr>
              <a:tr h="7017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Ratio</a:t>
                      </a:r>
                      <a:endParaRPr lang="en-US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76200" marB="762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13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75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75C-CA33-560D-27AE-FCBEF24A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Lecture 3: Introduction to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5FB4-C72E-13F6-F1B6-EC06878E3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Rationale: 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Types of Samples: 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Probability (Random) Sampling </a:t>
            </a:r>
          </a:p>
          <a:p>
            <a:pPr marL="457200" lvl="1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Non-Probability Sampling (</a:t>
            </a:r>
            <a:r>
              <a:rPr lang="en-US" i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know examples of non-probability samples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0865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E170C6-7FEF-96D7-ED29-07D06D6D6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6589"/>
              </p:ext>
            </p:extLst>
          </p:nvPr>
        </p:nvGraphicFramePr>
        <p:xfrm>
          <a:off x="275301" y="207705"/>
          <a:ext cx="11405420" cy="6419236"/>
        </p:xfrm>
        <a:graphic>
          <a:graphicData uri="http://schemas.openxmlformats.org/drawingml/2006/table">
            <a:tbl>
              <a:tblPr/>
              <a:tblGrid>
                <a:gridCol w="2281084">
                  <a:extLst>
                    <a:ext uri="{9D8B030D-6E8A-4147-A177-3AD203B41FA5}">
                      <a16:colId xmlns:a16="http://schemas.microsoft.com/office/drawing/2014/main" val="568983821"/>
                    </a:ext>
                  </a:extLst>
                </a:gridCol>
                <a:gridCol w="2281084">
                  <a:extLst>
                    <a:ext uri="{9D8B030D-6E8A-4147-A177-3AD203B41FA5}">
                      <a16:colId xmlns:a16="http://schemas.microsoft.com/office/drawing/2014/main" val="4159697347"/>
                    </a:ext>
                  </a:extLst>
                </a:gridCol>
                <a:gridCol w="2281084">
                  <a:extLst>
                    <a:ext uri="{9D8B030D-6E8A-4147-A177-3AD203B41FA5}">
                      <a16:colId xmlns:a16="http://schemas.microsoft.com/office/drawing/2014/main" val="1320311220"/>
                    </a:ext>
                  </a:extLst>
                </a:gridCol>
                <a:gridCol w="2281084">
                  <a:extLst>
                    <a:ext uri="{9D8B030D-6E8A-4147-A177-3AD203B41FA5}">
                      <a16:colId xmlns:a16="http://schemas.microsoft.com/office/drawing/2014/main" val="4148872405"/>
                    </a:ext>
                  </a:extLst>
                </a:gridCol>
                <a:gridCol w="2281084">
                  <a:extLst>
                    <a:ext uri="{9D8B030D-6E8A-4147-A177-3AD203B41FA5}">
                      <a16:colId xmlns:a16="http://schemas.microsoft.com/office/drawing/2014/main" val="1493432365"/>
                    </a:ext>
                  </a:extLst>
                </a:gridCol>
              </a:tblGrid>
              <a:tr h="912608"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When/Why do this type of sampling</a:t>
                      </a:r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How to conduct this type of sampling</a:t>
                      </a:r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How to select participants </a:t>
                      </a:r>
                      <a:endParaRPr lang="en-US" sz="1800" b="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Examples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8895"/>
                  </a:ext>
                </a:extLst>
              </a:tr>
              <a:tr h="1376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Simple Random Sampling (SRS)</a:t>
                      </a:r>
                      <a:endParaRPr lang="en-US" sz="1800" b="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967589"/>
                  </a:ext>
                </a:extLst>
              </a:tr>
              <a:tr h="1376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Stratified Random Sampling</a:t>
                      </a:r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796997"/>
                  </a:ext>
                </a:extLst>
              </a:tr>
              <a:tr h="1376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Cluster Random Sampling</a:t>
                      </a:r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b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116090"/>
                  </a:ext>
                </a:extLst>
              </a:tr>
              <a:tr h="137665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Systematic Random Sampling </a:t>
                      </a:r>
                      <a:endParaRPr lang="en-US" sz="1800" b="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0" dirty="0">
                          <a:effectLst/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 </a:t>
                      </a: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800" b="0" dirty="0">
                        <a:effectLst/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76200" marR="76200" marT="38100" marB="38100">
                    <a:lnL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39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55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420</Words>
  <Application>Microsoft Office PowerPoint</Application>
  <PresentationFormat>Widescreen</PresentationFormat>
  <Paragraphs>196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Office Theme</vt:lpstr>
      <vt:lpstr>Week 1 Review</vt:lpstr>
      <vt:lpstr>Lecture 1: Introduction to Biostatistics</vt:lpstr>
      <vt:lpstr>Lecture 1: Introduction to Biostatistics</vt:lpstr>
      <vt:lpstr>Exercise 1: Clinical Trial</vt:lpstr>
      <vt:lpstr>Exercise 2: Survey Sampling</vt:lpstr>
      <vt:lpstr>Lecture 2: Types of Data</vt:lpstr>
      <vt:lpstr>Lecture 2: Types of Data</vt:lpstr>
      <vt:lpstr>Lecture 3: Introduction to 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Pang, Cindy J</dc:creator>
  <cp:lastModifiedBy>Pang, Cindy J</cp:lastModifiedBy>
  <cp:revision>1</cp:revision>
  <dcterms:created xsi:type="dcterms:W3CDTF">2024-08-09T08:09:29Z</dcterms:created>
  <dcterms:modified xsi:type="dcterms:W3CDTF">2024-08-09T08:46:49Z</dcterms:modified>
</cp:coreProperties>
</file>