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8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1a34ce0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1a34ce0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1a34ce05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1a34ce05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1a34ce05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1a34ce05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1a34ce05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1a34ce05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1a34ce05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1a34ce05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9030-7775-07F5-6DA9-1DA5E837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Lab #3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7AC05-38D8-05DE-5264-B7DB4BEBEA76}"/>
              </a:ext>
            </a:extLst>
          </p:cNvPr>
          <p:cNvSpPr txBox="1"/>
          <p:nvPr/>
        </p:nvSpPr>
        <p:spPr>
          <a:xfrm>
            <a:off x="940419" y="2992650"/>
            <a:ext cx="726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Cindy J. Pang</a:t>
            </a:r>
          </a:p>
          <a:p>
            <a:pPr algn="ctr"/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Lab 1B, MWF 12:00-12:50pm</a:t>
            </a:r>
          </a:p>
          <a:p>
            <a:pPr algn="ctr"/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Week 2 – August 12, 2024</a:t>
            </a:r>
          </a:p>
        </p:txBody>
      </p:sp>
    </p:spTree>
    <p:extLst>
      <p:ext uri="{BB962C8B-B14F-4D97-AF65-F5344CB8AC3E}">
        <p14:creationId xmlns:p14="http://schemas.microsoft.com/office/powerpoint/2010/main" val="2836002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9738BC-F25C-4A9D-603D-BAFF68943A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Union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) vs. Intersection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79738BC-F25C-4A9D-603D-BAFF68943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44" b="-15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3D760CD-C371-71F5-BB77-D93E7FB4BF07}"/>
              </a:ext>
            </a:extLst>
          </p:cNvPr>
          <p:cNvSpPr/>
          <p:nvPr/>
        </p:nvSpPr>
        <p:spPr>
          <a:xfrm>
            <a:off x="631902" y="1315844"/>
            <a:ext cx="5345152" cy="31818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82A77F-2045-74CB-6954-62D49A54ABFF}"/>
              </a:ext>
            </a:extLst>
          </p:cNvPr>
          <p:cNvSpPr/>
          <p:nvPr/>
        </p:nvSpPr>
        <p:spPr>
          <a:xfrm>
            <a:off x="966439" y="1776761"/>
            <a:ext cx="2512742" cy="228228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4DF57F-D686-0398-D5D2-F7CC1B95E4BD}"/>
              </a:ext>
            </a:extLst>
          </p:cNvPr>
          <p:cNvSpPr/>
          <p:nvPr/>
        </p:nvSpPr>
        <p:spPr>
          <a:xfrm>
            <a:off x="2691161" y="1765609"/>
            <a:ext cx="2780370" cy="228228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7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DE2C-9C1C-6CCB-1486-90779D6E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549" y="18656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Example: Ted Mosby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D24051-C07A-0261-1930-BC45C8DBC5BE}"/>
              </a:ext>
            </a:extLst>
          </p:cNvPr>
          <p:cNvSpPr/>
          <p:nvPr/>
        </p:nvSpPr>
        <p:spPr>
          <a:xfrm>
            <a:off x="126380" y="1115122"/>
            <a:ext cx="4282069" cy="392522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16C23-4F46-AF49-064E-10343D92208A}"/>
              </a:ext>
            </a:extLst>
          </p:cNvPr>
          <p:cNvSpPr txBox="1"/>
          <p:nvPr/>
        </p:nvSpPr>
        <p:spPr>
          <a:xfrm>
            <a:off x="3717073" y="1115122"/>
            <a:ext cx="1390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9M people in NYC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D280D47-F3D8-3CC6-096B-7B3CC8BC23B4}"/>
              </a:ext>
            </a:extLst>
          </p:cNvPr>
          <p:cNvSpPr/>
          <p:nvPr/>
        </p:nvSpPr>
        <p:spPr>
          <a:xfrm>
            <a:off x="980377" y="1208048"/>
            <a:ext cx="2574073" cy="373937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2FB8D4-E9E6-522F-CB94-800C94C8403D}"/>
              </a:ext>
            </a:extLst>
          </p:cNvPr>
          <p:cNvCxnSpPr/>
          <p:nvPr/>
        </p:nvCxnSpPr>
        <p:spPr>
          <a:xfrm flipV="1">
            <a:off x="3397405" y="1208048"/>
            <a:ext cx="2326888" cy="977591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0C2549-85E0-3F7B-B9FC-E008CC128FC2}"/>
              </a:ext>
            </a:extLst>
          </p:cNvPr>
          <p:cNvSpPr txBox="1"/>
          <p:nvPr/>
        </p:nvSpPr>
        <p:spPr>
          <a:xfrm>
            <a:off x="5724293" y="992829"/>
            <a:ext cx="1657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4.5 M women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DDD35-8943-5B60-F562-E56CC503F318}"/>
              </a:ext>
            </a:extLst>
          </p:cNvPr>
          <p:cNvSpPr/>
          <p:nvPr/>
        </p:nvSpPr>
        <p:spPr>
          <a:xfrm>
            <a:off x="1512848" y="1235926"/>
            <a:ext cx="1776762" cy="368362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8162C-4DE7-DD16-BC68-5924D4EA4185}"/>
              </a:ext>
            </a:extLst>
          </p:cNvPr>
          <p:cNvSpPr txBox="1"/>
          <p:nvPr/>
        </p:nvSpPr>
        <p:spPr>
          <a:xfrm>
            <a:off x="5218771" y="1947746"/>
            <a:ext cx="1791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482k +/- 5 years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F2CB8-9783-4821-01C6-308E6D6607A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289610" y="2101635"/>
            <a:ext cx="1929161" cy="470115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6FE8E2E-83A9-ABA3-3693-81F544CF312E}"/>
              </a:ext>
            </a:extLst>
          </p:cNvPr>
          <p:cNvCxnSpPr>
            <a:stCxn id="11" idx="0"/>
            <a:endCxn id="11" idx="4"/>
          </p:cNvCxnSpPr>
          <p:nvPr/>
        </p:nvCxnSpPr>
        <p:spPr>
          <a:xfrm>
            <a:off x="2401229" y="1235926"/>
            <a:ext cx="0" cy="36836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D77F94-6B9C-62CF-BE30-4FE3ACEFAD7C}"/>
              </a:ext>
            </a:extLst>
          </p:cNvPr>
          <p:cNvSpPr txBox="1"/>
          <p:nvPr/>
        </p:nvSpPr>
        <p:spPr>
          <a:xfrm>
            <a:off x="5107259" y="2995961"/>
            <a:ext cx="2007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Not in relationships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D4F360-8C04-AB7E-E3F3-83BBEADA1687}"/>
              </a:ext>
            </a:extLst>
          </p:cNvPr>
          <p:cNvCxnSpPr>
            <a:endCxn id="18" idx="1"/>
          </p:cNvCxnSpPr>
          <p:nvPr/>
        </p:nvCxnSpPr>
        <p:spPr>
          <a:xfrm flipV="1">
            <a:off x="2772937" y="3149850"/>
            <a:ext cx="2334322" cy="316226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96438-5190-A7CA-3E93-9F46745ADB8F}"/>
              </a:ext>
            </a:extLst>
          </p:cNvPr>
          <p:cNvCxnSpPr/>
          <p:nvPr/>
        </p:nvCxnSpPr>
        <p:spPr>
          <a:xfrm>
            <a:off x="2401229" y="2824976"/>
            <a:ext cx="888381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5CDBF9F-06FF-7E6D-56B4-2DF667327475}"/>
              </a:ext>
            </a:extLst>
          </p:cNvPr>
          <p:cNvSpPr txBox="1"/>
          <p:nvPr/>
        </p:nvSpPr>
        <p:spPr>
          <a:xfrm>
            <a:off x="3822081" y="528339"/>
            <a:ext cx="217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Personal Qualities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2EBF15-7FF2-7F6C-EF8F-96375BB00171}"/>
              </a:ext>
            </a:extLst>
          </p:cNvPr>
          <p:cNvCxnSpPr>
            <a:cxnSpLocks/>
          </p:cNvCxnSpPr>
          <p:nvPr/>
        </p:nvCxnSpPr>
        <p:spPr>
          <a:xfrm flipV="1">
            <a:off x="2739948" y="811715"/>
            <a:ext cx="1082133" cy="1099597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CAC687-9F6D-0B16-A7EE-90106F316491}"/>
              </a:ext>
            </a:extLst>
          </p:cNvPr>
          <p:cNvCxnSpPr/>
          <p:nvPr/>
        </p:nvCxnSpPr>
        <p:spPr>
          <a:xfrm flipV="1">
            <a:off x="2401229" y="2510512"/>
            <a:ext cx="848886" cy="2865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EAE3CD-C7FB-D0F0-6C76-DB5F8077459E}"/>
              </a:ext>
            </a:extLst>
          </p:cNvPr>
          <p:cNvCxnSpPr>
            <a:cxnSpLocks/>
          </p:cNvCxnSpPr>
          <p:nvPr/>
        </p:nvCxnSpPr>
        <p:spPr>
          <a:xfrm>
            <a:off x="2736230" y="2347463"/>
            <a:ext cx="3798385" cy="301469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5CA924-2A71-AD1B-EB4E-D2C426220D1E}"/>
              </a:ext>
            </a:extLst>
          </p:cNvPr>
          <p:cNvSpPr txBox="1"/>
          <p:nvPr/>
        </p:nvSpPr>
        <p:spPr>
          <a:xfrm>
            <a:off x="6616390" y="2430966"/>
            <a:ext cx="1724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Ex-girlfriends and relatives, lesbians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BB0957-BBC5-254B-278C-3B177B950FD6}"/>
              </a:ext>
            </a:extLst>
          </p:cNvPr>
          <p:cNvSpPr txBox="1"/>
          <p:nvPr/>
        </p:nvSpPr>
        <p:spPr>
          <a:xfrm>
            <a:off x="4646341" y="3531220"/>
            <a:ext cx="428206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is the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Union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 what Ted is looking for?</a:t>
            </a:r>
          </a:p>
          <a:p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is the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Intersection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 what Ted is looking for?</a:t>
            </a:r>
          </a:p>
          <a:p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99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846C-1B97-BEDD-1A70-7236E7B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Complements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9FF749-1272-6208-C968-19BA1A47187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Denoted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 with the “c” subscript. When you see the “c” you can read it like “not E” or “not A”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Other ways you may see this notation: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They all mean the same thing (not E)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rPr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596900" lvl="1" indent="0">
                  <a:buNone/>
                </a:pPr>
                <a:endParaRPr lang="en-US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596900" lvl="1" indent="0">
                  <a:buNone/>
                </a:pPr>
                <a:endParaRPr lang="en-US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9FF749-1272-6208-C968-19BA1A471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6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C120-97FE-E0BC-F2B5-40CDD402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Power Transformations and Assessing Normality</a:t>
            </a:r>
          </a:p>
        </p:txBody>
      </p:sp>
    </p:spTree>
    <p:extLst>
      <p:ext uri="{BB962C8B-B14F-4D97-AF65-F5344CB8AC3E}">
        <p14:creationId xmlns:p14="http://schemas.microsoft.com/office/powerpoint/2010/main" val="415307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Normality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3205" t="8654" r="2250" b="9237"/>
          <a:stretch/>
        </p:blipFill>
        <p:spPr>
          <a:xfrm>
            <a:off x="0" y="1273900"/>
            <a:ext cx="4899649" cy="30319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667425" y="1319000"/>
            <a:ext cx="4476600" cy="29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Usually, normally distributed data is the most ideal, It is well-understood and has many benefits: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Easy to understand: mean as a central tendency and sd as a variance parameter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directly compared with other data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Meet the assumptions of many statistical analysis.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060300" y="4382200"/>
            <a:ext cx="728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But in many cases, our data is far from a normal distribution…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FA78A7-732D-84FC-60DE-FB5BB08CD971}"/>
              </a:ext>
            </a:extLst>
          </p:cNvPr>
          <p:cNvSpPr txBox="1"/>
          <p:nvPr/>
        </p:nvSpPr>
        <p:spPr>
          <a:xfrm>
            <a:off x="6259017" y="4835723"/>
            <a:ext cx="288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Slides Courtesy of Qingyuan Liu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Power Transformation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075" y="2362100"/>
            <a:ext cx="5163937" cy="21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0" y="1996975"/>
            <a:ext cx="4056600" cy="2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Log-transformation Example: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Log Transformation is usually used when the data is </a:t>
            </a: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positively skewed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, where data in the long tail is far away from the center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Applying a logarithmic transformation compresses the range by </a:t>
            </a: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pulling in the extreme values more than the lower values,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which makes it more symmetric.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1700" y="1093925"/>
            <a:ext cx="841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transformation can transform non-normal data to approximately normal distribution. Common transformations include the </a:t>
            </a:r>
            <a:r>
              <a:rPr lang="en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logarithm, square root, and square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E613F4-1B69-1BE3-B46C-0B00A7DF86D4}"/>
              </a:ext>
            </a:extLst>
          </p:cNvPr>
          <p:cNvSpPr txBox="1"/>
          <p:nvPr/>
        </p:nvSpPr>
        <p:spPr>
          <a:xfrm>
            <a:off x="6259017" y="4835723"/>
            <a:ext cx="288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Slides Courtesy of Qingyuan Liu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Caution: Zero Values in Power Transformation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35350"/>
            <a:ext cx="6450875" cy="15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99850"/>
            <a:ext cx="3360075" cy="19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382775" y="1199850"/>
            <a:ext cx="763500" cy="271800"/>
          </a:xfrm>
          <a:prstGeom prst="donut">
            <a:avLst>
              <a:gd name="adj" fmla="val 6024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726300" y="2716850"/>
            <a:ext cx="629700" cy="271800"/>
          </a:xfrm>
          <a:prstGeom prst="donut">
            <a:avLst>
              <a:gd name="adj" fmla="val 6024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434450" y="4281575"/>
            <a:ext cx="4408800" cy="271800"/>
          </a:xfrm>
          <a:prstGeom prst="donut">
            <a:avLst>
              <a:gd name="adj" fmla="val 6024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856275" y="1199850"/>
            <a:ext cx="51435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Many power transformation, such as log, is not applicable if the data contains 0’s!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important to check your original and transformed data to make sure there is no error produced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Log(0) = UNDEFINED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1/0 = UNDEFINED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832854-54EF-F6E7-4196-53235A4245A3}"/>
              </a:ext>
            </a:extLst>
          </p:cNvPr>
          <p:cNvSpPr txBox="1"/>
          <p:nvPr/>
        </p:nvSpPr>
        <p:spPr>
          <a:xfrm>
            <a:off x="6259017" y="4835723"/>
            <a:ext cx="288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Slides Courtesy of Qingyuan Liu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Solutions for error messages in transformed data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5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One way to omit the error: </a:t>
            </a:r>
            <a:r>
              <a:rPr lang="en" sz="1900" b="1">
                <a:latin typeface="Calibri"/>
                <a:ea typeface="Calibri"/>
                <a:cs typeface="Calibri"/>
                <a:sym typeface="Calibri"/>
              </a:rPr>
              <a:t>IF()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 combined with </a:t>
            </a:r>
            <a:r>
              <a:rPr lang="en" sz="1900" b="1">
                <a:latin typeface="Calibri"/>
                <a:ea typeface="Calibri"/>
                <a:cs typeface="Calibri"/>
                <a:sym typeface="Calibri"/>
              </a:rPr>
              <a:t>ISNUMBER() </a:t>
            </a: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inside summary functions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=SUM(IF(ISNUMBER(A1:A10), A1:A10))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=PERCENTILE(IF(ISNUMBER(A1:A10), A1:A10), 0.25)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-In this case, IF() </a:t>
            </a:r>
            <a:r>
              <a:rPr lang="en" sz="1400" b="1">
                <a:latin typeface="Calibri"/>
                <a:ea typeface="Calibri"/>
                <a:cs typeface="Calibri"/>
                <a:sym typeface="Calibri"/>
              </a:rPr>
              <a:t>evaluates whether the value is a valid number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for each value one by one, return True or False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-If True, this data is included, if false, it is not. The error message “#NUM!” is not a valid number, thus it will not be included in the summary functions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For average(), you can also use </a:t>
            </a:r>
            <a:r>
              <a:rPr lang="en" b="1">
                <a:latin typeface="Calibri"/>
                <a:ea typeface="Calibri"/>
                <a:cs typeface="Calibri"/>
                <a:sym typeface="Calibri"/>
              </a:rPr>
              <a:t>AVERAGEIFS()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instead: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=AVERAGEIFS(A1:A10, "&lt;&gt;#DIV/0!")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92444-EC68-227E-2E17-1ADC8126E6EB}"/>
              </a:ext>
            </a:extLst>
          </p:cNvPr>
          <p:cNvSpPr txBox="1"/>
          <p:nvPr/>
        </p:nvSpPr>
        <p:spPr>
          <a:xfrm>
            <a:off x="6259017" y="4835723"/>
            <a:ext cx="288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Slides Courtesy of Qingyuan Liu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Normality Test - Hypothesis Testing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11456" y="1871775"/>
            <a:ext cx="2332200" cy="1277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Determine type of test, significance value, null and alternative hypothesis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3411627" y="1871775"/>
            <a:ext cx="2332200" cy="1277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Assume null hypothesis is true, calculate the test statistics and p-value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811799" y="1871775"/>
            <a:ext cx="2332200" cy="12774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p-value &lt; significance value, reject null and conclude alternative is true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not, null is true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1450" y="3224325"/>
            <a:ext cx="2306700" cy="13611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Chi-square test of normality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significance level : 0.05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Null: Data is normal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Alternative: Data not normal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3418002" y="3224325"/>
            <a:ext cx="2306700" cy="13611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Assume sample data is normal, calculate the Chi-square statistics and p-value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6824554" y="3224325"/>
            <a:ext cx="2306700" cy="1361100"/>
          </a:xfrm>
          <a:prstGeom prst="flowChartAlternateProcess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p-value &lt; 0.05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data is not normal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p-value &gt;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0.05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data is normal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2545075" y="2308850"/>
            <a:ext cx="714300" cy="46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5920663" y="2308850"/>
            <a:ext cx="714300" cy="46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2545075" y="3671475"/>
            <a:ext cx="714300" cy="46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5917475" y="3671475"/>
            <a:ext cx="714300" cy="46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11700" y="794375"/>
            <a:ext cx="84057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mechanism of normality test is beyond the scope, this diagram is just a simple illustration of a general hypothesis testing, you will learn more in the later lectures.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IMPORTANT: HOW TO INTERPRET P-VALUE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212200" y="4547225"/>
            <a:ext cx="29319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Note: p-value is not a golden standard, the test result could be misleading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922A5-9B04-C5A2-F3B9-85276CF5B2E7}"/>
              </a:ext>
            </a:extLst>
          </p:cNvPr>
          <p:cNvSpPr txBox="1"/>
          <p:nvPr/>
        </p:nvSpPr>
        <p:spPr>
          <a:xfrm>
            <a:off x="17242" y="4804025"/>
            <a:ext cx="288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Slides Courtesy of Qingyuan Liu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8C59-D3B6-E1B3-77FB-5A6C75B2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Union and Intersection</a:t>
            </a:r>
          </a:p>
        </p:txBody>
      </p:sp>
    </p:spTree>
    <p:extLst>
      <p:ext uri="{BB962C8B-B14F-4D97-AF65-F5344CB8AC3E}">
        <p14:creationId xmlns:p14="http://schemas.microsoft.com/office/powerpoint/2010/main" val="1632650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208D-8F15-ED05-6210-B599C120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>
                <a:solidFill>
                  <a:srgbClr val="7030A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Recall: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Axioms of Probability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7D3D2-1E1E-120A-0EC5-08307813A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</a:t>
            </a:r>
          </a:p>
          <a:p>
            <a:pPr marL="114300" indent="0">
              <a:buNone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14300" indent="0">
              <a:buNone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022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On-screen Show (16:9)</PresentationFormat>
  <Paragraphs>85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Simple Light</vt:lpstr>
      <vt:lpstr>Lab #3</vt:lpstr>
      <vt:lpstr>1. Power Transformations and Assessing Normality</vt:lpstr>
      <vt:lpstr>Normality</vt:lpstr>
      <vt:lpstr>Power Transformation</vt:lpstr>
      <vt:lpstr>Caution: Zero Values in Power Transformation</vt:lpstr>
      <vt:lpstr>Solutions for error messages in transformed data</vt:lpstr>
      <vt:lpstr>Normality Test - Hypothesis Testing</vt:lpstr>
      <vt:lpstr>2. Union and Intersection</vt:lpstr>
      <vt:lpstr>Recall: Axioms of Probability</vt:lpstr>
      <vt:lpstr>Union (∪) vs. Intersection (∩)</vt:lpstr>
      <vt:lpstr>Example: Ted Mosby</vt:lpstr>
      <vt:lpstr>Complements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Cindy Pang</dc:creator>
  <cp:lastModifiedBy>Pang, Cindy J</cp:lastModifiedBy>
  <cp:revision>1</cp:revision>
  <dcterms:modified xsi:type="dcterms:W3CDTF">2024-08-14T06:18:47Z</dcterms:modified>
</cp:coreProperties>
</file>