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EAD-CD30-130D-A4D7-5C6C1D0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20648-742C-312E-E168-6AA0F88A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9278-D1AD-813C-7100-6CC76D21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AF1D-EA5D-D8AD-97C6-54C48D5B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255D-9820-7DC3-A544-06D72115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DADA-0802-5DE9-6D5F-AE0456AF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E5A1-A3A6-3873-7FF6-92836D66A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8ECB-2BCF-B307-F4EE-E0BC66F8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41E0-AA88-BEB8-7A6B-3D275B31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36BD-A850-5DC6-AF6E-46B1CC88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82668-FBAA-3FCD-7067-646317944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9845-B521-DB20-11F1-F2846D16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4B89-9C5B-E46F-F53C-D1055AEF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191E-6246-13FC-6B33-29AD175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65AF-84A3-70D1-A775-32666D69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3151-0BE3-35D6-2FB2-98465681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EF86-A9DD-3800-C7F9-70AFA51A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C63E-081F-8646-5328-C20C9341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5F8E-BFDC-5347-AFD2-091BAD93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B073-1D9E-EB05-79D2-8418D2A8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6385-EE15-B755-77F0-C42E3BBF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7E1E-219D-D892-A413-F8EF4CC6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C269-AEDB-CE83-A835-59C09319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5DBA-2B69-0ABF-5317-E53D4759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9738B-4B46-C3D9-039D-417404F5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9D2E-A290-A74C-EC90-C9D95F4A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8DCC-ADE6-9782-E667-73C6C84D4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CA20-5FB0-BF19-68CF-85885F8B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3529-1D39-0753-31F8-519768D7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C9C6-D4B3-AF1B-516F-F76EA449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5AC9-0305-F109-29D2-1F9513F6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5D6-FA9A-65E7-FC93-75C1C5DB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DC36-DABA-E0F2-4FE3-C6E94824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C5D7F-3184-AC1E-5612-E134701C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FF2F4-E17A-A41F-5059-F37CDA9BA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C510E-B3C2-C2FE-51EF-F01BC70B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9DD3B-5555-6021-E34C-F97653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83A4-FEAA-EAB3-2B56-6B3B23B4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0B9F7-91D3-D4B8-DA48-C9DDFEBB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0BFE-10AD-A5F8-4AD4-C62DD216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AE60-0D4B-F540-C907-A2FC614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6A3EE-B320-E5F5-4078-CFD252E0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0707-5A88-7461-84B2-7CF490DE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D7951-D217-712A-117C-12478B6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ECD8A-2046-9E86-C4DA-24B1F3BB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5F00F-88AE-A8CF-E084-3A549005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DE82-AB4F-A5B2-7918-086065E4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C464-591C-325B-7F2C-8320AC86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DE8F-175D-9812-9155-226D6FF7B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F8A9-60C8-4C11-2360-143E7DD7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524B-4E8D-1B94-0594-C18A0866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86F3E-51B7-2AC0-4C9B-6D288A9B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7616-714B-C58D-F2CB-D3AC0766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D282F-FF8F-7B84-37CC-8CF7E645E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BF20-95ED-1F18-6391-31530F6A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7029C-9EB3-EA2D-03DD-D7719567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B0893-0B92-1664-8A22-8E96D53D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E348-0363-E451-0E1D-D231D3F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6641A-DA1F-A625-FAE4-21F9FDB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3C6E-7282-18EB-7EDE-81A6316E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63FD-76A8-D4AC-CB72-E9E5C3CF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4F7A-E62F-4913-8F1A-EBA8C02FA34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7E0B-D694-1F29-EF3E-AF02DFABE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1E02-31E7-E0A5-48A9-0199974D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7971-67F7-4BC3-ACE0-5D783E8F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662C-06F8-64AD-A12B-6AEFBBAD1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Weeks 5 &amp; 6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EBFBB-2069-218D-CAF6-9B75A7933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Cindy J. Pang</a:t>
            </a:r>
          </a:p>
          <a:p>
            <a:r>
              <a:rPr lang="en-US" dirty="0">
                <a:latin typeface="+mj-lt"/>
              </a:rPr>
              <a:t>BIOSTAT 100A Summer Session C 2024</a:t>
            </a:r>
          </a:p>
          <a:p>
            <a:r>
              <a:rPr lang="en-US" dirty="0">
                <a:latin typeface="+mj-lt"/>
              </a:rPr>
              <a:t>September 11, 2024</a:t>
            </a:r>
          </a:p>
        </p:txBody>
      </p:sp>
    </p:spTree>
    <p:extLst>
      <p:ext uri="{BB962C8B-B14F-4D97-AF65-F5344CB8AC3E}">
        <p14:creationId xmlns:p14="http://schemas.microsoft.com/office/powerpoint/2010/main" val="39072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A2F0-0E98-2B5D-25F8-0138BA3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Errors in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1E1A4-59F3-55AD-E93A-3581A7426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723"/>
                <a:ext cx="10515600" cy="5107020"/>
              </a:xfrm>
            </p:spPr>
            <p:txBody>
              <a:bodyPr/>
              <a:lstStyle/>
              <a:p>
                <a:r>
                  <a:rPr lang="en-US" sz="2000" dirty="0"/>
                  <a:t>Type I Error/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-Error/Consumer Risk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Type II Error/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-Error/ Producer Risk 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depends on: </a:t>
                </a:r>
              </a:p>
              <a:p>
                <a:pPr lvl="2"/>
                <a:r>
                  <a:rPr lang="en-US" sz="1800" dirty="0"/>
                  <a:t>(1) </a:t>
                </a:r>
              </a:p>
              <a:p>
                <a:pPr lvl="2"/>
                <a:endParaRPr lang="en-US" sz="1800" dirty="0"/>
              </a:p>
              <a:p>
                <a:pPr lvl="2"/>
                <a:r>
                  <a:rPr lang="en-US" sz="1800" dirty="0"/>
                  <a:t>(2) </a:t>
                </a:r>
              </a:p>
              <a:p>
                <a:pPr lvl="2"/>
                <a:endParaRPr lang="en-US" sz="1800" dirty="0"/>
              </a:p>
              <a:p>
                <a:pPr lvl="2"/>
                <a:r>
                  <a:rPr lang="en-US" sz="1800" dirty="0"/>
                  <a:t>(3) </a:t>
                </a:r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1E1A4-59F3-55AD-E93A-3581A7426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723"/>
                <a:ext cx="10515600" cy="5107020"/>
              </a:xfrm>
              <a:blipFill>
                <a:blip r:embed="rId2"/>
                <a:stretch>
                  <a:fillRect l="-52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6E38-4681-E221-466D-2DE627F5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0C63-A7AA-6DE8-B9B3-C5A8AA72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8"/>
            <a:ext cx="10515600" cy="5262465"/>
          </a:xfrm>
        </p:spPr>
        <p:txBody>
          <a:bodyPr>
            <a:normAutofit/>
          </a:bodyPr>
          <a:lstStyle/>
          <a:p>
            <a:r>
              <a:rPr lang="en-US" dirty="0"/>
              <a:t>Goal of Two Sample Problems: </a:t>
            </a:r>
          </a:p>
          <a:p>
            <a:pPr lvl="1"/>
            <a:r>
              <a:rPr lang="en-US" dirty="0"/>
              <a:t>(1) </a:t>
            </a:r>
          </a:p>
          <a:p>
            <a:pPr lvl="1"/>
            <a:r>
              <a:rPr lang="en-US" dirty="0"/>
              <a:t>(2) 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1. </a:t>
            </a:r>
          </a:p>
          <a:p>
            <a:pPr lvl="1"/>
            <a:r>
              <a:rPr lang="en-US" dirty="0"/>
              <a:t>2. </a:t>
            </a:r>
          </a:p>
          <a:p>
            <a:pPr lvl="2"/>
            <a:r>
              <a:rPr lang="en-US" dirty="0"/>
              <a:t>Unpaired is more likely to reject but why should we still use a paired test?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Situations where we do matched-pairs in clinical research: </a:t>
            </a:r>
          </a:p>
          <a:p>
            <a:pPr lvl="3"/>
            <a:r>
              <a:rPr lang="en-US" dirty="0"/>
              <a:t>1. 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2.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2642E83-E3CA-AD51-3AAE-492EDDA3B2E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7066" y="121296"/>
              <a:ext cx="11870093" cy="66340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67523">
                      <a:extLst>
                        <a:ext uri="{9D8B030D-6E8A-4147-A177-3AD203B41FA5}">
                          <a16:colId xmlns:a16="http://schemas.microsoft.com/office/drawing/2014/main" val="2253860283"/>
                        </a:ext>
                      </a:extLst>
                    </a:gridCol>
                    <a:gridCol w="2967523">
                      <a:extLst>
                        <a:ext uri="{9D8B030D-6E8A-4147-A177-3AD203B41FA5}">
                          <a16:colId xmlns:a16="http://schemas.microsoft.com/office/drawing/2014/main" val="3180405690"/>
                        </a:ext>
                      </a:extLst>
                    </a:gridCol>
                    <a:gridCol w="1483762">
                      <a:extLst>
                        <a:ext uri="{9D8B030D-6E8A-4147-A177-3AD203B41FA5}">
                          <a16:colId xmlns:a16="http://schemas.microsoft.com/office/drawing/2014/main" val="3425346834"/>
                        </a:ext>
                      </a:extLst>
                    </a:gridCol>
                    <a:gridCol w="1483762">
                      <a:extLst>
                        <a:ext uri="{9D8B030D-6E8A-4147-A177-3AD203B41FA5}">
                          <a16:colId xmlns:a16="http://schemas.microsoft.com/office/drawing/2014/main" val="53606807"/>
                        </a:ext>
                      </a:extLst>
                    </a:gridCol>
                    <a:gridCol w="2967523">
                      <a:extLst>
                        <a:ext uri="{9D8B030D-6E8A-4147-A177-3AD203B41FA5}">
                          <a16:colId xmlns:a16="http://schemas.microsoft.com/office/drawing/2014/main" val="2772877197"/>
                        </a:ext>
                      </a:extLst>
                    </a:gridCol>
                  </a:tblGrid>
                  <a:tr h="65981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Two-Sample Problems 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Independent Groups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Groups (Matched Pairs)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1023035"/>
                      </a:ext>
                    </a:extLst>
                  </a:tr>
                  <a:tr h="37962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Known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Unknown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519071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Hypotheses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891602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9240621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3530573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Statistic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114829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Interval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14092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2642E83-E3CA-AD51-3AAE-492EDDA3B2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6409684"/>
                  </p:ext>
                </p:extLst>
              </p:nvPr>
            </p:nvGraphicFramePr>
            <p:xfrm>
              <a:off x="157066" y="121296"/>
              <a:ext cx="11870093" cy="66378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67523">
                      <a:extLst>
                        <a:ext uri="{9D8B030D-6E8A-4147-A177-3AD203B41FA5}">
                          <a16:colId xmlns:a16="http://schemas.microsoft.com/office/drawing/2014/main" val="2253860283"/>
                        </a:ext>
                      </a:extLst>
                    </a:gridCol>
                    <a:gridCol w="2967523">
                      <a:extLst>
                        <a:ext uri="{9D8B030D-6E8A-4147-A177-3AD203B41FA5}">
                          <a16:colId xmlns:a16="http://schemas.microsoft.com/office/drawing/2014/main" val="3180405690"/>
                        </a:ext>
                      </a:extLst>
                    </a:gridCol>
                    <a:gridCol w="1483762">
                      <a:extLst>
                        <a:ext uri="{9D8B030D-6E8A-4147-A177-3AD203B41FA5}">
                          <a16:colId xmlns:a16="http://schemas.microsoft.com/office/drawing/2014/main" val="3425346834"/>
                        </a:ext>
                      </a:extLst>
                    </a:gridCol>
                    <a:gridCol w="1483762">
                      <a:extLst>
                        <a:ext uri="{9D8B030D-6E8A-4147-A177-3AD203B41FA5}">
                          <a16:colId xmlns:a16="http://schemas.microsoft.com/office/drawing/2014/main" val="53606807"/>
                        </a:ext>
                      </a:extLst>
                    </a:gridCol>
                    <a:gridCol w="2967523">
                      <a:extLst>
                        <a:ext uri="{9D8B030D-6E8A-4147-A177-3AD203B41FA5}">
                          <a16:colId xmlns:a16="http://schemas.microsoft.com/office/drawing/2014/main" val="2772877197"/>
                        </a:ext>
                      </a:extLst>
                    </a:gridCol>
                  </a:tblGrid>
                  <a:tr h="65981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Two-Sample Problems 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Independent Groups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Groups (Matched Pairs)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1023035"/>
                      </a:ext>
                    </a:extLst>
                  </a:tr>
                  <a:tr h="3834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79365" r="-200616" b="-146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79365" r="-100616" b="-146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519071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Hypotheses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891602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9240621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3530573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Statistic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114829"/>
                      </a:ext>
                    </a:extLst>
                  </a:tr>
                  <a:tr h="11189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Interval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14092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940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1_Office Theme</vt:lpstr>
      <vt:lpstr>Weeks 5 &amp; 6 Review</vt:lpstr>
      <vt:lpstr>Errors in Hypothesis Testing</vt:lpstr>
      <vt:lpstr>Two Sample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Pang, Cindy J</dc:creator>
  <cp:lastModifiedBy>Pang, Cindy J</cp:lastModifiedBy>
  <cp:revision>1</cp:revision>
  <dcterms:created xsi:type="dcterms:W3CDTF">2024-09-11T18:33:18Z</dcterms:created>
  <dcterms:modified xsi:type="dcterms:W3CDTF">2024-09-11T18:38:19Z</dcterms:modified>
</cp:coreProperties>
</file>