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1" r:id="rId6"/>
    <p:sldId id="267" r:id="rId7"/>
    <p:sldId id="260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6E45-159E-2685-E50A-07176128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B4AE-C6B4-9064-BF6F-1A70F6793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0A8F-C53B-9FA6-2811-F0D6D97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602F-315C-FE47-7A54-1F7EBB31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7556-B0BD-716F-00F3-0D91D44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DB57-F0B4-14DC-4114-90DAB7F4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D6F8F-298B-725F-62A3-27565E82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21AF-0843-9181-67C3-5A89A942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1FFA-C887-F631-0D5C-D3E4402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C5B6-7F98-DEFE-E8FD-89D2BD5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715B7-EC3D-B03D-5B8A-44A73B015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71C56-6617-C205-A794-02EC3E0F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BD51-CD03-D689-280C-794CF0B7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4BA0-B99C-FE7D-9A2F-E6074770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3F6E-A1D7-189B-3D56-72DB20D4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DE25-B111-62AC-2E90-AA7FD1A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471D-263F-4CC0-09AF-4F1918D0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9666-C064-F54A-13B5-26B0D9C7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234A-7852-8B1B-0515-ACD9B46B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5807-654B-6E29-D9C8-B99425DA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F0DA-E9A5-8C66-3F95-0A215AFD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CF63-BD5E-FDD5-054A-8DFF44C6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9FB6-1AEC-72B8-5374-74FD304E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9E63-1B41-0E68-4834-6C55245A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9B26-C1A9-CF44-A0F8-0D9AE18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AD80-65A0-5115-2A97-3012F1F9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043F-C065-B92B-1F8B-32E2D778D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285E-9CD7-70B9-C261-E0637761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055-44C1-A10F-65E5-C0F82499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1E5B-633A-0FC1-2800-DD1F813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E9841-3201-BB91-E29B-6F799175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B01-DD16-ABA4-1D3D-1E3E8D29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6036-E742-5B68-2864-2F7F0230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AC05-5A42-5A22-1955-BCDC183E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AE514-E5C1-35E3-106B-A086B051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324DA-5805-637D-14DD-D8D37BB9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1B7C9-649C-E1D3-1494-3FE12F95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F263A-1A91-3A7E-3F0C-8B2B2723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8B8A0-4E34-3931-2F2B-BDD5679D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7C59-D2BF-1D69-75E7-33661ECF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7B90-069B-233F-1114-1F41885B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EF8A-A2CC-F2B0-379C-D9236138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4A02-D4C3-012C-E0D4-4024B54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8C7EE-BCC5-A63B-D9D1-3D13860C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7BE67-066F-4534-81E9-CCD0457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6B87-F759-05F9-75B0-109F6D5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6E9-A7A3-9AF2-1E70-FC8BB944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8CA-7D89-364B-9AF6-AF75FFB8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D088-9546-E874-EB0B-635C2454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B83E-BE7E-3EA4-3E23-CF16360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7A283-2AE4-871F-13AA-D7E9C306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C4516-6CCD-D4D3-BA3A-B5CD7A1C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E51D-88D8-C987-E608-E5FA7421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CEFD1-E329-8662-EFF4-AD1B357B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33DDF-FAA9-6F8E-444C-9CBAAB16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41C4-543E-9CB2-6896-FC09F831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0603-92F6-4788-53B4-104A2EAE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C4CE-0814-38C6-896F-3B079C3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DA7B7-E04C-AE8C-F795-96348B5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4F21-6C55-9DA6-C3A7-61274CD3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D691-1F46-20B5-C43F-2C2215F19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2050-D0C9-4011-8FB1-D32938074A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F553-A50B-F485-5225-C127CCE0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127A-73C7-F5C9-597A-E9FCA3436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B03B-29DD-4DE1-87DB-E2A3CB5D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CCE-B47C-696F-8BA4-6BCDFB1B6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6</a:t>
            </a:r>
            <a:br>
              <a:rPr lang="en-US" dirty="0"/>
            </a:br>
            <a:r>
              <a:rPr lang="en-US" sz="3600" i="1" dirty="0"/>
              <a:t>Confidence Intervals and T-Tests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76075-C68C-6076-FC24-4A83E3766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Cindy J. Pang </a:t>
            </a:r>
          </a:p>
          <a:p>
            <a:r>
              <a:rPr lang="en-US" dirty="0">
                <a:latin typeface="+mj-lt"/>
              </a:rPr>
              <a:t>BIOSTAT 100A Summer Session C 2024</a:t>
            </a:r>
          </a:p>
          <a:p>
            <a:r>
              <a:rPr lang="en-US" dirty="0">
                <a:latin typeface="+mj-lt"/>
              </a:rPr>
              <a:t>August 29, 2024</a:t>
            </a:r>
          </a:p>
        </p:txBody>
      </p:sp>
    </p:spTree>
    <p:extLst>
      <p:ext uri="{BB962C8B-B14F-4D97-AF65-F5344CB8AC3E}">
        <p14:creationId xmlns:p14="http://schemas.microsoft.com/office/powerpoint/2010/main" val="31307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AEBC35F-722C-F7CF-B5BD-22BBEB539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942769"/>
                  </p:ext>
                </p:extLst>
              </p:nvPr>
            </p:nvGraphicFramePr>
            <p:xfrm>
              <a:off x="541176" y="270589"/>
              <a:ext cx="10579359" cy="64474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8476">
                      <a:extLst>
                        <a:ext uri="{9D8B030D-6E8A-4147-A177-3AD203B41FA5}">
                          <a16:colId xmlns:a16="http://schemas.microsoft.com/office/drawing/2014/main" val="2429619770"/>
                        </a:ext>
                      </a:extLst>
                    </a:gridCol>
                    <a:gridCol w="4275146">
                      <a:extLst>
                        <a:ext uri="{9D8B030D-6E8A-4147-A177-3AD203B41FA5}">
                          <a16:colId xmlns:a16="http://schemas.microsoft.com/office/drawing/2014/main" val="1395765211"/>
                        </a:ext>
                      </a:extLst>
                    </a:gridCol>
                    <a:gridCol w="4235737">
                      <a:extLst>
                        <a:ext uri="{9D8B030D-6E8A-4147-A177-3AD203B41FA5}">
                          <a16:colId xmlns:a16="http://schemas.microsoft.com/office/drawing/2014/main" val="3644380269"/>
                        </a:ext>
                      </a:extLst>
                    </a:gridCol>
                  </a:tblGrid>
                  <a:tr h="49087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known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unknown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648588"/>
                      </a:ext>
                    </a:extLst>
                  </a:tr>
                  <a:tr h="19280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(1) Hypothesis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5069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(2)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579791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(3) 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769193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(4) Assumptions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34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AEBC35F-722C-F7CF-B5BD-22BBEB539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942769"/>
                  </p:ext>
                </p:extLst>
              </p:nvPr>
            </p:nvGraphicFramePr>
            <p:xfrm>
              <a:off x="541176" y="270589"/>
              <a:ext cx="10579359" cy="64474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8476">
                      <a:extLst>
                        <a:ext uri="{9D8B030D-6E8A-4147-A177-3AD203B41FA5}">
                          <a16:colId xmlns:a16="http://schemas.microsoft.com/office/drawing/2014/main" val="2429619770"/>
                        </a:ext>
                      </a:extLst>
                    </a:gridCol>
                    <a:gridCol w="4275146">
                      <a:extLst>
                        <a:ext uri="{9D8B030D-6E8A-4147-A177-3AD203B41FA5}">
                          <a16:colId xmlns:a16="http://schemas.microsoft.com/office/drawing/2014/main" val="1395765211"/>
                        </a:ext>
                      </a:extLst>
                    </a:gridCol>
                    <a:gridCol w="4235737">
                      <a:extLst>
                        <a:ext uri="{9D8B030D-6E8A-4147-A177-3AD203B41FA5}">
                          <a16:colId xmlns:a16="http://schemas.microsoft.com/office/drawing/2014/main" val="3644380269"/>
                        </a:ext>
                      </a:extLst>
                    </a:gridCol>
                  </a:tblGrid>
                  <a:tr h="49087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575" t="-6173" r="-99288" b="-120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072" t="-6173" r="-288" b="-120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648588"/>
                      </a:ext>
                    </a:extLst>
                  </a:tr>
                  <a:tr h="19280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(1) Hypothesis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5069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(2)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579791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(3) 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769193"/>
                      </a:ext>
                    </a:extLst>
                  </a:tr>
                  <a:tr h="1342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(4) Assumptions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34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767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68B11CE-FC73-3BCD-B33A-601434BD8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931830"/>
                  </p:ext>
                </p:extLst>
              </p:nvPr>
            </p:nvGraphicFramePr>
            <p:xfrm>
              <a:off x="746449" y="438538"/>
              <a:ext cx="10590244" cy="62421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93689">
                      <a:extLst>
                        <a:ext uri="{9D8B030D-6E8A-4147-A177-3AD203B41FA5}">
                          <a16:colId xmlns:a16="http://schemas.microsoft.com/office/drawing/2014/main" val="2429619770"/>
                        </a:ext>
                      </a:extLst>
                    </a:gridCol>
                    <a:gridCol w="4096154">
                      <a:extLst>
                        <a:ext uri="{9D8B030D-6E8A-4147-A177-3AD203B41FA5}">
                          <a16:colId xmlns:a16="http://schemas.microsoft.com/office/drawing/2014/main" val="1395765211"/>
                        </a:ext>
                      </a:extLst>
                    </a:gridCol>
                    <a:gridCol w="4300401">
                      <a:extLst>
                        <a:ext uri="{9D8B030D-6E8A-4147-A177-3AD203B41FA5}">
                          <a16:colId xmlns:a16="http://schemas.microsoft.com/office/drawing/2014/main" val="2666509860"/>
                        </a:ext>
                      </a:extLst>
                    </a:gridCol>
                  </a:tblGrid>
                  <a:tr h="5085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known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unknown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648588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(5) Decision Rule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30102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(6) Calculation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368591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(7) Statistical Decision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030291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(8) Practical Decision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59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68B11CE-FC73-3BCD-B33A-601434BD8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931830"/>
                  </p:ext>
                </p:extLst>
              </p:nvPr>
            </p:nvGraphicFramePr>
            <p:xfrm>
              <a:off x="746449" y="438538"/>
              <a:ext cx="10590244" cy="62421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93689">
                      <a:extLst>
                        <a:ext uri="{9D8B030D-6E8A-4147-A177-3AD203B41FA5}">
                          <a16:colId xmlns:a16="http://schemas.microsoft.com/office/drawing/2014/main" val="2429619770"/>
                        </a:ext>
                      </a:extLst>
                    </a:gridCol>
                    <a:gridCol w="4096154">
                      <a:extLst>
                        <a:ext uri="{9D8B030D-6E8A-4147-A177-3AD203B41FA5}">
                          <a16:colId xmlns:a16="http://schemas.microsoft.com/office/drawing/2014/main" val="1395765211"/>
                        </a:ext>
                      </a:extLst>
                    </a:gridCol>
                    <a:gridCol w="4300401">
                      <a:extLst>
                        <a:ext uri="{9D8B030D-6E8A-4147-A177-3AD203B41FA5}">
                          <a16:colId xmlns:a16="http://schemas.microsoft.com/office/drawing/2014/main" val="2666509860"/>
                        </a:ext>
                      </a:extLst>
                    </a:gridCol>
                  </a:tblGrid>
                  <a:tr h="5085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720" t="-5952" r="-105357" b="-1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317" t="-5952" r="-283" b="-11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648588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(5) Decision Rule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30102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(6) Calculation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368591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(7) Statistical Decision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030291"/>
                      </a:ext>
                    </a:extLst>
                  </a:tr>
                  <a:tr h="14334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(8) Practical Decision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59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064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41D8-DE0B-0873-8E17-6FBC40C8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+mj-lt"/>
              </a:rPr>
              <a:t>Confidence Interval Method of Hypothesis Testing: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Test Ho:  µ</a:t>
            </a:r>
            <a:r>
              <a:rPr lang="en-US" sz="1800" baseline="-25000" dirty="0">
                <a:effectLst/>
                <a:latin typeface="+mj-lt"/>
                <a:ea typeface="Times New Roman" panose="02020603050405020304" pitchFamily="18" charset="0"/>
              </a:rPr>
              <a:t>private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=  µ</a:t>
            </a:r>
            <a:r>
              <a:rPr lang="en-US" sz="1800" baseline="-25000" dirty="0">
                <a:effectLst/>
                <a:latin typeface="+mj-lt"/>
                <a:ea typeface="Times New Roman" panose="02020603050405020304" pitchFamily="18" charset="0"/>
              </a:rPr>
              <a:t>university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versus Ha: not so, at  α=0.05</a:t>
            </a:r>
            <a:r>
              <a:rPr lang="en-US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How would we do this? </a:t>
            </a:r>
            <a:r>
              <a:rPr lang="en-US" sz="1800" i="1" dirty="0">
                <a:solidFill>
                  <a:schemeClr val="accent1"/>
                </a:solidFill>
                <a:latin typeface="+mj-lt"/>
              </a:rPr>
              <a:t>Hint: what would have to change in the graph below?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E7607-D4E5-9389-125D-B226CA5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4" y="3096883"/>
            <a:ext cx="3424084" cy="32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FC040-9413-872C-1177-E6A5053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and CLT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69DC3-9F40-505A-BC3C-88555BEB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is a sample “sufficiently large”? </a:t>
            </a:r>
          </a:p>
          <a:p>
            <a:endParaRPr lang="en-US" dirty="0"/>
          </a:p>
          <a:p>
            <a:r>
              <a:rPr lang="en-US" dirty="0"/>
              <a:t>When do we assume normality? </a:t>
            </a:r>
          </a:p>
          <a:p>
            <a:endParaRPr lang="en-US" dirty="0"/>
          </a:p>
          <a:p>
            <a:r>
              <a:rPr lang="en-US" dirty="0"/>
              <a:t>Inference: (1) Estimation vs. (2) Hypothesis Testing </a:t>
            </a:r>
          </a:p>
        </p:txBody>
      </p:sp>
    </p:spTree>
    <p:extLst>
      <p:ext uri="{BB962C8B-B14F-4D97-AF65-F5344CB8AC3E}">
        <p14:creationId xmlns:p14="http://schemas.microsoft.com/office/powerpoint/2010/main" val="20720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64E1F9-8CB1-5E7C-E822-F46E35BB40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Lecture 8: Confidence Intervals under </a:t>
                </a:r>
                <a:r>
                  <a:rPr lang="en-US" sz="3600" b="1" dirty="0"/>
                  <a:t>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000" dirty="0"/>
                  <a:t>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64E1F9-8CB1-5E7C-E822-F46E35BB4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5855D-889E-EEC5-F75B-AFE5816C2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15" y="1253331"/>
                <a:ext cx="10515600" cy="4351338"/>
              </a:xfrm>
            </p:spPr>
            <p:txBody>
              <a:bodyPr/>
              <a:lstStyle/>
              <a:p>
                <a:r>
                  <a:rPr lang="en-US" sz="2400" dirty="0"/>
                  <a:t>Interpretation of a Confidence Interval</a:t>
                </a:r>
              </a:p>
              <a:p>
                <a:pPr lvl="1"/>
                <a:r>
                  <a:rPr lang="en-US" sz="2000" dirty="0"/>
                  <a:t>Math: </a:t>
                </a:r>
              </a:p>
              <a:p>
                <a:pPr lvl="1"/>
                <a:r>
                  <a:rPr lang="en-US" sz="2000" dirty="0"/>
                  <a:t>In words: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Common Confidence Intervals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5855D-889E-EEC5-F75B-AFE5816C2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15" y="1253331"/>
                <a:ext cx="10515600" cy="4351338"/>
              </a:xfrm>
              <a:blipFill>
                <a:blip r:embed="rId3"/>
                <a:stretch>
                  <a:fillRect l="-75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D9166A8-7F7A-E8D3-590F-FE4CE61CEB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67781"/>
                  </p:ext>
                </p:extLst>
              </p:nvPr>
            </p:nvGraphicFramePr>
            <p:xfrm>
              <a:off x="755780" y="3209731"/>
              <a:ext cx="10812105" cy="355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674">
                      <a:extLst>
                        <a:ext uri="{9D8B030D-6E8A-4147-A177-3AD203B41FA5}">
                          <a16:colId xmlns:a16="http://schemas.microsoft.com/office/drawing/2014/main" val="4262694426"/>
                        </a:ext>
                      </a:extLst>
                    </a:gridCol>
                    <a:gridCol w="768284">
                      <a:extLst>
                        <a:ext uri="{9D8B030D-6E8A-4147-A177-3AD203B41FA5}">
                          <a16:colId xmlns:a16="http://schemas.microsoft.com/office/drawing/2014/main" val="2412987602"/>
                        </a:ext>
                      </a:extLst>
                    </a:gridCol>
                    <a:gridCol w="903778">
                      <a:extLst>
                        <a:ext uri="{9D8B030D-6E8A-4147-A177-3AD203B41FA5}">
                          <a16:colId xmlns:a16="http://schemas.microsoft.com/office/drawing/2014/main" val="47102346"/>
                        </a:ext>
                      </a:extLst>
                    </a:gridCol>
                    <a:gridCol w="2755869">
                      <a:extLst>
                        <a:ext uri="{9D8B030D-6E8A-4147-A177-3AD203B41FA5}">
                          <a16:colId xmlns:a16="http://schemas.microsoft.com/office/drawing/2014/main" val="4083924174"/>
                        </a:ext>
                      </a:extLst>
                    </a:gridCol>
                    <a:gridCol w="4823500">
                      <a:extLst>
                        <a:ext uri="{9D8B030D-6E8A-4147-A177-3AD203B41FA5}">
                          <a16:colId xmlns:a16="http://schemas.microsoft.com/office/drawing/2014/main" val="925726212"/>
                        </a:ext>
                      </a:extLst>
                    </a:gridCol>
                  </a:tblGrid>
                  <a:tr h="8006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Picture 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74721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 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529319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99 % 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851688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210368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90% 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4389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D9166A8-7F7A-E8D3-590F-FE4CE61CEB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67781"/>
                  </p:ext>
                </p:extLst>
              </p:nvPr>
            </p:nvGraphicFramePr>
            <p:xfrm>
              <a:off x="755780" y="3209731"/>
              <a:ext cx="10812105" cy="355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674">
                      <a:extLst>
                        <a:ext uri="{9D8B030D-6E8A-4147-A177-3AD203B41FA5}">
                          <a16:colId xmlns:a16="http://schemas.microsoft.com/office/drawing/2014/main" val="4262694426"/>
                        </a:ext>
                      </a:extLst>
                    </a:gridCol>
                    <a:gridCol w="768284">
                      <a:extLst>
                        <a:ext uri="{9D8B030D-6E8A-4147-A177-3AD203B41FA5}">
                          <a16:colId xmlns:a16="http://schemas.microsoft.com/office/drawing/2014/main" val="2412987602"/>
                        </a:ext>
                      </a:extLst>
                    </a:gridCol>
                    <a:gridCol w="903778">
                      <a:extLst>
                        <a:ext uri="{9D8B030D-6E8A-4147-A177-3AD203B41FA5}">
                          <a16:colId xmlns:a16="http://schemas.microsoft.com/office/drawing/2014/main" val="47102346"/>
                        </a:ext>
                      </a:extLst>
                    </a:gridCol>
                    <a:gridCol w="2755869">
                      <a:extLst>
                        <a:ext uri="{9D8B030D-6E8A-4147-A177-3AD203B41FA5}">
                          <a16:colId xmlns:a16="http://schemas.microsoft.com/office/drawing/2014/main" val="4083924174"/>
                        </a:ext>
                      </a:extLst>
                    </a:gridCol>
                    <a:gridCol w="4823500">
                      <a:extLst>
                        <a:ext uri="{9D8B030D-6E8A-4147-A177-3AD203B41FA5}">
                          <a16:colId xmlns:a16="http://schemas.microsoft.com/office/drawing/2014/main" val="925726212"/>
                        </a:ext>
                      </a:extLst>
                    </a:gridCol>
                  </a:tblGrid>
                  <a:tr h="8006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968" t="-3788" r="-1107143" b="-3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7047" t="-3788" r="-836242" b="-3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Picture 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74721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 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529319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99 % 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851688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210368"/>
                      </a:ext>
                    </a:extLst>
                  </a:tr>
                  <a:tr h="688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90% 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4389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99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679AE7-1947-A3B7-0F58-4E4BFD07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94995"/>
              </p:ext>
            </p:extLst>
          </p:nvPr>
        </p:nvGraphicFramePr>
        <p:xfrm>
          <a:off x="651254" y="369292"/>
          <a:ext cx="4464210" cy="307296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44035">
                  <a:extLst>
                    <a:ext uri="{9D8B030D-6E8A-4147-A177-3AD203B41FA5}">
                      <a16:colId xmlns:a16="http://schemas.microsoft.com/office/drawing/2014/main" val="1600290490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076463044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142978078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11285359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027879286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211029830"/>
                    </a:ext>
                  </a:extLst>
                </a:gridCol>
              </a:tblGrid>
              <a:tr h="177438">
                <a:tc gridSpan="6">
                  <a:txBody>
                    <a:bodyPr/>
                    <a:lstStyle/>
                    <a:p>
                      <a:r>
                        <a:rPr lang="en-US" sz="1100" dirty="0"/>
                        <a:t>Samples from N(10,4)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892111"/>
                  </a:ext>
                </a:extLst>
              </a:tr>
              <a:tr h="177438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1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2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3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4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5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Sample 6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354898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8.879049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12.448164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7.864353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10.852928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8.610586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10.506637</a:t>
                      </a:r>
                    </a:p>
                  </a:txBody>
                  <a:tcPr marL="55786" marR="55786" marT="27893" marB="2789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3196311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9.539645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10.719628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9.564050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9.409857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9.584165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9.942906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049742469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13.117417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10.801543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7.947991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11.790251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7.469207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9.914259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497243445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10.141017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10.221365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8.542217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11.756267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14.337912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12.737205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574429877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10.258575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8.888318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8.749921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11.643162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12.415924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9.548458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616636461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13.430130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13.573826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6.626613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11.377280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7.753783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13.032941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217313142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10.921832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10.995701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11.675574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11.107835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9.194230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6.902494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202796367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7.469877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6.066766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10.306746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9.876177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9.066689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11.169227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4211581844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8.626294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11.402712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7.723726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9.388075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11.559930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10.247708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746300995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9.108676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9.054417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12.507630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9.239058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9.833262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10.431883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1498337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D373B-3E4A-159A-2C36-F65E29AA6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7714"/>
              </p:ext>
            </p:extLst>
          </p:nvPr>
        </p:nvGraphicFramePr>
        <p:xfrm>
          <a:off x="804390" y="4209692"/>
          <a:ext cx="4157935" cy="2430558"/>
        </p:xfrm>
        <a:graphic>
          <a:graphicData uri="http://schemas.openxmlformats.org/drawingml/2006/table">
            <a:tbl>
              <a:tblPr/>
              <a:tblGrid>
                <a:gridCol w="831587">
                  <a:extLst>
                    <a:ext uri="{9D8B030D-6E8A-4147-A177-3AD203B41FA5}">
                      <a16:colId xmlns:a16="http://schemas.microsoft.com/office/drawing/2014/main" val="1657271397"/>
                    </a:ext>
                  </a:extLst>
                </a:gridCol>
                <a:gridCol w="831587">
                  <a:extLst>
                    <a:ext uri="{9D8B030D-6E8A-4147-A177-3AD203B41FA5}">
                      <a16:colId xmlns:a16="http://schemas.microsoft.com/office/drawing/2014/main" val="3206615870"/>
                    </a:ext>
                  </a:extLst>
                </a:gridCol>
                <a:gridCol w="831587">
                  <a:extLst>
                    <a:ext uri="{9D8B030D-6E8A-4147-A177-3AD203B41FA5}">
                      <a16:colId xmlns:a16="http://schemas.microsoft.com/office/drawing/2014/main" val="87500935"/>
                    </a:ext>
                  </a:extLst>
                </a:gridCol>
                <a:gridCol w="831587">
                  <a:extLst>
                    <a:ext uri="{9D8B030D-6E8A-4147-A177-3AD203B41FA5}">
                      <a16:colId xmlns:a16="http://schemas.microsoft.com/office/drawing/2014/main" val="3049141703"/>
                    </a:ext>
                  </a:extLst>
                </a:gridCol>
                <a:gridCol w="831587">
                  <a:extLst>
                    <a:ext uri="{9D8B030D-6E8A-4147-A177-3AD203B41FA5}">
                      <a16:colId xmlns:a16="http://schemas.microsoft.com/office/drawing/2014/main" val="1899586401"/>
                    </a:ext>
                  </a:extLst>
                </a:gridCol>
              </a:tblGrid>
              <a:tr h="277778">
                <a:tc gridSpan="5">
                  <a:txBody>
                    <a:bodyPr/>
                    <a:lstStyle/>
                    <a:p>
                      <a:r>
                        <a:rPr lang="en-US" sz="1200" dirty="0"/>
                        <a:t>Sample Means with 95% Confidence Intervals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8273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Lower 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Upper 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Include Mean?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5928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8.78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11.51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12001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10.42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8.93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11.90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24625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9.15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10.48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40667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10.64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9.89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11.40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294046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8.43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11.53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61929"/>
                  </a:ext>
                </a:extLst>
              </a:tr>
              <a:tr h="277778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11.67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224023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BBD8A4-8498-2BA3-4C5F-04DFC99593D5}"/>
              </a:ext>
            </a:extLst>
          </p:cNvPr>
          <p:cNvSpPr/>
          <p:nvPr/>
        </p:nvSpPr>
        <p:spPr>
          <a:xfrm rot="5400000">
            <a:off x="2564181" y="3500325"/>
            <a:ext cx="638355" cy="65129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09C38-AD8D-B59F-492B-55B0BC53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63" y="1737410"/>
            <a:ext cx="6045683" cy="37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64E1F9-8CB1-5E7C-E822-F46E35BB40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Lecture 8: Confidence Intervals under </a:t>
                </a:r>
                <a:r>
                  <a:rPr lang="en-US" sz="3600" b="1" dirty="0"/>
                  <a:t>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000" dirty="0"/>
                  <a:t>(2)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64E1F9-8CB1-5E7C-E822-F46E35BB4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855D-889E-EEC5-F75B-AFE5816C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85" y="1253331"/>
            <a:ext cx="10515600" cy="4351338"/>
          </a:xfrm>
        </p:spPr>
        <p:txBody>
          <a:bodyPr/>
          <a:lstStyle/>
          <a:p>
            <a:r>
              <a:rPr lang="en-US" dirty="0"/>
              <a:t>Accuracy vs. Precision </a:t>
            </a:r>
          </a:p>
          <a:p>
            <a:pPr lvl="1"/>
            <a:r>
              <a:rPr lang="en-US" dirty="0"/>
              <a:t>Accuracy = </a:t>
            </a:r>
          </a:p>
          <a:p>
            <a:pPr lvl="1"/>
            <a:r>
              <a:rPr lang="en-US" dirty="0"/>
              <a:t>Precision = </a:t>
            </a:r>
          </a:p>
          <a:p>
            <a:pPr lvl="1"/>
            <a:r>
              <a:rPr lang="en-US" dirty="0"/>
              <a:t>What is the relationship between accuracy (                                     ) and precision (                     )?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395D8-50AD-0DA7-EB55-FCC998A6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40" y="3429000"/>
            <a:ext cx="4944285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CC1A7-730B-498A-5577-1743DBB98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45"/>
          <a:stretch/>
        </p:blipFill>
        <p:spPr>
          <a:xfrm>
            <a:off x="951345" y="1616364"/>
            <a:ext cx="4253806" cy="400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84502-021D-A992-97A4-D702F1D0D45A}"/>
              </a:ext>
            </a:extLst>
          </p:cNvPr>
          <p:cNvSpPr txBox="1"/>
          <p:nvPr/>
        </p:nvSpPr>
        <p:spPr>
          <a:xfrm>
            <a:off x="5735782" y="544945"/>
            <a:ext cx="5597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Assumptions to create these Confidence Intervals?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Interpret your Confidence Interval for 95%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8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9E8E9-008A-2BD7-7E67-E1A312935E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Confidence Intervals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unknown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9E8E9-008A-2BD7-7E67-E1A312935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A168-CA40-867E-F1BB-7A0FA49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 t-distribution? </a:t>
            </a:r>
          </a:p>
          <a:p>
            <a:endParaRPr lang="en-US" dirty="0"/>
          </a:p>
          <a:p>
            <a:r>
              <a:rPr lang="en-US" dirty="0"/>
              <a:t>T-distribution vs. z-distribution </a:t>
            </a:r>
          </a:p>
        </p:txBody>
      </p:sp>
    </p:spTree>
    <p:extLst>
      <p:ext uri="{BB962C8B-B14F-4D97-AF65-F5344CB8AC3E}">
        <p14:creationId xmlns:p14="http://schemas.microsoft.com/office/powerpoint/2010/main" val="318217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56DA-8B8D-B82C-F6CE-87F7CB2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20D4A05-56F1-6092-30AE-B8C1406B1B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942466"/>
                  </p:ext>
                </p:extLst>
              </p:nvPr>
            </p:nvGraphicFramePr>
            <p:xfrm>
              <a:off x="838200" y="1464907"/>
              <a:ext cx="10395858" cy="50271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5286">
                      <a:extLst>
                        <a:ext uri="{9D8B030D-6E8A-4147-A177-3AD203B41FA5}">
                          <a16:colId xmlns:a16="http://schemas.microsoft.com/office/drawing/2014/main" val="2629791094"/>
                        </a:ext>
                      </a:extLst>
                    </a:gridCol>
                    <a:gridCol w="3465286">
                      <a:extLst>
                        <a:ext uri="{9D8B030D-6E8A-4147-A177-3AD203B41FA5}">
                          <a16:colId xmlns:a16="http://schemas.microsoft.com/office/drawing/2014/main" val="1617511644"/>
                        </a:ext>
                      </a:extLst>
                    </a:gridCol>
                    <a:gridCol w="3465286">
                      <a:extLst>
                        <a:ext uri="{9D8B030D-6E8A-4147-A177-3AD203B41FA5}">
                          <a16:colId xmlns:a16="http://schemas.microsoft.com/office/drawing/2014/main" val="127151471"/>
                        </a:ext>
                      </a:extLst>
                    </a:gridCol>
                  </a:tblGrid>
                  <a:tr h="6065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known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unknown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108264"/>
                      </a:ext>
                    </a:extLst>
                  </a:tr>
                  <a:tr h="8781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532901"/>
                      </a:ext>
                    </a:extLst>
                  </a:tr>
                  <a:tr h="8781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Margin of Error (MOE)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933987"/>
                      </a:ext>
                    </a:extLst>
                  </a:tr>
                  <a:tr h="11487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149133"/>
                      </a:ext>
                    </a:extLst>
                  </a:tr>
                  <a:tr h="15156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sample size based on MOE   (n= ?)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52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20D4A05-56F1-6092-30AE-B8C1406B1B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942466"/>
                  </p:ext>
                </p:extLst>
              </p:nvPr>
            </p:nvGraphicFramePr>
            <p:xfrm>
              <a:off x="838200" y="1464907"/>
              <a:ext cx="10395858" cy="50271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5286">
                      <a:extLst>
                        <a:ext uri="{9D8B030D-6E8A-4147-A177-3AD203B41FA5}">
                          <a16:colId xmlns:a16="http://schemas.microsoft.com/office/drawing/2014/main" val="2629791094"/>
                        </a:ext>
                      </a:extLst>
                    </a:gridCol>
                    <a:gridCol w="3465286">
                      <a:extLst>
                        <a:ext uri="{9D8B030D-6E8A-4147-A177-3AD203B41FA5}">
                          <a16:colId xmlns:a16="http://schemas.microsoft.com/office/drawing/2014/main" val="1617511644"/>
                        </a:ext>
                      </a:extLst>
                    </a:gridCol>
                    <a:gridCol w="3465286">
                      <a:extLst>
                        <a:ext uri="{9D8B030D-6E8A-4147-A177-3AD203B41FA5}">
                          <a16:colId xmlns:a16="http://schemas.microsoft.com/office/drawing/2014/main" val="127151471"/>
                        </a:ext>
                      </a:extLst>
                    </a:gridCol>
                  </a:tblGrid>
                  <a:tr h="6065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2" t="-5000" r="-100528" b="-7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00" r="-351" b="-7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08264"/>
                      </a:ext>
                    </a:extLst>
                  </a:tr>
                  <a:tr h="8781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532901"/>
                      </a:ext>
                    </a:extLst>
                  </a:tr>
                  <a:tr h="8781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Margin of Error (MOE)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933987"/>
                      </a:ext>
                    </a:extLst>
                  </a:tr>
                  <a:tr h="11487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 Interval 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149133"/>
                      </a:ext>
                    </a:extLst>
                  </a:tr>
                  <a:tr h="15156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sample size based on MOE   (n= ?)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525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88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766C7A-9F4B-EDD0-719F-6A9E3870FC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Hypothesis Testing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766C7A-9F4B-EDD0-719F-6A9E3870F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4337-B537-BA6E-30D3-8A8A6EE7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 of the p-value: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Testing Steps on Next Slide – practice these problems!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425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Lab 6 Confidence Intervals and T-Tests</vt:lpstr>
      <vt:lpstr>Normal Distribution and CLT</vt:lpstr>
      <vt:lpstr>Lecture 8: Confidence Intervals under known σ^2(1)</vt:lpstr>
      <vt:lpstr>PowerPoint Presentation</vt:lpstr>
      <vt:lpstr>Lecture 8: Confidence Intervals under known σ^2(2) </vt:lpstr>
      <vt:lpstr>PowerPoint Presentation</vt:lpstr>
      <vt:lpstr>Confidence Intervals when σ^2 unknown</vt:lpstr>
      <vt:lpstr>Confidence Intervals Summary</vt:lpstr>
      <vt:lpstr>Hypothesis Testing for μ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 Review</dc:title>
  <dc:creator>Pang, Cindy J</dc:creator>
  <cp:lastModifiedBy>Pang, Cindy J</cp:lastModifiedBy>
  <cp:revision>2</cp:revision>
  <dcterms:created xsi:type="dcterms:W3CDTF">2023-11-18T07:26:18Z</dcterms:created>
  <dcterms:modified xsi:type="dcterms:W3CDTF">2024-08-28T08:05:19Z</dcterms:modified>
</cp:coreProperties>
</file>