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1493-3008-E7AE-1CF4-BC2463B43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54613-588D-A615-9EFD-5EFD5E6E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897D-F28D-0F25-4FB5-417E1210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39F-D9F8-7BA3-4357-E7A273CB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9A4E-1DEC-0F97-BAE9-0B1CF3F4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E2C-7ED2-6244-4075-0B34A56A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7DC38-6F53-21D8-F259-7F13FB8F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ACFB-9980-B788-C1BA-337C654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4752-2B49-5682-C193-F864FACB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E82A-9990-0E57-DEA3-67E5972F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45B07-7C50-465D-F016-BD808E897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8072F-CE9F-560C-4338-BD3C8CC8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9AC7-77EB-F565-5228-8475CFEE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4AB0-5AD9-1797-35B7-0B3E3E09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D1C5-460E-5921-8081-456070E8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DDF-2B1B-5098-69BF-4AEE1A7E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E3D7-B021-039B-552D-9A6ED3C4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598D-1B7F-66A5-26F3-649D7439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6C19-A151-8CB0-3FB8-4052057A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69D-B5ED-2BB5-DB03-6B811F3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3C40-2430-E1CA-2FED-83C57CD7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1D0C1-BE0F-B3D2-370E-D861ADC7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55A9-49DE-6566-9D11-DCFD5F1B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77D6-5E9F-F1BE-936D-A3BB0CFB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4CCE-5049-C8D4-670B-877CFCE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6945-AA2E-ABA4-1607-07923A69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ED58-D493-1EED-035E-78A70CA84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D131E-A961-786B-9ECD-EE5FEE259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38A94-77E8-D04D-8652-32D3268E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57CFC-2A54-B0A1-25E1-42157ED5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E5A0-9E9A-BDE4-9D90-F5F7F216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6A7B-0574-D45C-E4C3-EE4FBDD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4354-6902-2AE2-F381-80E6CCC47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A1CA-2701-DF5B-669C-65E8D311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441F3-2DEC-C949-A3E7-03E900AE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242B3-C614-604D-28E2-A83947BA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13CF1-9315-F69B-AA54-B6B778D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3EC73-19F7-7847-C60B-D12782AB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6338E-6E7F-65FD-39B9-E9FC2BD9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D92A-18AD-3FF6-6EC6-32FA9554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7B6A5-F3E1-364F-4AAE-C32BFB6B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34051-24F4-35E4-E82A-97BD1028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6A7A1-A071-42DF-DF99-CDD3FD9E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FDDD0-E49F-A6CE-BF0E-05003670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0E3FD-E861-360D-91A2-4DC3BEF4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AEB5-1F3B-A596-984C-55943434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7EA9-B2B0-C569-AA36-03A9F31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349C-C897-4F86-AF4F-C3CEF034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3CA7-CB16-CB6A-5C45-50CBA4AD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A9A6-AED9-4930-6A6A-7553E08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23DE-93C4-CAA4-BCBF-5E1BCCCA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C69D4-E26B-9494-AD96-EC5EBBBA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F5DE-0A11-2B0A-CADA-41A4CEC5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E05EC-F50F-EBC4-FEAC-2A92278CC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D626A-DD51-50E9-6A88-960D58A7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65497-1EA5-0F7A-392A-1B565557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0ABB-D55E-1A38-F4DA-C667172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B223-2862-3415-27C8-1D060A06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C09F8-2A10-C8AC-18D2-A08262EF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2C03-A3F2-64A0-DCF2-73FF0D6F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7539-6CE9-3BE0-047E-782927DF6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D24-BC59-4203-AF9D-A8297828F3E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F8A4-7F27-8BCC-0E9D-3B3C63A7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E6C5-0E87-0BE5-3231-892C1C501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5B3C-5300-4D8B-965F-D19511CC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9E14-72F5-EB96-81E6-9D269B2FC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4A746-73F1-2FEE-D35A-AF5310C95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Cindy J. Pang </a:t>
            </a:r>
          </a:p>
          <a:p>
            <a:r>
              <a:rPr lang="en-US" dirty="0">
                <a:latin typeface="+mj-lt"/>
              </a:rPr>
              <a:t>Lab 1B, MWF 12:00-12:50pm</a:t>
            </a:r>
          </a:p>
          <a:p>
            <a:r>
              <a:rPr lang="en-US" dirty="0">
                <a:latin typeface="+mj-lt"/>
              </a:rPr>
              <a:t>Week 2 – August 12, 2024</a:t>
            </a:r>
          </a:p>
        </p:txBody>
      </p:sp>
    </p:spTree>
    <p:extLst>
      <p:ext uri="{BB962C8B-B14F-4D97-AF65-F5344CB8AC3E}">
        <p14:creationId xmlns:p14="http://schemas.microsoft.com/office/powerpoint/2010/main" val="320861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D477-3577-0FB4-F688-5B1FC802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Causation is </a:t>
            </a:r>
            <a:r>
              <a:rPr lang="en-US" b="1" dirty="0"/>
              <a:t>harder to claim </a:t>
            </a:r>
            <a:r>
              <a:rPr lang="en-US" dirty="0"/>
              <a:t>than correlation.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C1C0-796B-914D-F043-FB0E525C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46"/>
            <a:ext cx="11226283" cy="4354272"/>
          </a:xfrm>
        </p:spPr>
        <p:txBody>
          <a:bodyPr/>
          <a:lstStyle/>
          <a:p>
            <a:r>
              <a:rPr lang="en-US" dirty="0"/>
              <a:t>You will need to be able to control for your variables (ex. Randomized Control Trials) </a:t>
            </a:r>
          </a:p>
          <a:p>
            <a:r>
              <a:rPr lang="en-US" dirty="0"/>
              <a:t>There are many scientists who have worked on solving how to claim causality between variables: </a:t>
            </a:r>
          </a:p>
          <a:p>
            <a:pPr lvl="1"/>
            <a:r>
              <a:rPr lang="en-US" dirty="0"/>
              <a:t>Sir Bradford Hill’s Criteria </a:t>
            </a:r>
          </a:p>
          <a:p>
            <a:pPr lvl="1"/>
            <a:r>
              <a:rPr lang="en-US" dirty="0"/>
              <a:t>Granger Causality</a:t>
            </a:r>
          </a:p>
          <a:p>
            <a:pPr lvl="1"/>
            <a:r>
              <a:rPr lang="en-US" dirty="0"/>
              <a:t>Causal Diagrams (DAGs) </a:t>
            </a:r>
          </a:p>
          <a:p>
            <a:pPr lvl="1"/>
            <a:r>
              <a:rPr lang="en-US" dirty="0"/>
              <a:t>Etc.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194" name="Picture 2" descr="Causation and Hill's Criteria | Science-Based Medicine">
            <a:extLst>
              <a:ext uri="{FF2B5EF4-FFF2-40B4-BE49-F238E27FC236}">
                <a16:creationId xmlns:a16="http://schemas.microsoft.com/office/drawing/2014/main" id="{4454863C-1D47-EE67-78B0-790AA0F5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49" y="3064781"/>
            <a:ext cx="4564904" cy="32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E67C-7C02-4F34-B400-B5D25DF1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Lab 2 – Computer Exercise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FB54-9334-6EA5-C1D4-9AFC2D1D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 dirty="0"/>
              <a:t>For Question 6, use =GEOMEAN(array)</a:t>
            </a:r>
          </a:p>
          <a:p>
            <a:r>
              <a:rPr lang="en-US" sz="1900" dirty="0"/>
              <a:t>When is it appropriate to use a </a:t>
            </a:r>
            <a:r>
              <a:rPr lang="en-US" sz="1900" b="1" dirty="0"/>
              <a:t>geometric mean </a:t>
            </a:r>
            <a:r>
              <a:rPr lang="en-US" sz="1900" dirty="0"/>
              <a:t>over an arithmetic mean? </a:t>
            </a:r>
          </a:p>
          <a:p>
            <a:pPr lvl="1"/>
            <a:r>
              <a:rPr lang="en-US" sz="1900" dirty="0"/>
              <a:t>When you are dealing with </a:t>
            </a:r>
            <a:r>
              <a:rPr lang="en-US" sz="1900" b="1" dirty="0"/>
              <a:t>exponential data</a:t>
            </a:r>
            <a:r>
              <a:rPr lang="en-US" sz="1900" dirty="0"/>
              <a:t>, or when </a:t>
            </a:r>
            <a:r>
              <a:rPr lang="en-US" sz="1900" b="1" dirty="0"/>
              <a:t>observations are dependent (not independent) </a:t>
            </a:r>
          </a:p>
          <a:p>
            <a:pPr lvl="1"/>
            <a:r>
              <a:rPr lang="en-US" sz="1900" u="sng" dirty="0"/>
              <a:t>Example:</a:t>
            </a:r>
            <a:r>
              <a:rPr lang="en-US" sz="1900" dirty="0"/>
              <a:t> bacterial growth </a:t>
            </a:r>
            <a:endParaRPr lang="en-US" sz="1900" u="sng" dirty="0"/>
          </a:p>
          <a:p>
            <a:pPr lvl="1"/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122" name="Picture 2" descr="Arithmetic vs Geometric Average Returns Calculations">
            <a:extLst>
              <a:ext uri="{FF2B5EF4-FFF2-40B4-BE49-F238E27FC236}">
                <a16:creationId xmlns:a16="http://schemas.microsoft.com/office/drawing/2014/main" id="{E9B8D1A3-70E0-7511-35A5-A6BD486D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651" y="734028"/>
            <a:ext cx="6903720" cy="37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03A57-82CC-5184-1222-A13F268AE100}"/>
                  </a:ext>
                </a:extLst>
              </p:cNvPr>
              <p:cNvSpPr txBox="1"/>
              <p:nvPr/>
            </p:nvSpPr>
            <p:spPr>
              <a:xfrm>
                <a:off x="4541651" y="4526413"/>
                <a:ext cx="6686550" cy="225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Geometric Mean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⋅⋅⋅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Arithmetic Mean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03A57-82CC-5184-1222-A13F268A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51" y="4526413"/>
                <a:ext cx="6686550" cy="2255233"/>
              </a:xfrm>
              <a:prstGeom prst="rect">
                <a:avLst/>
              </a:prstGeom>
              <a:blipFill>
                <a:blip r:embed="rId3"/>
                <a:stretch>
                  <a:fillRect l="-729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A892-6E47-3D75-93BB-9076A715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Competency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256A-26AB-2AED-A2D1-3BDEEFBF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 vs Parameter </a:t>
            </a:r>
          </a:p>
          <a:p>
            <a:r>
              <a:rPr lang="en-US" dirty="0"/>
              <a:t>Observational vs Experimental Study </a:t>
            </a:r>
          </a:p>
          <a:p>
            <a:r>
              <a:rPr lang="en-US" dirty="0"/>
              <a:t>Retrospective vs Prospective Study </a:t>
            </a:r>
          </a:p>
          <a:p>
            <a:r>
              <a:rPr lang="en-US" dirty="0"/>
              <a:t>Causal vs Associative </a:t>
            </a:r>
          </a:p>
        </p:txBody>
      </p:sp>
    </p:spTree>
    <p:extLst>
      <p:ext uri="{BB962C8B-B14F-4D97-AF65-F5344CB8AC3E}">
        <p14:creationId xmlns:p14="http://schemas.microsoft.com/office/powerpoint/2010/main" val="7873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A892-6E47-3D75-93BB-9076A715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Statistics vs. Parameter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256A-26AB-2AED-A2D1-3BDEEFBF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b="1" u="sng" dirty="0">
                <a:solidFill>
                  <a:schemeClr val="accent1"/>
                </a:solidFill>
              </a:rPr>
              <a:t>S</a:t>
            </a:r>
            <a:r>
              <a:rPr lang="en-US" sz="2200" b="1" dirty="0">
                <a:solidFill>
                  <a:schemeClr val="accent1"/>
                </a:solidFill>
              </a:rPr>
              <a:t>tatistic</a:t>
            </a:r>
            <a:r>
              <a:rPr lang="en-US" sz="2200" b="1" dirty="0"/>
              <a:t> </a:t>
            </a:r>
            <a:r>
              <a:rPr lang="en-US" sz="2200" dirty="0"/>
              <a:t>is a measurement of the </a:t>
            </a:r>
            <a:r>
              <a:rPr lang="en-US" sz="2200" b="1" u="sng" dirty="0">
                <a:solidFill>
                  <a:schemeClr val="accent1"/>
                </a:solidFill>
              </a:rPr>
              <a:t>S</a:t>
            </a:r>
            <a:r>
              <a:rPr lang="en-US" sz="2200" b="1" dirty="0">
                <a:solidFill>
                  <a:schemeClr val="accent1"/>
                </a:solidFill>
              </a:rPr>
              <a:t>ample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b="1" u="sng" dirty="0">
                <a:solidFill>
                  <a:schemeClr val="accent6"/>
                </a:solidFill>
              </a:rPr>
              <a:t>P</a:t>
            </a:r>
            <a:r>
              <a:rPr lang="en-US" sz="2200" b="1" dirty="0">
                <a:solidFill>
                  <a:schemeClr val="accent6"/>
                </a:solidFill>
              </a:rPr>
              <a:t>arameter </a:t>
            </a:r>
            <a:r>
              <a:rPr lang="en-US" sz="2200" dirty="0"/>
              <a:t>is a measurement of the </a:t>
            </a:r>
            <a:r>
              <a:rPr lang="en-US" sz="2200" b="1" u="sng" dirty="0">
                <a:solidFill>
                  <a:schemeClr val="accent6"/>
                </a:solidFill>
              </a:rPr>
              <a:t>P</a:t>
            </a:r>
            <a:r>
              <a:rPr lang="en-US" sz="2200" b="1" dirty="0">
                <a:solidFill>
                  <a:schemeClr val="accent6"/>
                </a:solidFill>
              </a:rPr>
              <a:t>opulation </a:t>
            </a: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What Is A Population Parameter In Statistics">
            <a:extLst>
              <a:ext uri="{FF2B5EF4-FFF2-40B4-BE49-F238E27FC236}">
                <a16:creationId xmlns:a16="http://schemas.microsoft.com/office/drawing/2014/main" id="{C0907B28-509D-44D1-E7B5-672FAB07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61440"/>
            <a:ext cx="6903720" cy="393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7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6330-6F69-9473-B7D6-3AB2E3D7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vs. Experimental Study</a:t>
            </a:r>
          </a:p>
        </p:txBody>
      </p:sp>
      <p:pic>
        <p:nvPicPr>
          <p:cNvPr id="6" name="Content Placeholder 5" descr="A whiteboard with text and images of people&#10;&#10;Description automatically generated">
            <a:extLst>
              <a:ext uri="{FF2B5EF4-FFF2-40B4-BE49-F238E27FC236}">
                <a16:creationId xmlns:a16="http://schemas.microsoft.com/office/drawing/2014/main" id="{EAADF7BE-27B3-3115-3B97-C52ECB899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819151"/>
            <a:ext cx="6987521" cy="53994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37F3-B804-F952-25D5-D1968BD1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</a:t>
            </a:r>
            <a:r>
              <a:rPr lang="en-US" b="1" dirty="0"/>
              <a:t>Observational study </a:t>
            </a:r>
            <a:r>
              <a:rPr lang="en-US" dirty="0"/>
              <a:t>you  </a:t>
            </a:r>
            <a:r>
              <a:rPr lang="en-US" b="1" dirty="0">
                <a:solidFill>
                  <a:srgbClr val="FF0000"/>
                </a:solidFill>
              </a:rPr>
              <a:t>DO NOT intervene </a:t>
            </a:r>
            <a:r>
              <a:rPr lang="en-US" dirty="0"/>
              <a:t>with the subjects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there is no control group (exception: Case-Control studies)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external validity </a:t>
            </a:r>
            <a:r>
              <a:rPr lang="en-US" dirty="0">
                <a:sym typeface="Wingdings" panose="05000000000000000000" pitchFamily="2" charset="2"/>
              </a:rPr>
              <a:t> reflects the behavior of the population well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Example:</a:t>
            </a:r>
            <a:r>
              <a:rPr lang="en-US" dirty="0"/>
              <a:t> cohort studies where subjects are followed for a defined period, Case-Control studies</a:t>
            </a:r>
          </a:p>
          <a:p>
            <a:r>
              <a:rPr lang="en-US" dirty="0"/>
              <a:t>In an </a:t>
            </a:r>
            <a:r>
              <a:rPr lang="en-US" b="1" dirty="0"/>
              <a:t>Experimental Study </a:t>
            </a:r>
            <a:r>
              <a:rPr lang="en-US" dirty="0"/>
              <a:t>there </a:t>
            </a:r>
            <a:r>
              <a:rPr lang="en-US" b="1" dirty="0">
                <a:solidFill>
                  <a:schemeClr val="accent1"/>
                </a:solidFill>
              </a:rPr>
              <a:t>IS AN INTERVENTION </a:t>
            </a:r>
            <a:r>
              <a:rPr lang="en-US" dirty="0"/>
              <a:t>with the subjects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Example:</a:t>
            </a:r>
            <a:r>
              <a:rPr lang="en-US" dirty="0"/>
              <a:t> Randomized Control Trials (RCT)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Studies are great at </a:t>
            </a:r>
            <a:r>
              <a:rPr lang="en-US" b="1" dirty="0"/>
              <a:t>assessing causality </a:t>
            </a:r>
            <a:r>
              <a:rPr lang="en-US" dirty="0"/>
              <a:t>since you can control for variables</a:t>
            </a:r>
          </a:p>
        </p:txBody>
      </p:sp>
    </p:spTree>
    <p:extLst>
      <p:ext uri="{BB962C8B-B14F-4D97-AF65-F5344CB8AC3E}">
        <p14:creationId xmlns:p14="http://schemas.microsoft.com/office/powerpoint/2010/main" val="25578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9373-6A55-9BC7-9886-B98914B5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vs. Prospective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E95A-5397-EDC6-D167-6E3C803D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a </a:t>
            </a:r>
            <a:r>
              <a:rPr lang="en-US" sz="1800" b="1" dirty="0"/>
              <a:t>Retrospective Study </a:t>
            </a:r>
            <a:r>
              <a:rPr lang="en-US" sz="1800" dirty="0"/>
              <a:t>the event of interest has </a:t>
            </a:r>
            <a:r>
              <a:rPr lang="en-US" sz="1800" b="1" dirty="0">
                <a:solidFill>
                  <a:schemeClr val="accent1"/>
                </a:solidFill>
              </a:rPr>
              <a:t>already happened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are interested in a </a:t>
            </a:r>
            <a:r>
              <a:rPr lang="en-US" sz="1800" i="1" dirty="0"/>
              <a:t>PAST </a:t>
            </a:r>
            <a:r>
              <a:rPr lang="en-US" sz="1800" dirty="0"/>
              <a:t>event </a:t>
            </a:r>
          </a:p>
          <a:p>
            <a:r>
              <a:rPr lang="en-US" sz="1800" dirty="0"/>
              <a:t>In a </a:t>
            </a:r>
            <a:r>
              <a:rPr lang="en-US" sz="1800" b="1" dirty="0"/>
              <a:t>Prospective Study, </a:t>
            </a:r>
            <a:r>
              <a:rPr lang="en-US" sz="1800" dirty="0"/>
              <a:t>the event of interest </a:t>
            </a:r>
            <a:r>
              <a:rPr lang="en-US" sz="1800" b="1" dirty="0">
                <a:solidFill>
                  <a:srgbClr val="FF0000"/>
                </a:solidFill>
              </a:rPr>
              <a:t>has not happened yet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are interested in a </a:t>
            </a:r>
            <a:r>
              <a:rPr lang="en-US" sz="1800" i="1" dirty="0"/>
              <a:t>FUTURE </a:t>
            </a:r>
            <a:r>
              <a:rPr lang="en-US" sz="1800" dirty="0"/>
              <a:t>event </a:t>
            </a:r>
          </a:p>
        </p:txBody>
      </p:sp>
      <p:pic>
        <p:nvPicPr>
          <p:cNvPr id="6148" name="Picture 4" descr="Research methodology topics: Cohort studies or prospective and retrospective  cohort studies">
            <a:extLst>
              <a:ext uri="{FF2B5EF4-FFF2-40B4-BE49-F238E27FC236}">
                <a16:creationId xmlns:a16="http://schemas.microsoft.com/office/drawing/2014/main" id="{E323DA04-B40D-7C8B-E2A3-A4AC319705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748526"/>
            <a:ext cx="6785709" cy="3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C72-A63D-9E82-BCC6-E092284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vs. Associative (Correlation)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4D1B-452F-5DCE-E1C1-75BAF2B8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have an </a:t>
            </a:r>
            <a:r>
              <a:rPr lang="en-US" b="1" dirty="0"/>
              <a:t>association</a:t>
            </a:r>
            <a:r>
              <a:rPr lang="en-US" dirty="0"/>
              <a:t>, there is a relationship between your variables </a:t>
            </a:r>
          </a:p>
          <a:p>
            <a:r>
              <a:rPr lang="en-US" dirty="0"/>
              <a:t>Oftentimes, this relationship looks like a simple linear regression between two variables </a:t>
            </a:r>
          </a:p>
        </p:txBody>
      </p:sp>
      <p:pic>
        <p:nvPicPr>
          <p:cNvPr id="7174" name="Picture 6" descr="Linear Regression. Here's some info about Linear… | by Sai Chandra Nerella  | Medium">
            <a:extLst>
              <a:ext uri="{FF2B5EF4-FFF2-40B4-BE49-F238E27FC236}">
                <a16:creationId xmlns:a16="http://schemas.microsoft.com/office/drawing/2014/main" id="{BC256386-3E78-C900-84E1-9FCE0597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65" y="3336219"/>
            <a:ext cx="4746625" cy="297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10512-F9CD-A1DF-6A79-35D55C82ECA4}"/>
              </a:ext>
            </a:extLst>
          </p:cNvPr>
          <p:cNvSpPr txBox="1"/>
          <p:nvPr/>
        </p:nvSpPr>
        <p:spPr>
          <a:xfrm>
            <a:off x="5943599" y="3105834"/>
            <a:ext cx="500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Or, let’s consider the relationship between the sun rising in the morning and the rooster yelling! </a:t>
            </a:r>
          </a:p>
        </p:txBody>
      </p:sp>
      <p:pic>
        <p:nvPicPr>
          <p:cNvPr id="7176" name="Picture 8" descr="Singing Rooster And Morning Sun. Royalty Free SVG, Cliparts, Vectors, and  Stock Illustration. Image 7287831.">
            <a:extLst>
              <a:ext uri="{FF2B5EF4-FFF2-40B4-BE49-F238E27FC236}">
                <a16:creationId xmlns:a16="http://schemas.microsoft.com/office/drawing/2014/main" id="{9C618691-E968-3639-C490-71986BA2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17" y="4555339"/>
            <a:ext cx="2258248" cy="20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C72-A63D-9E82-BCC6-E092284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vs. Associative (Correlation)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4D1B-452F-5DCE-E1C1-75BAF2B8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sun rises and the rooster crows</a:t>
            </a:r>
          </a:p>
          <a:p>
            <a:r>
              <a:rPr lang="en-US" dirty="0"/>
              <a:t>But that </a:t>
            </a:r>
            <a:r>
              <a:rPr lang="en-US" b="1" u="sng" dirty="0">
                <a:solidFill>
                  <a:srgbClr val="FF0000"/>
                </a:solidFill>
              </a:rPr>
              <a:t>does not imply </a:t>
            </a:r>
            <a:r>
              <a:rPr lang="en-US" dirty="0"/>
              <a:t>that the </a:t>
            </a:r>
            <a:r>
              <a:rPr lang="en-US" i="1" dirty="0"/>
              <a:t>sun </a:t>
            </a:r>
            <a:r>
              <a:rPr lang="en-US" i="1" u="sng" dirty="0"/>
              <a:t>causes</a:t>
            </a:r>
            <a:r>
              <a:rPr lang="en-US" i="1" dirty="0"/>
              <a:t> the rooster to crow </a:t>
            </a:r>
            <a:r>
              <a:rPr lang="en-US" dirty="0"/>
              <a:t>or the </a:t>
            </a:r>
            <a:r>
              <a:rPr lang="en-US" i="1" dirty="0"/>
              <a:t>crow to </a:t>
            </a:r>
            <a:r>
              <a:rPr lang="en-US" i="1" u="sng" dirty="0"/>
              <a:t>cause</a:t>
            </a:r>
            <a:r>
              <a:rPr lang="en-US" i="1" dirty="0"/>
              <a:t> the sun to rise</a:t>
            </a:r>
            <a:r>
              <a:rPr lang="en-US" dirty="0"/>
              <a:t>… </a:t>
            </a:r>
          </a:p>
        </p:txBody>
      </p:sp>
      <p:pic>
        <p:nvPicPr>
          <p:cNvPr id="7176" name="Picture 8" descr="Singing Rooster And Morning Sun. Royalty Free SVG, Cliparts, Vectors, and  Stock Illustration. Image 7287831.">
            <a:extLst>
              <a:ext uri="{FF2B5EF4-FFF2-40B4-BE49-F238E27FC236}">
                <a16:creationId xmlns:a16="http://schemas.microsoft.com/office/drawing/2014/main" id="{9C618691-E968-3639-C490-71986BA2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57" y="3429000"/>
            <a:ext cx="3043787" cy="277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C72-A63D-9E82-BCC6-E092284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vs. Associative (Correlation)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4D1B-452F-5DCE-E1C1-75BAF2B8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3300" dirty="0"/>
              <a:t>CAUSATION </a:t>
            </a:r>
            <a:r>
              <a:rPr lang="en-US" sz="13300" u="sng" dirty="0">
                <a:solidFill>
                  <a:srgbClr val="FF0000"/>
                </a:solidFill>
              </a:rPr>
              <a:t>IS NOT </a:t>
            </a:r>
            <a:r>
              <a:rPr lang="en-US" sz="13300" dirty="0"/>
              <a:t>CORRELATION!!!! </a:t>
            </a:r>
          </a:p>
        </p:txBody>
      </p:sp>
    </p:spTree>
    <p:extLst>
      <p:ext uri="{BB962C8B-B14F-4D97-AF65-F5344CB8AC3E}">
        <p14:creationId xmlns:p14="http://schemas.microsoft.com/office/powerpoint/2010/main" val="25675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Lab 2</vt:lpstr>
      <vt:lpstr>Lab 2 – Computer Exercise</vt:lpstr>
      <vt:lpstr>Lab 2 – Competency Assessment</vt:lpstr>
      <vt:lpstr>Statistics vs. Parameter</vt:lpstr>
      <vt:lpstr>Observational vs. Experimental Study</vt:lpstr>
      <vt:lpstr>Retrospective vs. Prospective Study</vt:lpstr>
      <vt:lpstr>Causal vs. Associative (Correlation)</vt:lpstr>
      <vt:lpstr>Causal vs. Associative (Correlation)</vt:lpstr>
      <vt:lpstr>Causal vs. Associative (Correlation)</vt:lpstr>
      <vt:lpstr>Causation is harder to claim than correlation.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Pang, Cindy J</dc:creator>
  <cp:lastModifiedBy>Pang, Cindy J</cp:lastModifiedBy>
  <cp:revision>2</cp:revision>
  <dcterms:created xsi:type="dcterms:W3CDTF">2023-10-15T06:27:02Z</dcterms:created>
  <dcterms:modified xsi:type="dcterms:W3CDTF">2024-08-12T03:29:02Z</dcterms:modified>
</cp:coreProperties>
</file>