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847D7A-E723-4944-9D4C-FB0272213388}">
  <a:tblStyle styleId="{01847D7A-E723-4944-9D4C-FB02722133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924"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ad0c6b58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ad0c6b58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d0c6b58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ad0c6b58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ad0c6b58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ad0c6b58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ad0c6b58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ad0c6b58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ad0c6b58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ad0c6b58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ad0c6b585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ad0c6b58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ad0c6b585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ad0c6b58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ad0c6b58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ad0c6b58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ad0c6b58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ad0c6b58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ad0c6b58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ad0c6b58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d0c6b5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d0c6b5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d0c6b58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d0c6b5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d0c6b58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d0c6b58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d0c6b58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d0c6b58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ad0c6b58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ad0c6b58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ad0c6b58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ad0c6b58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ad0c6b5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ad0c6b5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ad0c6b58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ad0c6b58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conpapers.repec.org/article/eeejfinec/v_3a121_3ay_3a2016_3ai_3a1_3ap_3a46-65.ht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msc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In- and out-of-sample predictability of MSCI Barra crowding factors</a:t>
            </a:r>
            <a:endParaRPr/>
          </a:p>
        </p:txBody>
      </p:sp>
      <p:sp>
        <p:nvSpPr>
          <p:cNvPr id="55" name="Google Shape;55;p13"/>
          <p:cNvSpPr txBox="1">
            <a:spLocks noGrp="1"/>
          </p:cNvSpPr>
          <p:nvPr>
            <p:ph type="subTitle" idx="1"/>
          </p:nvPr>
        </p:nvSpPr>
        <p:spPr>
          <a:xfrm>
            <a:off x="311700" y="36120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Cindy Lu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A1: In-sample Regression results, SMB j=1</a:t>
            </a:r>
            <a:endParaRPr/>
          </a:p>
        </p:txBody>
      </p:sp>
      <p:graphicFrame>
        <p:nvGraphicFramePr>
          <p:cNvPr id="109" name="Google Shape;109;p22"/>
          <p:cNvGraphicFramePr/>
          <p:nvPr/>
        </p:nvGraphicFramePr>
        <p:xfrm>
          <a:off x="952500" y="1383125"/>
          <a:ext cx="3000000" cy="3000000"/>
        </p:xfrm>
        <a:graphic>
          <a:graphicData uri="http://schemas.openxmlformats.org/drawingml/2006/table">
            <a:tbl>
              <a:tblPr>
                <a:noFill/>
                <a:tableStyleId>{01847D7A-E723-4944-9D4C-FB0272213388}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Regressor</a:t>
                      </a:r>
                      <a:endParaRPr/>
                    </a:p>
                  </a:txBody>
                  <a:tcPr marL="91425" marR="91425" marT="91425" marB="91425"/>
                </a:tc>
                <a:tc>
                  <a:txBody>
                    <a:bodyPr/>
                    <a:lstStyle/>
                    <a:p>
                      <a:pPr marL="0" lvl="0" indent="0" algn="l" rtl="0">
                        <a:spcBef>
                          <a:spcPts val="0"/>
                        </a:spcBef>
                        <a:spcAft>
                          <a:spcPts val="0"/>
                        </a:spcAft>
                        <a:buNone/>
                      </a:pPr>
                      <a:r>
                        <a:rPr lang="en"/>
                        <a:t>Betas</a:t>
                      </a:r>
                      <a:endParaRPr/>
                    </a:p>
                  </a:txBody>
                  <a:tcPr marL="91425" marR="91425" marT="91425" marB="91425"/>
                </a:tc>
                <a:tc>
                  <a:txBody>
                    <a:bodyPr/>
                    <a:lstStyle/>
                    <a:p>
                      <a:pPr marL="0" lvl="0" indent="0" algn="l" rtl="0">
                        <a:spcBef>
                          <a:spcPts val="0"/>
                        </a:spcBef>
                        <a:spcAft>
                          <a:spcPts val="0"/>
                        </a:spcAft>
                        <a:buNone/>
                      </a:pPr>
                      <a:r>
                        <a:rPr lang="en"/>
                        <a:t>NW Std. Error</a:t>
                      </a:r>
                      <a:endParaRPr/>
                    </a:p>
                  </a:txBody>
                  <a:tcPr marL="91425" marR="91425" marT="91425" marB="91425"/>
                </a:tc>
                <a:tc>
                  <a:txBody>
                    <a:bodyPr/>
                    <a:lstStyle/>
                    <a:p>
                      <a:pPr marL="0" lvl="0" indent="0" algn="l" rtl="0">
                        <a:spcBef>
                          <a:spcPts val="0"/>
                        </a:spcBef>
                        <a:spcAft>
                          <a:spcPts val="0"/>
                        </a:spcAft>
                        <a:buNone/>
                      </a:pPr>
                      <a:r>
                        <a:rPr lang="en"/>
                        <a:t>T-stats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Intercept</a:t>
                      </a:r>
                      <a:endParaRPr/>
                    </a:p>
                  </a:txBody>
                  <a:tcPr marL="91425" marR="91425" marT="91425" marB="91425"/>
                </a:tc>
                <a:tc>
                  <a:txBody>
                    <a:bodyPr/>
                    <a:lstStyle/>
                    <a:p>
                      <a:pPr marL="0" marR="0" lvl="0" indent="0" algn="l" rtl="0">
                        <a:lnSpc>
                          <a:spcPct val="100000"/>
                        </a:lnSpc>
                        <a:spcBef>
                          <a:spcPts val="0"/>
                        </a:spcBef>
                        <a:spcAft>
                          <a:spcPts val="0"/>
                        </a:spcAft>
                        <a:buNone/>
                      </a:pPr>
                      <a:r>
                        <a:rPr lang="en"/>
                        <a:t>-0.40779006 </a:t>
                      </a:r>
                      <a:endParaRPr/>
                    </a:p>
                  </a:txBody>
                  <a:tcPr marL="91425" marR="91425" marT="91425" marB="91425"/>
                </a:tc>
                <a:tc>
                  <a:txBody>
                    <a:bodyPr/>
                    <a:lstStyle/>
                    <a:p>
                      <a:pPr marL="0" marR="0" lvl="0" indent="0" algn="l" rtl="0">
                        <a:lnSpc>
                          <a:spcPct val="100000"/>
                        </a:lnSpc>
                        <a:spcBef>
                          <a:spcPts val="0"/>
                        </a:spcBef>
                        <a:spcAft>
                          <a:spcPts val="0"/>
                        </a:spcAft>
                        <a:buNone/>
                      </a:pPr>
                      <a:r>
                        <a:rPr lang="en"/>
                        <a:t>0.41165600</a:t>
                      </a:r>
                      <a:endParaRPr/>
                    </a:p>
                  </a:txBody>
                  <a:tcPr marL="91425" marR="91425" marT="91425" marB="91425"/>
                </a:tc>
                <a:tc>
                  <a:txBody>
                    <a:bodyPr/>
                    <a:lstStyle/>
                    <a:p>
                      <a:pPr marL="0" marR="0" lvl="0" indent="0" algn="l" rtl="0">
                        <a:lnSpc>
                          <a:spcPct val="100000"/>
                        </a:lnSpc>
                        <a:spcBef>
                          <a:spcPts val="0"/>
                        </a:spcBef>
                        <a:spcAft>
                          <a:spcPts val="0"/>
                        </a:spcAft>
                        <a:buNone/>
                      </a:pPr>
                      <a:r>
                        <a:rPr lang="en"/>
                        <a:t>0.9906088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SMB lag</a:t>
                      </a:r>
                      <a:endParaRPr/>
                    </a:p>
                  </a:txBody>
                  <a:tcPr marL="91425" marR="91425" marT="91425" marB="91425"/>
                </a:tc>
                <a:tc>
                  <a:txBody>
                    <a:bodyPr/>
                    <a:lstStyle/>
                    <a:p>
                      <a:pPr marL="0" marR="0" lvl="0" indent="0" algn="l" rtl="0">
                        <a:lnSpc>
                          <a:spcPct val="100000"/>
                        </a:lnSpc>
                        <a:spcBef>
                          <a:spcPts val="0"/>
                        </a:spcBef>
                        <a:spcAft>
                          <a:spcPts val="0"/>
                        </a:spcAft>
                        <a:buNone/>
                      </a:pPr>
                      <a:r>
                        <a:rPr lang="en"/>
                        <a:t>0.06422623 </a:t>
                      </a:r>
                      <a:endParaRPr/>
                    </a:p>
                  </a:txBody>
                  <a:tcPr marL="91425" marR="91425" marT="91425" marB="91425"/>
                </a:tc>
                <a:tc>
                  <a:txBody>
                    <a:bodyPr/>
                    <a:lstStyle/>
                    <a:p>
                      <a:pPr marL="0" marR="0" lvl="0" indent="0" algn="l" rtl="0">
                        <a:lnSpc>
                          <a:spcPct val="100000"/>
                        </a:lnSpc>
                        <a:spcBef>
                          <a:spcPts val="0"/>
                        </a:spcBef>
                        <a:spcAft>
                          <a:spcPts val="0"/>
                        </a:spcAft>
                        <a:buNone/>
                      </a:pPr>
                      <a:r>
                        <a:rPr lang="en"/>
                        <a:t>0.03868555</a:t>
                      </a:r>
                      <a:endParaRPr/>
                    </a:p>
                  </a:txBody>
                  <a:tcPr marL="91425" marR="91425" marT="91425" marB="91425"/>
                </a:tc>
                <a:tc>
                  <a:txBody>
                    <a:bodyPr/>
                    <a:lstStyle/>
                    <a:p>
                      <a:pPr marL="0" marR="0" lvl="0" indent="0" algn="l" rtl="0">
                        <a:lnSpc>
                          <a:spcPct val="100000"/>
                        </a:lnSpc>
                        <a:spcBef>
                          <a:spcPts val="0"/>
                        </a:spcBef>
                        <a:spcAft>
                          <a:spcPts val="0"/>
                        </a:spcAft>
                        <a:buNone/>
                      </a:pPr>
                      <a:r>
                        <a:rPr lang="en"/>
                        <a:t>1.6602124</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Value Spread</a:t>
                      </a:r>
                      <a:endParaRPr/>
                    </a:p>
                  </a:txBody>
                  <a:tcPr marL="91425" marR="91425" marT="91425" marB="91425"/>
                </a:tc>
                <a:tc>
                  <a:txBody>
                    <a:bodyPr/>
                    <a:lstStyle/>
                    <a:p>
                      <a:pPr marL="0" marR="0" lvl="0" indent="0" algn="l" rtl="0">
                        <a:lnSpc>
                          <a:spcPct val="100000"/>
                        </a:lnSpc>
                        <a:spcBef>
                          <a:spcPts val="0"/>
                        </a:spcBef>
                        <a:spcAft>
                          <a:spcPts val="0"/>
                        </a:spcAft>
                        <a:buNone/>
                      </a:pPr>
                      <a:r>
                        <a:rPr lang="en"/>
                        <a:t>1.08067629</a:t>
                      </a:r>
                      <a:endParaRPr/>
                    </a:p>
                  </a:txBody>
                  <a:tcPr marL="91425" marR="91425" marT="91425" marB="91425"/>
                </a:tc>
                <a:tc>
                  <a:txBody>
                    <a:bodyPr/>
                    <a:lstStyle/>
                    <a:p>
                      <a:pPr marL="0" marR="0" lvl="0" indent="0" algn="l" rtl="0">
                        <a:lnSpc>
                          <a:spcPct val="100000"/>
                        </a:lnSpc>
                        <a:spcBef>
                          <a:spcPts val="0"/>
                        </a:spcBef>
                        <a:spcAft>
                          <a:spcPts val="0"/>
                        </a:spcAft>
                        <a:buNone/>
                      </a:pPr>
                      <a:r>
                        <a:rPr lang="en"/>
                        <a:t>0.43509726 </a:t>
                      </a:r>
                      <a:endParaRPr/>
                    </a:p>
                  </a:txBody>
                  <a:tcPr marL="91425" marR="91425" marT="91425" marB="91425"/>
                </a:tc>
                <a:tc>
                  <a:txBody>
                    <a:bodyPr/>
                    <a:lstStyle/>
                    <a:p>
                      <a:pPr marL="0" marR="0" lvl="0" indent="0" algn="l" rtl="0">
                        <a:lnSpc>
                          <a:spcPct val="100000"/>
                        </a:lnSpc>
                        <a:spcBef>
                          <a:spcPts val="0"/>
                        </a:spcBef>
                        <a:spcAft>
                          <a:spcPts val="0"/>
                        </a:spcAft>
                        <a:buNone/>
                      </a:pPr>
                      <a:r>
                        <a:rPr lang="en">
                          <a:highlight>
                            <a:srgbClr val="FFFF00"/>
                          </a:highlight>
                        </a:rPr>
                        <a:t>2.4837580</a:t>
                      </a:r>
                      <a:endParaRPr>
                        <a:highlight>
                          <a:srgbClr val="FFFF00"/>
                        </a:highligh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Pairwise Correlation</a:t>
                      </a:r>
                      <a:endParaRPr/>
                    </a:p>
                  </a:txBody>
                  <a:tcPr marL="91425" marR="91425" marT="91425" marB="91425"/>
                </a:tc>
                <a:tc>
                  <a:txBody>
                    <a:bodyPr/>
                    <a:lstStyle/>
                    <a:p>
                      <a:pPr marL="0" marR="0" lvl="0" indent="0" algn="l" rtl="0">
                        <a:lnSpc>
                          <a:spcPct val="100000"/>
                        </a:lnSpc>
                        <a:spcBef>
                          <a:spcPts val="0"/>
                        </a:spcBef>
                        <a:spcAft>
                          <a:spcPts val="0"/>
                        </a:spcAft>
                        <a:buNone/>
                      </a:pPr>
                      <a:r>
                        <a:rPr lang="en"/>
                        <a:t>0.15964767 </a:t>
                      </a:r>
                      <a:endParaRPr/>
                    </a:p>
                  </a:txBody>
                  <a:tcPr marL="91425" marR="91425" marT="91425" marB="91425"/>
                </a:tc>
                <a:tc>
                  <a:txBody>
                    <a:bodyPr/>
                    <a:lstStyle/>
                    <a:p>
                      <a:pPr marL="0" marR="0" lvl="0" indent="0" algn="l" rtl="0">
                        <a:lnSpc>
                          <a:spcPct val="100000"/>
                        </a:lnSpc>
                        <a:spcBef>
                          <a:spcPts val="0"/>
                        </a:spcBef>
                        <a:spcAft>
                          <a:spcPts val="0"/>
                        </a:spcAft>
                        <a:buNone/>
                      </a:pPr>
                      <a:r>
                        <a:rPr lang="en"/>
                        <a:t>1.13661210 </a:t>
                      </a:r>
                      <a:endParaRPr/>
                    </a:p>
                  </a:txBody>
                  <a:tcPr marL="91425" marR="91425" marT="91425" marB="91425"/>
                </a:tc>
                <a:tc>
                  <a:txBody>
                    <a:bodyPr/>
                    <a:lstStyle/>
                    <a:p>
                      <a:pPr marL="0" marR="0" lvl="0" indent="0" algn="l" rtl="0">
                        <a:lnSpc>
                          <a:spcPct val="100000"/>
                        </a:lnSpc>
                        <a:spcBef>
                          <a:spcPts val="0"/>
                        </a:spcBef>
                        <a:spcAft>
                          <a:spcPts val="0"/>
                        </a:spcAft>
                        <a:buNone/>
                      </a:pPr>
                      <a:r>
                        <a:rPr lang="en"/>
                        <a:t>0.1404592</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UMD</a:t>
                      </a:r>
                      <a:endParaRPr/>
                    </a:p>
                  </a:txBody>
                  <a:tcPr marL="91425" marR="91425" marT="91425" marB="91425"/>
                </a:tc>
                <a:tc>
                  <a:txBody>
                    <a:bodyPr/>
                    <a:lstStyle/>
                    <a:p>
                      <a:pPr marL="0" marR="0" lvl="0" indent="0" algn="l" rtl="0">
                        <a:lnSpc>
                          <a:spcPct val="100000"/>
                        </a:lnSpc>
                        <a:spcBef>
                          <a:spcPts val="0"/>
                        </a:spcBef>
                        <a:spcAft>
                          <a:spcPts val="0"/>
                        </a:spcAft>
                        <a:buNone/>
                      </a:pPr>
                      <a:r>
                        <a:rPr lang="en"/>
                        <a:t>-3.54976179 </a:t>
                      </a:r>
                      <a:endParaRPr/>
                    </a:p>
                  </a:txBody>
                  <a:tcPr marL="91425" marR="91425" marT="91425" marB="91425"/>
                </a:tc>
                <a:tc>
                  <a:txBody>
                    <a:bodyPr/>
                    <a:lstStyle/>
                    <a:p>
                      <a:pPr marL="0" marR="0" lvl="0" indent="0" algn="l" rtl="0">
                        <a:lnSpc>
                          <a:spcPct val="100000"/>
                        </a:lnSpc>
                        <a:spcBef>
                          <a:spcPts val="0"/>
                        </a:spcBef>
                        <a:spcAft>
                          <a:spcPts val="0"/>
                        </a:spcAft>
                        <a:buNone/>
                      </a:pPr>
                      <a:r>
                        <a:rPr lang="en"/>
                        <a:t>2.98541657</a:t>
                      </a:r>
                      <a:endParaRPr/>
                    </a:p>
                  </a:txBody>
                  <a:tcPr marL="91425" marR="91425" marT="91425" marB="91425"/>
                </a:tc>
                <a:tc>
                  <a:txBody>
                    <a:bodyPr/>
                    <a:lstStyle/>
                    <a:p>
                      <a:pPr marL="0" marR="0" lvl="0" indent="0" algn="l" rtl="0">
                        <a:lnSpc>
                          <a:spcPct val="100000"/>
                        </a:lnSpc>
                        <a:spcBef>
                          <a:spcPts val="0"/>
                        </a:spcBef>
                        <a:spcAft>
                          <a:spcPts val="0"/>
                        </a:spcAft>
                        <a:buNone/>
                      </a:pPr>
                      <a:r>
                        <a:rPr lang="en"/>
                        <a:t>1.1890340</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A2: In-sample Regression results, HML j=1</a:t>
            </a:r>
            <a:endParaRPr/>
          </a:p>
        </p:txBody>
      </p:sp>
      <p:graphicFrame>
        <p:nvGraphicFramePr>
          <p:cNvPr id="115" name="Google Shape;115;p23"/>
          <p:cNvGraphicFramePr/>
          <p:nvPr/>
        </p:nvGraphicFramePr>
        <p:xfrm>
          <a:off x="952500" y="1383125"/>
          <a:ext cx="3000000" cy="3000000"/>
        </p:xfrm>
        <a:graphic>
          <a:graphicData uri="http://schemas.openxmlformats.org/drawingml/2006/table">
            <a:tbl>
              <a:tblPr>
                <a:noFill/>
                <a:tableStyleId>{01847D7A-E723-4944-9D4C-FB0272213388}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Regressor</a:t>
                      </a:r>
                      <a:endParaRPr/>
                    </a:p>
                  </a:txBody>
                  <a:tcPr marL="91425" marR="91425" marT="91425" marB="91425"/>
                </a:tc>
                <a:tc>
                  <a:txBody>
                    <a:bodyPr/>
                    <a:lstStyle/>
                    <a:p>
                      <a:pPr marL="0" lvl="0" indent="0" algn="l" rtl="0">
                        <a:spcBef>
                          <a:spcPts val="0"/>
                        </a:spcBef>
                        <a:spcAft>
                          <a:spcPts val="0"/>
                        </a:spcAft>
                        <a:buNone/>
                      </a:pPr>
                      <a:r>
                        <a:rPr lang="en"/>
                        <a:t>Betas</a:t>
                      </a:r>
                      <a:endParaRPr/>
                    </a:p>
                  </a:txBody>
                  <a:tcPr marL="91425" marR="91425" marT="91425" marB="91425"/>
                </a:tc>
                <a:tc>
                  <a:txBody>
                    <a:bodyPr/>
                    <a:lstStyle/>
                    <a:p>
                      <a:pPr marL="0" lvl="0" indent="0" algn="l" rtl="0">
                        <a:spcBef>
                          <a:spcPts val="0"/>
                        </a:spcBef>
                        <a:spcAft>
                          <a:spcPts val="0"/>
                        </a:spcAft>
                        <a:buNone/>
                      </a:pPr>
                      <a:r>
                        <a:rPr lang="en"/>
                        <a:t>NW Std. Error</a:t>
                      </a:r>
                      <a:endParaRPr/>
                    </a:p>
                  </a:txBody>
                  <a:tcPr marL="91425" marR="91425" marT="91425" marB="91425"/>
                </a:tc>
                <a:tc>
                  <a:txBody>
                    <a:bodyPr/>
                    <a:lstStyle/>
                    <a:p>
                      <a:pPr marL="0" lvl="0" indent="0" algn="l" rtl="0">
                        <a:spcBef>
                          <a:spcPts val="0"/>
                        </a:spcBef>
                        <a:spcAft>
                          <a:spcPts val="0"/>
                        </a:spcAft>
                        <a:buNone/>
                      </a:pPr>
                      <a:r>
                        <a:rPr lang="en"/>
                        <a:t>T-stats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Intercept</a:t>
                      </a:r>
                      <a:endParaRPr/>
                    </a:p>
                  </a:txBody>
                  <a:tcPr marL="91425" marR="91425" marT="91425" marB="91425"/>
                </a:tc>
                <a:tc>
                  <a:txBody>
                    <a:bodyPr/>
                    <a:lstStyle/>
                    <a:p>
                      <a:pPr marL="0" marR="0" lvl="0" indent="0" algn="l" rtl="0">
                        <a:lnSpc>
                          <a:spcPct val="100000"/>
                        </a:lnSpc>
                        <a:spcBef>
                          <a:spcPts val="0"/>
                        </a:spcBef>
                        <a:spcAft>
                          <a:spcPts val="0"/>
                        </a:spcAft>
                        <a:buNone/>
                      </a:pPr>
                      <a:r>
                        <a:rPr lang="en"/>
                        <a:t>0.65777644 </a:t>
                      </a:r>
                      <a:endParaRPr/>
                    </a:p>
                  </a:txBody>
                  <a:tcPr marL="91425" marR="91425" marT="91425" marB="91425"/>
                </a:tc>
                <a:tc>
                  <a:txBody>
                    <a:bodyPr/>
                    <a:lstStyle/>
                    <a:p>
                      <a:pPr marL="0" marR="0" lvl="0" indent="0" algn="l" rtl="0">
                        <a:lnSpc>
                          <a:spcPct val="100000"/>
                        </a:lnSpc>
                        <a:spcBef>
                          <a:spcPts val="0"/>
                        </a:spcBef>
                        <a:spcAft>
                          <a:spcPts val="0"/>
                        </a:spcAft>
                        <a:buNone/>
                      </a:pPr>
                      <a:r>
                        <a:rPr lang="en"/>
                        <a:t>0.3907277</a:t>
                      </a:r>
                      <a:endParaRPr/>
                    </a:p>
                  </a:txBody>
                  <a:tcPr marL="91425" marR="91425" marT="91425" marB="91425"/>
                </a:tc>
                <a:tc>
                  <a:txBody>
                    <a:bodyPr/>
                    <a:lstStyle/>
                    <a:p>
                      <a:pPr marL="0" marR="0" lvl="0" indent="0" algn="l" rtl="0">
                        <a:lnSpc>
                          <a:spcPct val="100000"/>
                        </a:lnSpc>
                        <a:spcBef>
                          <a:spcPts val="0"/>
                        </a:spcBef>
                        <a:spcAft>
                          <a:spcPts val="0"/>
                        </a:spcAft>
                        <a:buNone/>
                      </a:pPr>
                      <a:r>
                        <a:rPr lang="en"/>
                        <a:t>1.6834651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HML lag</a:t>
                      </a:r>
                      <a:endParaRPr/>
                    </a:p>
                  </a:txBody>
                  <a:tcPr marL="91425" marR="91425" marT="91425" marB="91425"/>
                </a:tc>
                <a:tc>
                  <a:txBody>
                    <a:bodyPr/>
                    <a:lstStyle/>
                    <a:p>
                      <a:pPr marL="0" marR="0" lvl="0" indent="0" algn="l" rtl="0">
                        <a:lnSpc>
                          <a:spcPct val="100000"/>
                        </a:lnSpc>
                        <a:spcBef>
                          <a:spcPts val="0"/>
                        </a:spcBef>
                        <a:spcAft>
                          <a:spcPts val="0"/>
                        </a:spcAft>
                        <a:buNone/>
                      </a:pPr>
                      <a:r>
                        <a:rPr lang="en"/>
                        <a:t>0.05964091 </a:t>
                      </a:r>
                      <a:endParaRPr/>
                    </a:p>
                  </a:txBody>
                  <a:tcPr marL="91425" marR="91425" marT="91425" marB="91425"/>
                </a:tc>
                <a:tc>
                  <a:txBody>
                    <a:bodyPr/>
                    <a:lstStyle/>
                    <a:p>
                      <a:pPr marL="0" marR="0" lvl="0" indent="0" algn="l" rtl="0">
                        <a:lnSpc>
                          <a:spcPct val="100000"/>
                        </a:lnSpc>
                        <a:spcBef>
                          <a:spcPts val="0"/>
                        </a:spcBef>
                        <a:spcAft>
                          <a:spcPts val="0"/>
                        </a:spcAft>
                        <a:buNone/>
                      </a:pPr>
                      <a:r>
                        <a:rPr lang="en"/>
                        <a:t>0.0392250</a:t>
                      </a:r>
                      <a:endParaRPr/>
                    </a:p>
                  </a:txBody>
                  <a:tcPr marL="91425" marR="91425" marT="91425" marB="91425"/>
                </a:tc>
                <a:tc>
                  <a:txBody>
                    <a:bodyPr/>
                    <a:lstStyle/>
                    <a:p>
                      <a:pPr marL="0" marR="0" lvl="0" indent="0" algn="l" rtl="0">
                        <a:lnSpc>
                          <a:spcPct val="100000"/>
                        </a:lnSpc>
                        <a:spcBef>
                          <a:spcPts val="0"/>
                        </a:spcBef>
                        <a:spcAft>
                          <a:spcPts val="0"/>
                        </a:spcAft>
                        <a:buNone/>
                      </a:pPr>
                      <a:r>
                        <a:rPr lang="en"/>
                        <a:t>1.5204818</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Value Spread</a:t>
                      </a:r>
                      <a:endParaRPr/>
                    </a:p>
                  </a:txBody>
                  <a:tcPr marL="91425" marR="91425" marT="91425" marB="91425"/>
                </a:tc>
                <a:tc>
                  <a:txBody>
                    <a:bodyPr/>
                    <a:lstStyle/>
                    <a:p>
                      <a:pPr marL="0" marR="0" lvl="0" indent="0" algn="l" rtl="0">
                        <a:lnSpc>
                          <a:spcPct val="100000"/>
                        </a:lnSpc>
                        <a:spcBef>
                          <a:spcPts val="0"/>
                        </a:spcBef>
                        <a:spcAft>
                          <a:spcPts val="0"/>
                        </a:spcAft>
                        <a:buNone/>
                      </a:pPr>
                      <a:r>
                        <a:rPr lang="en"/>
                        <a:t>-0.12421738 </a:t>
                      </a:r>
                      <a:endParaRPr/>
                    </a:p>
                  </a:txBody>
                  <a:tcPr marL="91425" marR="91425" marT="91425" marB="91425"/>
                </a:tc>
                <a:tc>
                  <a:txBody>
                    <a:bodyPr/>
                    <a:lstStyle/>
                    <a:p>
                      <a:pPr marL="0" marR="0" lvl="0" indent="0" algn="l" rtl="0">
                        <a:lnSpc>
                          <a:spcPct val="100000"/>
                        </a:lnSpc>
                        <a:spcBef>
                          <a:spcPts val="0"/>
                        </a:spcBef>
                        <a:spcAft>
                          <a:spcPts val="0"/>
                        </a:spcAft>
                        <a:buNone/>
                      </a:pPr>
                      <a:r>
                        <a:rPr lang="en"/>
                        <a:t>0.4077705</a:t>
                      </a:r>
                      <a:endParaRPr/>
                    </a:p>
                  </a:txBody>
                  <a:tcPr marL="91425" marR="91425" marT="91425" marB="91425"/>
                </a:tc>
                <a:tc>
                  <a:txBody>
                    <a:bodyPr/>
                    <a:lstStyle/>
                    <a:p>
                      <a:pPr marL="0" marR="0" lvl="0" indent="0" algn="l" rtl="0">
                        <a:lnSpc>
                          <a:spcPct val="100000"/>
                        </a:lnSpc>
                        <a:spcBef>
                          <a:spcPts val="0"/>
                        </a:spcBef>
                        <a:spcAft>
                          <a:spcPts val="0"/>
                        </a:spcAft>
                        <a:buNone/>
                      </a:pPr>
                      <a:r>
                        <a:rPr lang="en"/>
                        <a:t>0.3046258</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Pairwise Correlation</a:t>
                      </a:r>
                      <a:endParaRPr/>
                    </a:p>
                  </a:txBody>
                  <a:tcPr marL="91425" marR="91425" marT="91425" marB="91425"/>
                </a:tc>
                <a:tc>
                  <a:txBody>
                    <a:bodyPr/>
                    <a:lstStyle/>
                    <a:p>
                      <a:pPr marL="0" marR="0" lvl="0" indent="0" algn="l" rtl="0">
                        <a:lnSpc>
                          <a:spcPct val="100000"/>
                        </a:lnSpc>
                        <a:spcBef>
                          <a:spcPts val="0"/>
                        </a:spcBef>
                        <a:spcAft>
                          <a:spcPts val="0"/>
                        </a:spcAft>
                        <a:buNone/>
                      </a:pPr>
                      <a:r>
                        <a:rPr lang="en"/>
                        <a:t>-1.21865478 </a:t>
                      </a:r>
                      <a:endParaRPr/>
                    </a:p>
                  </a:txBody>
                  <a:tcPr marL="91425" marR="91425" marT="91425" marB="91425"/>
                </a:tc>
                <a:tc>
                  <a:txBody>
                    <a:bodyPr/>
                    <a:lstStyle/>
                    <a:p>
                      <a:pPr marL="0" marR="0" lvl="0" indent="0" algn="l" rtl="0">
                        <a:lnSpc>
                          <a:spcPct val="100000"/>
                        </a:lnSpc>
                        <a:spcBef>
                          <a:spcPts val="0"/>
                        </a:spcBef>
                        <a:spcAft>
                          <a:spcPts val="0"/>
                        </a:spcAft>
                        <a:buNone/>
                      </a:pPr>
                      <a:r>
                        <a:rPr lang="en"/>
                        <a:t>1.0754103</a:t>
                      </a:r>
                      <a:endParaRPr/>
                    </a:p>
                  </a:txBody>
                  <a:tcPr marL="91425" marR="91425" marT="91425" marB="91425"/>
                </a:tc>
                <a:tc>
                  <a:txBody>
                    <a:bodyPr/>
                    <a:lstStyle/>
                    <a:p>
                      <a:pPr marL="0" marR="0" lvl="0" indent="0" algn="l" rtl="0">
                        <a:lnSpc>
                          <a:spcPct val="100000"/>
                        </a:lnSpc>
                        <a:spcBef>
                          <a:spcPts val="0"/>
                        </a:spcBef>
                        <a:spcAft>
                          <a:spcPts val="0"/>
                        </a:spcAft>
                        <a:buNone/>
                      </a:pPr>
                      <a:r>
                        <a:rPr lang="en"/>
                        <a:t>1.1331998</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UMD</a:t>
                      </a:r>
                      <a:endParaRPr/>
                    </a:p>
                  </a:txBody>
                  <a:tcPr marL="91425" marR="91425" marT="91425" marB="91425"/>
                </a:tc>
                <a:tc>
                  <a:txBody>
                    <a:bodyPr/>
                    <a:lstStyle/>
                    <a:p>
                      <a:pPr marL="0" marR="0" lvl="0" indent="0" algn="l" rtl="0">
                        <a:lnSpc>
                          <a:spcPct val="100000"/>
                        </a:lnSpc>
                        <a:spcBef>
                          <a:spcPts val="0"/>
                        </a:spcBef>
                        <a:spcAft>
                          <a:spcPts val="0"/>
                        </a:spcAft>
                        <a:buNone/>
                      </a:pPr>
                      <a:r>
                        <a:rPr lang="en"/>
                        <a:t>-4.80948725 </a:t>
                      </a:r>
                      <a:endParaRPr/>
                    </a:p>
                  </a:txBody>
                  <a:tcPr marL="91425" marR="91425" marT="91425" marB="91425"/>
                </a:tc>
                <a:tc>
                  <a:txBody>
                    <a:bodyPr/>
                    <a:lstStyle/>
                    <a:p>
                      <a:pPr marL="0" marR="0" lvl="0" indent="0" algn="l" rtl="0">
                        <a:lnSpc>
                          <a:spcPct val="100000"/>
                        </a:lnSpc>
                        <a:spcBef>
                          <a:spcPts val="0"/>
                        </a:spcBef>
                        <a:spcAft>
                          <a:spcPts val="0"/>
                        </a:spcAft>
                        <a:buNone/>
                      </a:pPr>
                      <a:r>
                        <a:rPr lang="en"/>
                        <a:t>2.8607002 </a:t>
                      </a:r>
                      <a:endParaRPr/>
                    </a:p>
                  </a:txBody>
                  <a:tcPr marL="91425" marR="91425" marT="91425" marB="91425"/>
                </a:tc>
                <a:tc>
                  <a:txBody>
                    <a:bodyPr/>
                    <a:lstStyle/>
                    <a:p>
                      <a:pPr marL="0" marR="0" lvl="0" indent="0" algn="l" rtl="0">
                        <a:lnSpc>
                          <a:spcPct val="100000"/>
                        </a:lnSpc>
                        <a:spcBef>
                          <a:spcPts val="0"/>
                        </a:spcBef>
                        <a:spcAft>
                          <a:spcPts val="0"/>
                        </a:spcAft>
                        <a:buNone/>
                      </a:pPr>
                      <a:r>
                        <a:rPr lang="en"/>
                        <a:t>1.6812273</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A3: In-sample Regression results, SMB j=3</a:t>
            </a:r>
            <a:endParaRPr/>
          </a:p>
        </p:txBody>
      </p:sp>
      <p:graphicFrame>
        <p:nvGraphicFramePr>
          <p:cNvPr id="121" name="Google Shape;121;p24"/>
          <p:cNvGraphicFramePr/>
          <p:nvPr/>
        </p:nvGraphicFramePr>
        <p:xfrm>
          <a:off x="952500" y="1383125"/>
          <a:ext cx="3000000" cy="3000000"/>
        </p:xfrm>
        <a:graphic>
          <a:graphicData uri="http://schemas.openxmlformats.org/drawingml/2006/table">
            <a:tbl>
              <a:tblPr>
                <a:noFill/>
                <a:tableStyleId>{01847D7A-E723-4944-9D4C-FB0272213388}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Regressor</a:t>
                      </a:r>
                      <a:endParaRPr/>
                    </a:p>
                  </a:txBody>
                  <a:tcPr marL="91425" marR="91425" marT="91425" marB="91425"/>
                </a:tc>
                <a:tc>
                  <a:txBody>
                    <a:bodyPr/>
                    <a:lstStyle/>
                    <a:p>
                      <a:pPr marL="0" lvl="0" indent="0" algn="l" rtl="0">
                        <a:spcBef>
                          <a:spcPts val="0"/>
                        </a:spcBef>
                        <a:spcAft>
                          <a:spcPts val="0"/>
                        </a:spcAft>
                        <a:buNone/>
                      </a:pPr>
                      <a:r>
                        <a:rPr lang="en"/>
                        <a:t>Betas</a:t>
                      </a:r>
                      <a:endParaRPr/>
                    </a:p>
                  </a:txBody>
                  <a:tcPr marL="91425" marR="91425" marT="91425" marB="91425"/>
                </a:tc>
                <a:tc>
                  <a:txBody>
                    <a:bodyPr/>
                    <a:lstStyle/>
                    <a:p>
                      <a:pPr marL="0" lvl="0" indent="0" algn="l" rtl="0">
                        <a:spcBef>
                          <a:spcPts val="0"/>
                        </a:spcBef>
                        <a:spcAft>
                          <a:spcPts val="0"/>
                        </a:spcAft>
                        <a:buNone/>
                      </a:pPr>
                      <a:r>
                        <a:rPr lang="en"/>
                        <a:t>NW Std. Error</a:t>
                      </a:r>
                      <a:endParaRPr/>
                    </a:p>
                  </a:txBody>
                  <a:tcPr marL="91425" marR="91425" marT="91425" marB="91425"/>
                </a:tc>
                <a:tc>
                  <a:txBody>
                    <a:bodyPr/>
                    <a:lstStyle/>
                    <a:p>
                      <a:pPr marL="0" lvl="0" indent="0" algn="l" rtl="0">
                        <a:spcBef>
                          <a:spcPts val="0"/>
                        </a:spcBef>
                        <a:spcAft>
                          <a:spcPts val="0"/>
                        </a:spcAft>
                        <a:buNone/>
                      </a:pPr>
                      <a:r>
                        <a:rPr lang="en"/>
                        <a:t>T-stats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Intercept</a:t>
                      </a:r>
                      <a:endParaRPr/>
                    </a:p>
                  </a:txBody>
                  <a:tcPr marL="91425" marR="91425" marT="91425" marB="91425"/>
                </a:tc>
                <a:tc>
                  <a:txBody>
                    <a:bodyPr/>
                    <a:lstStyle/>
                    <a:p>
                      <a:pPr marL="0" marR="0" lvl="0" indent="0" algn="l" rtl="0">
                        <a:lnSpc>
                          <a:spcPct val="100000"/>
                        </a:lnSpc>
                        <a:spcBef>
                          <a:spcPts val="0"/>
                        </a:spcBef>
                        <a:spcAft>
                          <a:spcPts val="0"/>
                        </a:spcAft>
                        <a:buNone/>
                      </a:pPr>
                      <a:r>
                        <a:rPr lang="en"/>
                        <a:t> -0.39461035 </a:t>
                      </a:r>
                      <a:endParaRPr/>
                    </a:p>
                  </a:txBody>
                  <a:tcPr marL="91425" marR="91425" marT="91425" marB="91425"/>
                </a:tc>
                <a:tc>
                  <a:txBody>
                    <a:bodyPr/>
                    <a:lstStyle/>
                    <a:p>
                      <a:pPr marL="0" marR="0" lvl="0" indent="0" algn="l" rtl="0">
                        <a:lnSpc>
                          <a:spcPct val="100000"/>
                        </a:lnSpc>
                        <a:spcBef>
                          <a:spcPts val="0"/>
                        </a:spcBef>
                        <a:spcAft>
                          <a:spcPts val="0"/>
                        </a:spcAft>
                        <a:buNone/>
                      </a:pPr>
                      <a:r>
                        <a:rPr lang="en"/>
                        <a:t>0.42914988 </a:t>
                      </a:r>
                      <a:endParaRPr/>
                    </a:p>
                  </a:txBody>
                  <a:tcPr marL="91425" marR="91425" marT="91425" marB="91425"/>
                </a:tc>
                <a:tc>
                  <a:txBody>
                    <a:bodyPr/>
                    <a:lstStyle/>
                    <a:p>
                      <a:pPr marL="0" marR="0" lvl="0" indent="0" algn="l" rtl="0">
                        <a:lnSpc>
                          <a:spcPct val="100000"/>
                        </a:lnSpc>
                        <a:spcBef>
                          <a:spcPts val="0"/>
                        </a:spcBef>
                        <a:spcAft>
                          <a:spcPts val="0"/>
                        </a:spcAft>
                        <a:buNone/>
                      </a:pPr>
                      <a:r>
                        <a:rPr lang="en"/>
                        <a:t>0.9195164</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SMB lag</a:t>
                      </a:r>
                      <a:endParaRPr/>
                    </a:p>
                  </a:txBody>
                  <a:tcPr marL="91425" marR="91425" marT="91425" marB="91425"/>
                </a:tc>
                <a:tc>
                  <a:txBody>
                    <a:bodyPr/>
                    <a:lstStyle/>
                    <a:p>
                      <a:pPr marL="0" marR="0" lvl="0" indent="0" algn="l" rtl="0">
                        <a:lnSpc>
                          <a:spcPct val="100000"/>
                        </a:lnSpc>
                        <a:spcBef>
                          <a:spcPts val="0"/>
                        </a:spcBef>
                        <a:spcAft>
                          <a:spcPts val="0"/>
                        </a:spcAft>
                        <a:buNone/>
                      </a:pPr>
                      <a:r>
                        <a:rPr lang="en"/>
                        <a:t>-0.08959038 </a:t>
                      </a:r>
                      <a:endParaRPr/>
                    </a:p>
                  </a:txBody>
                  <a:tcPr marL="91425" marR="91425" marT="91425" marB="91425"/>
                </a:tc>
                <a:tc>
                  <a:txBody>
                    <a:bodyPr/>
                    <a:lstStyle/>
                    <a:p>
                      <a:pPr marL="0" marR="0" lvl="0" indent="0" algn="l" rtl="0">
                        <a:lnSpc>
                          <a:spcPct val="100000"/>
                        </a:lnSpc>
                        <a:spcBef>
                          <a:spcPts val="0"/>
                        </a:spcBef>
                        <a:spcAft>
                          <a:spcPts val="0"/>
                        </a:spcAft>
                        <a:buNone/>
                      </a:pPr>
                      <a:r>
                        <a:rPr lang="en"/>
                        <a:t>0.04989188</a:t>
                      </a:r>
                      <a:endParaRPr/>
                    </a:p>
                  </a:txBody>
                  <a:tcPr marL="91425" marR="91425" marT="91425" marB="91425"/>
                </a:tc>
                <a:tc>
                  <a:txBody>
                    <a:bodyPr/>
                    <a:lstStyle/>
                    <a:p>
                      <a:pPr marL="0" marR="0" lvl="0" indent="0" algn="l" rtl="0">
                        <a:lnSpc>
                          <a:spcPct val="100000"/>
                        </a:lnSpc>
                        <a:spcBef>
                          <a:spcPts val="0"/>
                        </a:spcBef>
                        <a:spcAft>
                          <a:spcPts val="0"/>
                        </a:spcAft>
                        <a:buNone/>
                      </a:pPr>
                      <a:r>
                        <a:rPr lang="en"/>
                        <a:t>1.7956906</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Value Spread</a:t>
                      </a:r>
                      <a:endParaRPr/>
                    </a:p>
                  </a:txBody>
                  <a:tcPr marL="91425" marR="91425" marT="91425" marB="91425"/>
                </a:tc>
                <a:tc>
                  <a:txBody>
                    <a:bodyPr/>
                    <a:lstStyle/>
                    <a:p>
                      <a:pPr marL="0" marR="0" lvl="0" indent="0" algn="l" rtl="0">
                        <a:lnSpc>
                          <a:spcPct val="100000"/>
                        </a:lnSpc>
                        <a:spcBef>
                          <a:spcPts val="0"/>
                        </a:spcBef>
                        <a:spcAft>
                          <a:spcPts val="0"/>
                        </a:spcAft>
                        <a:buNone/>
                      </a:pPr>
                      <a:r>
                        <a:rPr lang="en"/>
                        <a:t>1.12726044 </a:t>
                      </a:r>
                      <a:endParaRPr/>
                    </a:p>
                  </a:txBody>
                  <a:tcPr marL="91425" marR="91425" marT="91425" marB="91425"/>
                </a:tc>
                <a:tc>
                  <a:txBody>
                    <a:bodyPr/>
                    <a:lstStyle/>
                    <a:p>
                      <a:pPr marL="0" marR="0" lvl="0" indent="0" algn="l" rtl="0">
                        <a:lnSpc>
                          <a:spcPct val="100000"/>
                        </a:lnSpc>
                        <a:spcBef>
                          <a:spcPts val="0"/>
                        </a:spcBef>
                        <a:spcAft>
                          <a:spcPts val="0"/>
                        </a:spcAft>
                        <a:buNone/>
                      </a:pPr>
                      <a:r>
                        <a:rPr lang="en"/>
                        <a:t>0.46741201</a:t>
                      </a:r>
                      <a:endParaRPr/>
                    </a:p>
                  </a:txBody>
                  <a:tcPr marL="91425" marR="91425" marT="91425" marB="91425"/>
                </a:tc>
                <a:tc>
                  <a:txBody>
                    <a:bodyPr/>
                    <a:lstStyle/>
                    <a:p>
                      <a:pPr marL="0" marR="0" lvl="0" indent="0" algn="l" rtl="0">
                        <a:lnSpc>
                          <a:spcPct val="100000"/>
                        </a:lnSpc>
                        <a:spcBef>
                          <a:spcPts val="0"/>
                        </a:spcBef>
                        <a:spcAft>
                          <a:spcPts val="0"/>
                        </a:spcAft>
                        <a:buNone/>
                      </a:pPr>
                      <a:r>
                        <a:rPr lang="en">
                          <a:highlight>
                            <a:srgbClr val="FFFF00"/>
                          </a:highlight>
                        </a:rPr>
                        <a:t>2.4117062</a:t>
                      </a:r>
                      <a:endParaRPr>
                        <a:highlight>
                          <a:srgbClr val="FFFF00"/>
                        </a:highligh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Pairwise Correlation</a:t>
                      </a:r>
                      <a:endParaRPr/>
                    </a:p>
                  </a:txBody>
                  <a:tcPr marL="91425" marR="91425" marT="91425" marB="91425"/>
                </a:tc>
                <a:tc>
                  <a:txBody>
                    <a:bodyPr/>
                    <a:lstStyle/>
                    <a:p>
                      <a:pPr marL="0" marR="0" lvl="0" indent="0" algn="l" rtl="0">
                        <a:lnSpc>
                          <a:spcPct val="100000"/>
                        </a:lnSpc>
                        <a:spcBef>
                          <a:spcPts val="0"/>
                        </a:spcBef>
                        <a:spcAft>
                          <a:spcPts val="0"/>
                        </a:spcAft>
                        <a:buNone/>
                      </a:pPr>
                      <a:r>
                        <a:rPr lang="en"/>
                        <a:t>0.19130777 </a:t>
                      </a:r>
                      <a:endParaRPr/>
                    </a:p>
                  </a:txBody>
                  <a:tcPr marL="91425" marR="91425" marT="91425" marB="91425"/>
                </a:tc>
                <a:tc>
                  <a:txBody>
                    <a:bodyPr/>
                    <a:lstStyle/>
                    <a:p>
                      <a:pPr marL="0" marR="0" lvl="0" indent="0" algn="l" rtl="0">
                        <a:lnSpc>
                          <a:spcPct val="100000"/>
                        </a:lnSpc>
                        <a:spcBef>
                          <a:spcPts val="0"/>
                        </a:spcBef>
                        <a:spcAft>
                          <a:spcPts val="0"/>
                        </a:spcAft>
                        <a:buNone/>
                      </a:pPr>
                      <a:r>
                        <a:rPr lang="en"/>
                        <a:t>1.20908375</a:t>
                      </a:r>
                      <a:endParaRPr/>
                    </a:p>
                  </a:txBody>
                  <a:tcPr marL="91425" marR="91425" marT="91425" marB="91425"/>
                </a:tc>
                <a:tc>
                  <a:txBody>
                    <a:bodyPr/>
                    <a:lstStyle/>
                    <a:p>
                      <a:pPr marL="0" marR="0" lvl="0" indent="0" algn="l" rtl="0">
                        <a:lnSpc>
                          <a:spcPct val="100000"/>
                        </a:lnSpc>
                        <a:spcBef>
                          <a:spcPts val="0"/>
                        </a:spcBef>
                        <a:spcAft>
                          <a:spcPts val="0"/>
                        </a:spcAft>
                        <a:buNone/>
                      </a:pPr>
                      <a:r>
                        <a:rPr lang="en"/>
                        <a:t>0.1582254</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UMD</a:t>
                      </a:r>
                      <a:endParaRPr/>
                    </a:p>
                  </a:txBody>
                  <a:tcPr marL="91425" marR="91425" marT="91425" marB="91425"/>
                </a:tc>
                <a:tc>
                  <a:txBody>
                    <a:bodyPr/>
                    <a:lstStyle/>
                    <a:p>
                      <a:pPr marL="0" marR="0" lvl="0" indent="0" algn="l" rtl="0">
                        <a:lnSpc>
                          <a:spcPct val="100000"/>
                        </a:lnSpc>
                        <a:spcBef>
                          <a:spcPts val="0"/>
                        </a:spcBef>
                        <a:spcAft>
                          <a:spcPts val="0"/>
                        </a:spcAft>
                        <a:buNone/>
                      </a:pPr>
                      <a:r>
                        <a:rPr lang="en"/>
                        <a:t>-3.20064662 </a:t>
                      </a:r>
                      <a:endParaRPr/>
                    </a:p>
                  </a:txBody>
                  <a:tcPr marL="91425" marR="91425" marT="91425" marB="91425"/>
                </a:tc>
                <a:tc>
                  <a:txBody>
                    <a:bodyPr/>
                    <a:lstStyle/>
                    <a:p>
                      <a:pPr marL="0" marR="0" lvl="0" indent="0" algn="l" rtl="0">
                        <a:lnSpc>
                          <a:spcPct val="100000"/>
                        </a:lnSpc>
                        <a:spcBef>
                          <a:spcPts val="0"/>
                        </a:spcBef>
                        <a:spcAft>
                          <a:spcPts val="0"/>
                        </a:spcAft>
                        <a:buNone/>
                      </a:pPr>
                      <a:r>
                        <a:rPr lang="en"/>
                        <a:t>3.42986481</a:t>
                      </a:r>
                      <a:endParaRPr/>
                    </a:p>
                  </a:txBody>
                  <a:tcPr marL="91425" marR="91425" marT="91425" marB="91425"/>
                </a:tc>
                <a:tc>
                  <a:txBody>
                    <a:bodyPr/>
                    <a:lstStyle/>
                    <a:p>
                      <a:pPr marL="0" marR="0" lvl="0" indent="0" algn="l" rtl="0">
                        <a:lnSpc>
                          <a:spcPct val="100000"/>
                        </a:lnSpc>
                        <a:spcBef>
                          <a:spcPts val="0"/>
                        </a:spcBef>
                        <a:spcAft>
                          <a:spcPts val="0"/>
                        </a:spcAft>
                        <a:buNone/>
                      </a:pPr>
                      <a:r>
                        <a:rPr lang="en"/>
                        <a:t>0.9331699</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A4: In-sample Regression results, HML j=3</a:t>
            </a:r>
            <a:endParaRPr/>
          </a:p>
        </p:txBody>
      </p:sp>
      <p:graphicFrame>
        <p:nvGraphicFramePr>
          <p:cNvPr id="127" name="Google Shape;127;p25"/>
          <p:cNvGraphicFramePr/>
          <p:nvPr/>
        </p:nvGraphicFramePr>
        <p:xfrm>
          <a:off x="952500" y="1383125"/>
          <a:ext cx="3000000" cy="3000000"/>
        </p:xfrm>
        <a:graphic>
          <a:graphicData uri="http://schemas.openxmlformats.org/drawingml/2006/table">
            <a:tbl>
              <a:tblPr>
                <a:noFill/>
                <a:tableStyleId>{01847D7A-E723-4944-9D4C-FB0272213388}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Regressor</a:t>
                      </a:r>
                      <a:endParaRPr/>
                    </a:p>
                  </a:txBody>
                  <a:tcPr marL="91425" marR="91425" marT="91425" marB="91425"/>
                </a:tc>
                <a:tc>
                  <a:txBody>
                    <a:bodyPr/>
                    <a:lstStyle/>
                    <a:p>
                      <a:pPr marL="0" lvl="0" indent="0" algn="l" rtl="0">
                        <a:spcBef>
                          <a:spcPts val="0"/>
                        </a:spcBef>
                        <a:spcAft>
                          <a:spcPts val="0"/>
                        </a:spcAft>
                        <a:buNone/>
                      </a:pPr>
                      <a:r>
                        <a:rPr lang="en"/>
                        <a:t>Betas</a:t>
                      </a:r>
                      <a:endParaRPr/>
                    </a:p>
                  </a:txBody>
                  <a:tcPr marL="91425" marR="91425" marT="91425" marB="91425"/>
                </a:tc>
                <a:tc>
                  <a:txBody>
                    <a:bodyPr/>
                    <a:lstStyle/>
                    <a:p>
                      <a:pPr marL="0" lvl="0" indent="0" algn="l" rtl="0">
                        <a:spcBef>
                          <a:spcPts val="0"/>
                        </a:spcBef>
                        <a:spcAft>
                          <a:spcPts val="0"/>
                        </a:spcAft>
                        <a:buNone/>
                      </a:pPr>
                      <a:r>
                        <a:rPr lang="en"/>
                        <a:t>NW Std. Error</a:t>
                      </a:r>
                      <a:endParaRPr/>
                    </a:p>
                  </a:txBody>
                  <a:tcPr marL="91425" marR="91425" marT="91425" marB="91425"/>
                </a:tc>
                <a:tc>
                  <a:txBody>
                    <a:bodyPr/>
                    <a:lstStyle/>
                    <a:p>
                      <a:pPr marL="0" lvl="0" indent="0" algn="l" rtl="0">
                        <a:spcBef>
                          <a:spcPts val="0"/>
                        </a:spcBef>
                        <a:spcAft>
                          <a:spcPts val="0"/>
                        </a:spcAft>
                        <a:buNone/>
                      </a:pPr>
                      <a:r>
                        <a:rPr lang="en"/>
                        <a:t>T-stats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Intercept</a:t>
                      </a:r>
                      <a:endParaRPr/>
                    </a:p>
                  </a:txBody>
                  <a:tcPr marL="91425" marR="91425" marT="91425" marB="91425"/>
                </a:tc>
                <a:tc>
                  <a:txBody>
                    <a:bodyPr/>
                    <a:lstStyle/>
                    <a:p>
                      <a:pPr marL="0" marR="0" lvl="0" indent="0" algn="l" rtl="0">
                        <a:lnSpc>
                          <a:spcPct val="100000"/>
                        </a:lnSpc>
                        <a:spcBef>
                          <a:spcPts val="0"/>
                        </a:spcBef>
                        <a:spcAft>
                          <a:spcPts val="0"/>
                        </a:spcAft>
                        <a:buNone/>
                      </a:pPr>
                      <a:r>
                        <a:rPr lang="en"/>
                        <a:t>0.61873548 </a:t>
                      </a:r>
                      <a:endParaRPr/>
                    </a:p>
                  </a:txBody>
                  <a:tcPr marL="91425" marR="91425" marT="91425" marB="91425"/>
                </a:tc>
                <a:tc>
                  <a:txBody>
                    <a:bodyPr/>
                    <a:lstStyle/>
                    <a:p>
                      <a:pPr marL="0" marR="0" lvl="0" indent="0" algn="l" rtl="0">
                        <a:lnSpc>
                          <a:spcPct val="100000"/>
                        </a:lnSpc>
                        <a:spcBef>
                          <a:spcPts val="0"/>
                        </a:spcBef>
                        <a:spcAft>
                          <a:spcPts val="0"/>
                        </a:spcAft>
                        <a:buNone/>
                      </a:pPr>
                      <a:r>
                        <a:rPr lang="en"/>
                        <a:t>0.39864850</a:t>
                      </a:r>
                      <a:endParaRPr/>
                    </a:p>
                  </a:txBody>
                  <a:tcPr marL="91425" marR="91425" marT="91425" marB="91425"/>
                </a:tc>
                <a:tc>
                  <a:txBody>
                    <a:bodyPr/>
                    <a:lstStyle/>
                    <a:p>
                      <a:pPr marL="0" marR="0" lvl="0" indent="0" algn="l" rtl="0">
                        <a:lnSpc>
                          <a:spcPct val="100000"/>
                        </a:lnSpc>
                        <a:spcBef>
                          <a:spcPts val="0"/>
                        </a:spcBef>
                        <a:spcAft>
                          <a:spcPts val="0"/>
                        </a:spcAft>
                        <a:buNone/>
                      </a:pPr>
                      <a:r>
                        <a:rPr lang="en"/>
                        <a:t>1.5520828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HML lag</a:t>
                      </a:r>
                      <a:endParaRPr/>
                    </a:p>
                  </a:txBody>
                  <a:tcPr marL="91425" marR="91425" marT="91425" marB="91425"/>
                </a:tc>
                <a:tc>
                  <a:txBody>
                    <a:bodyPr/>
                    <a:lstStyle/>
                    <a:p>
                      <a:pPr marL="0" marR="0" lvl="0" indent="0" algn="l" rtl="0">
                        <a:lnSpc>
                          <a:spcPct val="100000"/>
                        </a:lnSpc>
                        <a:spcBef>
                          <a:spcPts val="0"/>
                        </a:spcBef>
                        <a:spcAft>
                          <a:spcPts val="0"/>
                        </a:spcAft>
                        <a:buNone/>
                      </a:pPr>
                      <a:r>
                        <a:rPr lang="en"/>
                        <a:t>0.05244545</a:t>
                      </a:r>
                      <a:endParaRPr/>
                    </a:p>
                  </a:txBody>
                  <a:tcPr marL="91425" marR="91425" marT="91425" marB="91425"/>
                </a:tc>
                <a:tc>
                  <a:txBody>
                    <a:bodyPr/>
                    <a:lstStyle/>
                    <a:p>
                      <a:pPr marL="0" marR="0" lvl="0" indent="0" algn="l" rtl="0">
                        <a:lnSpc>
                          <a:spcPct val="100000"/>
                        </a:lnSpc>
                        <a:spcBef>
                          <a:spcPts val="0"/>
                        </a:spcBef>
                        <a:spcAft>
                          <a:spcPts val="0"/>
                        </a:spcAft>
                        <a:buNone/>
                      </a:pPr>
                      <a:r>
                        <a:rPr lang="en"/>
                        <a:t>0.06928484</a:t>
                      </a:r>
                      <a:endParaRPr/>
                    </a:p>
                  </a:txBody>
                  <a:tcPr marL="91425" marR="91425" marT="91425" marB="91425"/>
                </a:tc>
                <a:tc>
                  <a:txBody>
                    <a:bodyPr/>
                    <a:lstStyle/>
                    <a:p>
                      <a:pPr marL="0" marR="0" lvl="0" indent="0" algn="l" rtl="0">
                        <a:lnSpc>
                          <a:spcPct val="100000"/>
                        </a:lnSpc>
                        <a:spcBef>
                          <a:spcPts val="0"/>
                        </a:spcBef>
                        <a:spcAft>
                          <a:spcPts val="0"/>
                        </a:spcAft>
                        <a:buNone/>
                      </a:pPr>
                      <a:r>
                        <a:rPr lang="en"/>
                        <a:t>0.7569542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Value Spread</a:t>
                      </a:r>
                      <a:endParaRPr/>
                    </a:p>
                  </a:txBody>
                  <a:tcPr marL="91425" marR="91425" marT="91425" marB="91425"/>
                </a:tc>
                <a:tc>
                  <a:txBody>
                    <a:bodyPr/>
                    <a:lstStyle/>
                    <a:p>
                      <a:pPr marL="0" marR="0" lvl="0" indent="0" algn="l" rtl="0">
                        <a:lnSpc>
                          <a:spcPct val="100000"/>
                        </a:lnSpc>
                        <a:spcBef>
                          <a:spcPts val="0"/>
                        </a:spcBef>
                        <a:spcAft>
                          <a:spcPts val="0"/>
                        </a:spcAft>
                        <a:buNone/>
                      </a:pPr>
                      <a:r>
                        <a:rPr lang="en"/>
                        <a:t>-0.15074327 </a:t>
                      </a:r>
                      <a:endParaRPr/>
                    </a:p>
                  </a:txBody>
                  <a:tcPr marL="91425" marR="91425" marT="91425" marB="91425"/>
                </a:tc>
                <a:tc>
                  <a:txBody>
                    <a:bodyPr/>
                    <a:lstStyle/>
                    <a:p>
                      <a:pPr marL="0" marR="0" lvl="0" indent="0" algn="l" rtl="0">
                        <a:lnSpc>
                          <a:spcPct val="100000"/>
                        </a:lnSpc>
                        <a:spcBef>
                          <a:spcPts val="0"/>
                        </a:spcBef>
                        <a:spcAft>
                          <a:spcPts val="0"/>
                        </a:spcAft>
                        <a:buNone/>
                      </a:pPr>
                      <a:r>
                        <a:rPr lang="en"/>
                        <a:t>0.46117346</a:t>
                      </a:r>
                      <a:endParaRPr/>
                    </a:p>
                  </a:txBody>
                  <a:tcPr marL="91425" marR="91425" marT="91425" marB="91425"/>
                </a:tc>
                <a:tc>
                  <a:txBody>
                    <a:bodyPr/>
                    <a:lstStyle/>
                    <a:p>
                      <a:pPr marL="0" marR="0" lvl="0" indent="0" algn="l" rtl="0">
                        <a:lnSpc>
                          <a:spcPct val="100000"/>
                        </a:lnSpc>
                        <a:spcBef>
                          <a:spcPts val="0"/>
                        </a:spcBef>
                        <a:spcAft>
                          <a:spcPts val="0"/>
                        </a:spcAft>
                        <a:buNone/>
                      </a:pPr>
                      <a:r>
                        <a:rPr lang="en"/>
                        <a:t>0.3268689</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Pairwise Correlation</a:t>
                      </a:r>
                      <a:endParaRPr/>
                    </a:p>
                  </a:txBody>
                  <a:tcPr marL="91425" marR="91425" marT="91425" marB="91425"/>
                </a:tc>
                <a:tc>
                  <a:txBody>
                    <a:bodyPr/>
                    <a:lstStyle/>
                    <a:p>
                      <a:pPr marL="0" marR="0" lvl="0" indent="0" algn="l" rtl="0">
                        <a:lnSpc>
                          <a:spcPct val="100000"/>
                        </a:lnSpc>
                        <a:spcBef>
                          <a:spcPts val="0"/>
                        </a:spcBef>
                        <a:spcAft>
                          <a:spcPts val="0"/>
                        </a:spcAft>
                        <a:buNone/>
                      </a:pPr>
                      <a:r>
                        <a:rPr lang="en"/>
                        <a:t>-1.14865038 </a:t>
                      </a:r>
                      <a:endParaRPr/>
                    </a:p>
                  </a:txBody>
                  <a:tcPr marL="91425" marR="91425" marT="91425" marB="91425"/>
                </a:tc>
                <a:tc>
                  <a:txBody>
                    <a:bodyPr/>
                    <a:lstStyle/>
                    <a:p>
                      <a:pPr marL="0" marR="0" lvl="0" indent="0" algn="l" rtl="0">
                        <a:lnSpc>
                          <a:spcPct val="100000"/>
                        </a:lnSpc>
                        <a:spcBef>
                          <a:spcPts val="0"/>
                        </a:spcBef>
                        <a:spcAft>
                          <a:spcPts val="0"/>
                        </a:spcAft>
                        <a:buNone/>
                      </a:pPr>
                      <a:r>
                        <a:rPr lang="en"/>
                        <a:t>1.07731121</a:t>
                      </a:r>
                      <a:endParaRPr/>
                    </a:p>
                  </a:txBody>
                  <a:tcPr marL="91425" marR="91425" marT="91425" marB="91425"/>
                </a:tc>
                <a:tc>
                  <a:txBody>
                    <a:bodyPr/>
                    <a:lstStyle/>
                    <a:p>
                      <a:pPr marL="0" marR="0" lvl="0" indent="0" algn="l" rtl="0">
                        <a:lnSpc>
                          <a:spcPct val="100000"/>
                        </a:lnSpc>
                        <a:spcBef>
                          <a:spcPts val="0"/>
                        </a:spcBef>
                        <a:spcAft>
                          <a:spcPts val="0"/>
                        </a:spcAft>
                        <a:buNone/>
                      </a:pPr>
                      <a:r>
                        <a:rPr lang="en"/>
                        <a:t>1.0662196</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UMD</a:t>
                      </a:r>
                      <a:endParaRPr/>
                    </a:p>
                  </a:txBody>
                  <a:tcPr marL="91425" marR="91425" marT="91425" marB="91425"/>
                </a:tc>
                <a:tc>
                  <a:txBody>
                    <a:bodyPr/>
                    <a:lstStyle/>
                    <a:p>
                      <a:pPr marL="0" marR="0" lvl="0" indent="0" algn="l" rtl="0">
                        <a:lnSpc>
                          <a:spcPct val="100000"/>
                        </a:lnSpc>
                        <a:spcBef>
                          <a:spcPts val="0"/>
                        </a:spcBef>
                        <a:spcAft>
                          <a:spcPts val="0"/>
                        </a:spcAft>
                        <a:buNone/>
                      </a:pPr>
                      <a:r>
                        <a:rPr lang="en"/>
                        <a:t>1.12245190 </a:t>
                      </a:r>
                      <a:endParaRPr/>
                    </a:p>
                  </a:txBody>
                  <a:tcPr marL="91425" marR="91425" marT="91425" marB="91425"/>
                </a:tc>
                <a:tc>
                  <a:txBody>
                    <a:bodyPr/>
                    <a:lstStyle/>
                    <a:p>
                      <a:pPr marL="0" marR="0" lvl="0" indent="0" algn="l" rtl="0">
                        <a:lnSpc>
                          <a:spcPct val="100000"/>
                        </a:lnSpc>
                        <a:spcBef>
                          <a:spcPts val="0"/>
                        </a:spcBef>
                        <a:spcAft>
                          <a:spcPts val="0"/>
                        </a:spcAft>
                        <a:buNone/>
                      </a:pPr>
                      <a:r>
                        <a:rPr lang="en"/>
                        <a:t>4.24728058</a:t>
                      </a:r>
                      <a:endParaRPr/>
                    </a:p>
                  </a:txBody>
                  <a:tcPr marL="91425" marR="91425" marT="91425" marB="91425"/>
                </a:tc>
                <a:tc>
                  <a:txBody>
                    <a:bodyPr/>
                    <a:lstStyle/>
                    <a:p>
                      <a:pPr marL="0" marR="0" lvl="0" indent="0" algn="l" rtl="0">
                        <a:lnSpc>
                          <a:spcPct val="100000"/>
                        </a:lnSpc>
                        <a:spcBef>
                          <a:spcPts val="0"/>
                        </a:spcBef>
                        <a:spcAft>
                          <a:spcPts val="0"/>
                        </a:spcAft>
                        <a:buNone/>
                      </a:pPr>
                      <a:r>
                        <a:rPr lang="en"/>
                        <a:t>0.2642754</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A5: In-sample Regression results, SMB j=6</a:t>
            </a:r>
            <a:endParaRPr/>
          </a:p>
        </p:txBody>
      </p:sp>
      <p:graphicFrame>
        <p:nvGraphicFramePr>
          <p:cNvPr id="133" name="Google Shape;133;p26"/>
          <p:cNvGraphicFramePr/>
          <p:nvPr/>
        </p:nvGraphicFramePr>
        <p:xfrm>
          <a:off x="952500" y="1383125"/>
          <a:ext cx="3000000" cy="3000000"/>
        </p:xfrm>
        <a:graphic>
          <a:graphicData uri="http://schemas.openxmlformats.org/drawingml/2006/table">
            <a:tbl>
              <a:tblPr>
                <a:noFill/>
                <a:tableStyleId>{01847D7A-E723-4944-9D4C-FB0272213388}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Regressor</a:t>
                      </a:r>
                      <a:endParaRPr/>
                    </a:p>
                  </a:txBody>
                  <a:tcPr marL="91425" marR="91425" marT="91425" marB="91425"/>
                </a:tc>
                <a:tc>
                  <a:txBody>
                    <a:bodyPr/>
                    <a:lstStyle/>
                    <a:p>
                      <a:pPr marL="0" lvl="0" indent="0" algn="l" rtl="0">
                        <a:spcBef>
                          <a:spcPts val="0"/>
                        </a:spcBef>
                        <a:spcAft>
                          <a:spcPts val="0"/>
                        </a:spcAft>
                        <a:buNone/>
                      </a:pPr>
                      <a:r>
                        <a:rPr lang="en"/>
                        <a:t>Betas</a:t>
                      </a:r>
                      <a:endParaRPr/>
                    </a:p>
                  </a:txBody>
                  <a:tcPr marL="91425" marR="91425" marT="91425" marB="91425"/>
                </a:tc>
                <a:tc>
                  <a:txBody>
                    <a:bodyPr/>
                    <a:lstStyle/>
                    <a:p>
                      <a:pPr marL="0" lvl="0" indent="0" algn="l" rtl="0">
                        <a:spcBef>
                          <a:spcPts val="0"/>
                        </a:spcBef>
                        <a:spcAft>
                          <a:spcPts val="0"/>
                        </a:spcAft>
                        <a:buNone/>
                      </a:pPr>
                      <a:r>
                        <a:rPr lang="en"/>
                        <a:t>NW Std. Error</a:t>
                      </a:r>
                      <a:endParaRPr/>
                    </a:p>
                  </a:txBody>
                  <a:tcPr marL="91425" marR="91425" marT="91425" marB="91425"/>
                </a:tc>
                <a:tc>
                  <a:txBody>
                    <a:bodyPr/>
                    <a:lstStyle/>
                    <a:p>
                      <a:pPr marL="0" lvl="0" indent="0" algn="l" rtl="0">
                        <a:spcBef>
                          <a:spcPts val="0"/>
                        </a:spcBef>
                        <a:spcAft>
                          <a:spcPts val="0"/>
                        </a:spcAft>
                        <a:buNone/>
                      </a:pPr>
                      <a:r>
                        <a:rPr lang="en"/>
                        <a:t>T-stats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Intercept</a:t>
                      </a:r>
                      <a:endParaRPr/>
                    </a:p>
                  </a:txBody>
                  <a:tcPr marL="91425" marR="91425" marT="91425" marB="91425"/>
                </a:tc>
                <a:tc>
                  <a:txBody>
                    <a:bodyPr/>
                    <a:lstStyle/>
                    <a:p>
                      <a:pPr marL="0" marR="0" lvl="0" indent="0" algn="l" rtl="0">
                        <a:lnSpc>
                          <a:spcPct val="100000"/>
                        </a:lnSpc>
                        <a:spcBef>
                          <a:spcPts val="0"/>
                        </a:spcBef>
                        <a:spcAft>
                          <a:spcPts val="0"/>
                        </a:spcAft>
                        <a:buNone/>
                      </a:pPr>
                      <a:r>
                        <a:rPr lang="en"/>
                        <a:t> -0.14175669 </a:t>
                      </a:r>
                      <a:endParaRPr/>
                    </a:p>
                  </a:txBody>
                  <a:tcPr marL="91425" marR="91425" marT="91425" marB="91425"/>
                </a:tc>
                <a:tc>
                  <a:txBody>
                    <a:bodyPr/>
                    <a:lstStyle/>
                    <a:p>
                      <a:pPr marL="0" marR="0" lvl="0" indent="0" algn="l" rtl="0">
                        <a:lnSpc>
                          <a:spcPct val="100000"/>
                        </a:lnSpc>
                        <a:spcBef>
                          <a:spcPts val="0"/>
                        </a:spcBef>
                        <a:spcAft>
                          <a:spcPts val="0"/>
                        </a:spcAft>
                        <a:buNone/>
                      </a:pPr>
                      <a:r>
                        <a:rPr lang="en"/>
                        <a:t> 0.43256247</a:t>
                      </a:r>
                      <a:endParaRPr/>
                    </a:p>
                  </a:txBody>
                  <a:tcPr marL="91425" marR="91425" marT="91425" marB="91425"/>
                </a:tc>
                <a:tc>
                  <a:txBody>
                    <a:bodyPr/>
                    <a:lstStyle/>
                    <a:p>
                      <a:pPr marL="0" marR="0" lvl="0" indent="0" algn="l" rtl="0">
                        <a:lnSpc>
                          <a:spcPct val="100000"/>
                        </a:lnSpc>
                        <a:spcBef>
                          <a:spcPts val="0"/>
                        </a:spcBef>
                        <a:spcAft>
                          <a:spcPts val="0"/>
                        </a:spcAft>
                        <a:buNone/>
                      </a:pPr>
                      <a:r>
                        <a:rPr lang="en"/>
                        <a:t> 0.32771380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SMB lag</a:t>
                      </a:r>
                      <a:endParaRPr/>
                    </a:p>
                  </a:txBody>
                  <a:tcPr marL="91425" marR="91425" marT="91425" marB="91425"/>
                </a:tc>
                <a:tc>
                  <a:txBody>
                    <a:bodyPr/>
                    <a:lstStyle/>
                    <a:p>
                      <a:pPr marL="0" marR="0" lvl="0" indent="0" algn="l" rtl="0">
                        <a:lnSpc>
                          <a:spcPct val="100000"/>
                        </a:lnSpc>
                        <a:spcBef>
                          <a:spcPts val="0"/>
                        </a:spcBef>
                        <a:spcAft>
                          <a:spcPts val="0"/>
                        </a:spcAft>
                        <a:buNone/>
                      </a:pPr>
                      <a:r>
                        <a:rPr lang="en"/>
                        <a:t>0.04240036</a:t>
                      </a:r>
                      <a:endParaRPr/>
                    </a:p>
                  </a:txBody>
                  <a:tcPr marL="91425" marR="91425" marT="91425" marB="91425"/>
                </a:tc>
                <a:tc>
                  <a:txBody>
                    <a:bodyPr/>
                    <a:lstStyle/>
                    <a:p>
                      <a:pPr marL="0" marR="0" lvl="0" indent="0" algn="l" rtl="0">
                        <a:lnSpc>
                          <a:spcPct val="100000"/>
                        </a:lnSpc>
                        <a:spcBef>
                          <a:spcPts val="0"/>
                        </a:spcBef>
                        <a:spcAft>
                          <a:spcPts val="0"/>
                        </a:spcAft>
                        <a:buNone/>
                      </a:pPr>
                      <a:r>
                        <a:rPr lang="en"/>
                        <a:t>0.04152219</a:t>
                      </a:r>
                      <a:endParaRPr/>
                    </a:p>
                  </a:txBody>
                  <a:tcPr marL="91425" marR="91425" marT="91425" marB="91425"/>
                </a:tc>
                <a:tc>
                  <a:txBody>
                    <a:bodyPr/>
                    <a:lstStyle/>
                    <a:p>
                      <a:pPr marL="0" marR="0" lvl="0" indent="0" algn="l" rtl="0">
                        <a:lnSpc>
                          <a:spcPct val="100000"/>
                        </a:lnSpc>
                        <a:spcBef>
                          <a:spcPts val="0"/>
                        </a:spcBef>
                        <a:spcAft>
                          <a:spcPts val="0"/>
                        </a:spcAft>
                        <a:buNone/>
                      </a:pPr>
                      <a:r>
                        <a:rPr lang="en"/>
                        <a:t>1.02114955</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Value Spread</a:t>
                      </a:r>
                      <a:endParaRPr/>
                    </a:p>
                  </a:txBody>
                  <a:tcPr marL="91425" marR="91425" marT="91425" marB="91425"/>
                </a:tc>
                <a:tc>
                  <a:txBody>
                    <a:bodyPr/>
                    <a:lstStyle/>
                    <a:p>
                      <a:pPr marL="0" marR="0" lvl="0" indent="0" algn="l" rtl="0">
                        <a:lnSpc>
                          <a:spcPct val="100000"/>
                        </a:lnSpc>
                        <a:spcBef>
                          <a:spcPts val="0"/>
                        </a:spcBef>
                        <a:spcAft>
                          <a:spcPts val="0"/>
                        </a:spcAft>
                        <a:buNone/>
                      </a:pPr>
                      <a:r>
                        <a:rPr lang="en"/>
                        <a:t>1.46905676 </a:t>
                      </a:r>
                      <a:endParaRPr/>
                    </a:p>
                  </a:txBody>
                  <a:tcPr marL="91425" marR="91425" marT="91425" marB="91425"/>
                </a:tc>
                <a:tc>
                  <a:txBody>
                    <a:bodyPr/>
                    <a:lstStyle/>
                    <a:p>
                      <a:pPr marL="0" marR="0" lvl="0" indent="0" algn="l" rtl="0">
                        <a:lnSpc>
                          <a:spcPct val="100000"/>
                        </a:lnSpc>
                        <a:spcBef>
                          <a:spcPts val="0"/>
                        </a:spcBef>
                        <a:spcAft>
                          <a:spcPts val="0"/>
                        </a:spcAft>
                        <a:buNone/>
                      </a:pPr>
                      <a:r>
                        <a:rPr lang="en"/>
                        <a:t>0.44987213</a:t>
                      </a:r>
                      <a:endParaRPr/>
                    </a:p>
                  </a:txBody>
                  <a:tcPr marL="91425" marR="91425" marT="91425" marB="91425"/>
                </a:tc>
                <a:tc>
                  <a:txBody>
                    <a:bodyPr/>
                    <a:lstStyle/>
                    <a:p>
                      <a:pPr marL="0" marR="0" lvl="0" indent="0" algn="l" rtl="0">
                        <a:lnSpc>
                          <a:spcPct val="100000"/>
                        </a:lnSpc>
                        <a:spcBef>
                          <a:spcPts val="0"/>
                        </a:spcBef>
                        <a:spcAft>
                          <a:spcPts val="0"/>
                        </a:spcAft>
                        <a:buNone/>
                      </a:pPr>
                      <a:r>
                        <a:rPr lang="en">
                          <a:highlight>
                            <a:srgbClr val="FFFF00"/>
                          </a:highlight>
                        </a:rPr>
                        <a:t>3.26549850</a:t>
                      </a:r>
                      <a:endParaRPr>
                        <a:highlight>
                          <a:srgbClr val="FFFF00"/>
                        </a:highligh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Pairwise Correlation</a:t>
                      </a:r>
                      <a:endParaRPr/>
                    </a:p>
                  </a:txBody>
                  <a:tcPr marL="91425" marR="91425" marT="91425" marB="91425"/>
                </a:tc>
                <a:tc>
                  <a:txBody>
                    <a:bodyPr/>
                    <a:lstStyle/>
                    <a:p>
                      <a:pPr marL="0" marR="0" lvl="0" indent="0" algn="l" rtl="0">
                        <a:lnSpc>
                          <a:spcPct val="100000"/>
                        </a:lnSpc>
                        <a:spcBef>
                          <a:spcPts val="0"/>
                        </a:spcBef>
                        <a:spcAft>
                          <a:spcPts val="0"/>
                        </a:spcAft>
                        <a:buNone/>
                      </a:pPr>
                      <a:r>
                        <a:rPr lang="en"/>
                        <a:t>-1.58585296 </a:t>
                      </a:r>
                      <a:endParaRPr/>
                    </a:p>
                  </a:txBody>
                  <a:tcPr marL="91425" marR="91425" marT="91425" marB="91425"/>
                </a:tc>
                <a:tc>
                  <a:txBody>
                    <a:bodyPr/>
                    <a:lstStyle/>
                    <a:p>
                      <a:pPr marL="0" marR="0" lvl="0" indent="0" algn="l" rtl="0">
                        <a:lnSpc>
                          <a:spcPct val="100000"/>
                        </a:lnSpc>
                        <a:spcBef>
                          <a:spcPts val="0"/>
                        </a:spcBef>
                        <a:spcAft>
                          <a:spcPts val="0"/>
                        </a:spcAft>
                        <a:buNone/>
                      </a:pPr>
                      <a:r>
                        <a:rPr lang="en"/>
                        <a:t>1.18315675 </a:t>
                      </a:r>
                      <a:endParaRPr/>
                    </a:p>
                  </a:txBody>
                  <a:tcPr marL="91425" marR="91425" marT="91425" marB="91425"/>
                </a:tc>
                <a:tc>
                  <a:txBody>
                    <a:bodyPr/>
                    <a:lstStyle/>
                    <a:p>
                      <a:pPr marL="0" marR="0" lvl="0" indent="0" algn="l" rtl="0">
                        <a:lnSpc>
                          <a:spcPct val="100000"/>
                        </a:lnSpc>
                        <a:spcBef>
                          <a:spcPts val="0"/>
                        </a:spcBef>
                        <a:spcAft>
                          <a:spcPts val="0"/>
                        </a:spcAft>
                        <a:buNone/>
                      </a:pPr>
                      <a:r>
                        <a:rPr lang="en"/>
                        <a:t>1.34035744</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UMD</a:t>
                      </a:r>
                      <a:endParaRPr/>
                    </a:p>
                  </a:txBody>
                  <a:tcPr marL="91425" marR="91425" marT="91425" marB="91425"/>
                </a:tc>
                <a:tc>
                  <a:txBody>
                    <a:bodyPr/>
                    <a:lstStyle/>
                    <a:p>
                      <a:pPr marL="0" marR="0" lvl="0" indent="0" algn="l" rtl="0">
                        <a:lnSpc>
                          <a:spcPct val="100000"/>
                        </a:lnSpc>
                        <a:spcBef>
                          <a:spcPts val="0"/>
                        </a:spcBef>
                        <a:spcAft>
                          <a:spcPts val="0"/>
                        </a:spcAft>
                        <a:buNone/>
                      </a:pPr>
                      <a:r>
                        <a:rPr lang="en"/>
                        <a:t>-0.08902138 </a:t>
                      </a:r>
                      <a:endParaRPr/>
                    </a:p>
                  </a:txBody>
                  <a:tcPr marL="91425" marR="91425" marT="91425" marB="91425"/>
                </a:tc>
                <a:tc>
                  <a:txBody>
                    <a:bodyPr/>
                    <a:lstStyle/>
                    <a:p>
                      <a:pPr marL="0" marR="0" lvl="0" indent="0" algn="l" rtl="0">
                        <a:lnSpc>
                          <a:spcPct val="100000"/>
                        </a:lnSpc>
                        <a:spcBef>
                          <a:spcPts val="0"/>
                        </a:spcBef>
                        <a:spcAft>
                          <a:spcPts val="0"/>
                        </a:spcAft>
                        <a:buNone/>
                      </a:pPr>
                      <a:r>
                        <a:rPr lang="en"/>
                        <a:t>3.94148922 </a:t>
                      </a:r>
                      <a:endParaRPr/>
                    </a:p>
                  </a:txBody>
                  <a:tcPr marL="91425" marR="91425" marT="91425" marB="91425"/>
                </a:tc>
                <a:tc>
                  <a:txBody>
                    <a:bodyPr/>
                    <a:lstStyle/>
                    <a:p>
                      <a:pPr marL="0" marR="0" lvl="0" indent="0" algn="l" rtl="0">
                        <a:lnSpc>
                          <a:spcPct val="100000"/>
                        </a:lnSpc>
                        <a:spcBef>
                          <a:spcPts val="0"/>
                        </a:spcBef>
                        <a:spcAft>
                          <a:spcPts val="0"/>
                        </a:spcAft>
                        <a:buNone/>
                      </a:pPr>
                      <a:r>
                        <a:rPr lang="en"/>
                        <a:t>0.02258572</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A6: In-sample Regression results, HML j=6</a:t>
            </a:r>
            <a:endParaRPr/>
          </a:p>
        </p:txBody>
      </p:sp>
      <p:graphicFrame>
        <p:nvGraphicFramePr>
          <p:cNvPr id="139" name="Google Shape;139;p27"/>
          <p:cNvGraphicFramePr/>
          <p:nvPr/>
        </p:nvGraphicFramePr>
        <p:xfrm>
          <a:off x="952500" y="1383125"/>
          <a:ext cx="3000000" cy="3000000"/>
        </p:xfrm>
        <a:graphic>
          <a:graphicData uri="http://schemas.openxmlformats.org/drawingml/2006/table">
            <a:tbl>
              <a:tblPr>
                <a:noFill/>
                <a:tableStyleId>{01847D7A-E723-4944-9D4C-FB0272213388}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Regressor</a:t>
                      </a:r>
                      <a:endParaRPr/>
                    </a:p>
                  </a:txBody>
                  <a:tcPr marL="91425" marR="91425" marT="91425" marB="91425"/>
                </a:tc>
                <a:tc>
                  <a:txBody>
                    <a:bodyPr/>
                    <a:lstStyle/>
                    <a:p>
                      <a:pPr marL="0" lvl="0" indent="0" algn="l" rtl="0">
                        <a:spcBef>
                          <a:spcPts val="0"/>
                        </a:spcBef>
                        <a:spcAft>
                          <a:spcPts val="0"/>
                        </a:spcAft>
                        <a:buNone/>
                      </a:pPr>
                      <a:r>
                        <a:rPr lang="en"/>
                        <a:t>Betas</a:t>
                      </a:r>
                      <a:endParaRPr/>
                    </a:p>
                  </a:txBody>
                  <a:tcPr marL="91425" marR="91425" marT="91425" marB="91425"/>
                </a:tc>
                <a:tc>
                  <a:txBody>
                    <a:bodyPr/>
                    <a:lstStyle/>
                    <a:p>
                      <a:pPr marL="0" lvl="0" indent="0" algn="l" rtl="0">
                        <a:spcBef>
                          <a:spcPts val="0"/>
                        </a:spcBef>
                        <a:spcAft>
                          <a:spcPts val="0"/>
                        </a:spcAft>
                        <a:buNone/>
                      </a:pPr>
                      <a:r>
                        <a:rPr lang="en"/>
                        <a:t>NW Std. Error</a:t>
                      </a:r>
                      <a:endParaRPr/>
                    </a:p>
                  </a:txBody>
                  <a:tcPr marL="91425" marR="91425" marT="91425" marB="91425"/>
                </a:tc>
                <a:tc>
                  <a:txBody>
                    <a:bodyPr/>
                    <a:lstStyle/>
                    <a:p>
                      <a:pPr marL="0" lvl="0" indent="0" algn="l" rtl="0">
                        <a:spcBef>
                          <a:spcPts val="0"/>
                        </a:spcBef>
                        <a:spcAft>
                          <a:spcPts val="0"/>
                        </a:spcAft>
                        <a:buNone/>
                      </a:pPr>
                      <a:r>
                        <a:rPr lang="en"/>
                        <a:t>T-stats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Intercept</a:t>
                      </a:r>
                      <a:endParaRPr/>
                    </a:p>
                  </a:txBody>
                  <a:tcPr marL="91425" marR="91425" marT="91425" marB="91425"/>
                </a:tc>
                <a:tc>
                  <a:txBody>
                    <a:bodyPr/>
                    <a:lstStyle/>
                    <a:p>
                      <a:pPr marL="0" marR="0" lvl="0" indent="0" algn="l" rtl="0">
                        <a:lnSpc>
                          <a:spcPct val="100000"/>
                        </a:lnSpc>
                        <a:spcBef>
                          <a:spcPts val="0"/>
                        </a:spcBef>
                        <a:spcAft>
                          <a:spcPts val="0"/>
                        </a:spcAft>
                        <a:buNone/>
                      </a:pPr>
                      <a:r>
                        <a:rPr lang="en"/>
                        <a:t>0.513344054 </a:t>
                      </a:r>
                      <a:endParaRPr/>
                    </a:p>
                  </a:txBody>
                  <a:tcPr marL="91425" marR="91425" marT="91425" marB="91425"/>
                </a:tc>
                <a:tc>
                  <a:txBody>
                    <a:bodyPr/>
                    <a:lstStyle/>
                    <a:p>
                      <a:pPr marL="0" marR="0" lvl="0" indent="0" algn="l" rtl="0">
                        <a:lnSpc>
                          <a:spcPct val="100000"/>
                        </a:lnSpc>
                        <a:spcBef>
                          <a:spcPts val="0"/>
                        </a:spcBef>
                        <a:spcAft>
                          <a:spcPts val="0"/>
                        </a:spcAft>
                        <a:buNone/>
                      </a:pPr>
                      <a:r>
                        <a:rPr lang="en"/>
                        <a:t>0.44326879 </a:t>
                      </a:r>
                      <a:endParaRPr/>
                    </a:p>
                  </a:txBody>
                  <a:tcPr marL="91425" marR="91425" marT="91425" marB="91425"/>
                </a:tc>
                <a:tc>
                  <a:txBody>
                    <a:bodyPr/>
                    <a:lstStyle/>
                    <a:p>
                      <a:pPr marL="0" marR="0" lvl="0" indent="0" algn="l" rtl="0">
                        <a:lnSpc>
                          <a:spcPct val="100000"/>
                        </a:lnSpc>
                        <a:spcBef>
                          <a:spcPts val="0"/>
                        </a:spcBef>
                        <a:spcAft>
                          <a:spcPts val="0"/>
                        </a:spcAft>
                        <a:buNone/>
                      </a:pPr>
                      <a:r>
                        <a:rPr lang="en"/>
                        <a:t>1.1580875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HML lag</a:t>
                      </a:r>
                      <a:endParaRPr/>
                    </a:p>
                  </a:txBody>
                  <a:tcPr marL="91425" marR="91425" marT="91425" marB="91425"/>
                </a:tc>
                <a:tc>
                  <a:txBody>
                    <a:bodyPr/>
                    <a:lstStyle/>
                    <a:p>
                      <a:pPr marL="0" marR="0" lvl="0" indent="0" algn="l" rtl="0">
                        <a:lnSpc>
                          <a:spcPct val="100000"/>
                        </a:lnSpc>
                        <a:spcBef>
                          <a:spcPts val="0"/>
                        </a:spcBef>
                        <a:spcAft>
                          <a:spcPts val="0"/>
                        </a:spcAft>
                        <a:buNone/>
                      </a:pPr>
                      <a:r>
                        <a:rPr lang="en"/>
                        <a:t>-0.007235108 </a:t>
                      </a:r>
                      <a:endParaRPr/>
                    </a:p>
                  </a:txBody>
                  <a:tcPr marL="91425" marR="91425" marT="91425" marB="91425"/>
                </a:tc>
                <a:tc>
                  <a:txBody>
                    <a:bodyPr/>
                    <a:lstStyle/>
                    <a:p>
                      <a:pPr marL="0" marR="0" lvl="0" indent="0" algn="l" rtl="0">
                        <a:lnSpc>
                          <a:spcPct val="100000"/>
                        </a:lnSpc>
                        <a:spcBef>
                          <a:spcPts val="0"/>
                        </a:spcBef>
                        <a:spcAft>
                          <a:spcPts val="0"/>
                        </a:spcAft>
                        <a:buNone/>
                      </a:pPr>
                      <a:r>
                        <a:rPr lang="en"/>
                        <a:t>0.04988559 </a:t>
                      </a:r>
                      <a:endParaRPr/>
                    </a:p>
                  </a:txBody>
                  <a:tcPr marL="91425" marR="91425" marT="91425" marB="91425"/>
                </a:tc>
                <a:tc>
                  <a:txBody>
                    <a:bodyPr/>
                    <a:lstStyle/>
                    <a:p>
                      <a:pPr marL="0" marR="0" lvl="0" indent="0" algn="l" rtl="0">
                        <a:lnSpc>
                          <a:spcPct val="100000"/>
                        </a:lnSpc>
                        <a:spcBef>
                          <a:spcPts val="0"/>
                        </a:spcBef>
                        <a:spcAft>
                          <a:spcPts val="0"/>
                        </a:spcAft>
                        <a:buNone/>
                      </a:pPr>
                      <a:r>
                        <a:rPr lang="en"/>
                        <a:t>0.1450340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Value Spread</a:t>
                      </a:r>
                      <a:endParaRPr/>
                    </a:p>
                  </a:txBody>
                  <a:tcPr marL="91425" marR="91425" marT="91425" marB="91425"/>
                </a:tc>
                <a:tc>
                  <a:txBody>
                    <a:bodyPr/>
                    <a:lstStyle/>
                    <a:p>
                      <a:pPr marL="0" marR="0" lvl="0" indent="0" algn="l" rtl="0">
                        <a:lnSpc>
                          <a:spcPct val="100000"/>
                        </a:lnSpc>
                        <a:spcBef>
                          <a:spcPts val="0"/>
                        </a:spcBef>
                        <a:spcAft>
                          <a:spcPts val="0"/>
                        </a:spcAft>
                        <a:buNone/>
                      </a:pPr>
                      <a:r>
                        <a:rPr lang="en"/>
                        <a:t>0.136445108 </a:t>
                      </a:r>
                      <a:endParaRPr/>
                    </a:p>
                  </a:txBody>
                  <a:tcPr marL="91425" marR="91425" marT="91425" marB="91425"/>
                </a:tc>
                <a:tc>
                  <a:txBody>
                    <a:bodyPr/>
                    <a:lstStyle/>
                    <a:p>
                      <a:pPr marL="0" marR="0" lvl="0" indent="0" algn="l" rtl="0">
                        <a:lnSpc>
                          <a:spcPct val="100000"/>
                        </a:lnSpc>
                        <a:spcBef>
                          <a:spcPts val="0"/>
                        </a:spcBef>
                        <a:spcAft>
                          <a:spcPts val="0"/>
                        </a:spcAft>
                        <a:buNone/>
                      </a:pPr>
                      <a:r>
                        <a:rPr lang="en"/>
                        <a:t>0.47017661</a:t>
                      </a:r>
                      <a:endParaRPr/>
                    </a:p>
                  </a:txBody>
                  <a:tcPr marL="91425" marR="91425" marT="91425" marB="91425"/>
                </a:tc>
                <a:tc>
                  <a:txBody>
                    <a:bodyPr/>
                    <a:lstStyle/>
                    <a:p>
                      <a:pPr marL="0" marR="0" lvl="0" indent="0" algn="l" rtl="0">
                        <a:lnSpc>
                          <a:spcPct val="100000"/>
                        </a:lnSpc>
                        <a:spcBef>
                          <a:spcPts val="0"/>
                        </a:spcBef>
                        <a:spcAft>
                          <a:spcPts val="0"/>
                        </a:spcAft>
                        <a:buNone/>
                      </a:pPr>
                      <a:r>
                        <a:rPr lang="en"/>
                        <a:t>0.2901997</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Pairwise Correlation</a:t>
                      </a:r>
                      <a:endParaRPr/>
                    </a:p>
                  </a:txBody>
                  <a:tcPr marL="91425" marR="91425" marT="91425" marB="91425"/>
                </a:tc>
                <a:tc>
                  <a:txBody>
                    <a:bodyPr/>
                    <a:lstStyle/>
                    <a:p>
                      <a:pPr marL="0" marR="0" lvl="0" indent="0" algn="l" rtl="0">
                        <a:lnSpc>
                          <a:spcPct val="100000"/>
                        </a:lnSpc>
                        <a:spcBef>
                          <a:spcPts val="0"/>
                        </a:spcBef>
                        <a:spcAft>
                          <a:spcPts val="0"/>
                        </a:spcAft>
                        <a:buNone/>
                      </a:pPr>
                      <a:r>
                        <a:rPr lang="en"/>
                        <a:t>-1.380572596</a:t>
                      </a:r>
                      <a:endParaRPr/>
                    </a:p>
                  </a:txBody>
                  <a:tcPr marL="91425" marR="91425" marT="91425" marB="91425"/>
                </a:tc>
                <a:tc>
                  <a:txBody>
                    <a:bodyPr/>
                    <a:lstStyle/>
                    <a:p>
                      <a:pPr marL="0" marR="0" lvl="0" indent="0" algn="l" rtl="0">
                        <a:lnSpc>
                          <a:spcPct val="100000"/>
                        </a:lnSpc>
                        <a:spcBef>
                          <a:spcPts val="0"/>
                        </a:spcBef>
                        <a:spcAft>
                          <a:spcPts val="0"/>
                        </a:spcAft>
                        <a:buNone/>
                      </a:pPr>
                      <a:r>
                        <a:rPr lang="en"/>
                        <a:t>1.20786120</a:t>
                      </a:r>
                      <a:endParaRPr/>
                    </a:p>
                  </a:txBody>
                  <a:tcPr marL="91425" marR="91425" marT="91425" marB="91425"/>
                </a:tc>
                <a:tc>
                  <a:txBody>
                    <a:bodyPr/>
                    <a:lstStyle/>
                    <a:p>
                      <a:pPr marL="0" marR="0" lvl="0" indent="0" algn="l" rtl="0">
                        <a:lnSpc>
                          <a:spcPct val="100000"/>
                        </a:lnSpc>
                        <a:spcBef>
                          <a:spcPts val="0"/>
                        </a:spcBef>
                        <a:spcAft>
                          <a:spcPts val="0"/>
                        </a:spcAft>
                        <a:buNone/>
                      </a:pPr>
                      <a:r>
                        <a:rPr lang="en"/>
                        <a:t>1.1429894</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UMD</a:t>
                      </a:r>
                      <a:endParaRPr/>
                    </a:p>
                  </a:txBody>
                  <a:tcPr marL="91425" marR="91425" marT="91425" marB="91425"/>
                </a:tc>
                <a:tc>
                  <a:txBody>
                    <a:bodyPr/>
                    <a:lstStyle/>
                    <a:p>
                      <a:pPr marL="0" marR="0" lvl="0" indent="0" algn="l" rtl="0">
                        <a:lnSpc>
                          <a:spcPct val="100000"/>
                        </a:lnSpc>
                        <a:spcBef>
                          <a:spcPts val="0"/>
                        </a:spcBef>
                        <a:spcAft>
                          <a:spcPts val="0"/>
                        </a:spcAft>
                        <a:buNone/>
                      </a:pPr>
                      <a:r>
                        <a:rPr lang="en"/>
                        <a:t>0.832827021 </a:t>
                      </a:r>
                      <a:endParaRPr/>
                    </a:p>
                  </a:txBody>
                  <a:tcPr marL="91425" marR="91425" marT="91425" marB="91425"/>
                </a:tc>
                <a:tc>
                  <a:txBody>
                    <a:bodyPr/>
                    <a:lstStyle/>
                    <a:p>
                      <a:pPr marL="0" marR="0" lvl="0" indent="0" algn="l" rtl="0">
                        <a:lnSpc>
                          <a:spcPct val="100000"/>
                        </a:lnSpc>
                        <a:spcBef>
                          <a:spcPts val="0"/>
                        </a:spcBef>
                        <a:spcAft>
                          <a:spcPts val="0"/>
                        </a:spcAft>
                        <a:buNone/>
                      </a:pPr>
                      <a:r>
                        <a:rPr lang="en"/>
                        <a:t>3.49258614</a:t>
                      </a:r>
                      <a:endParaRPr/>
                    </a:p>
                  </a:txBody>
                  <a:tcPr marL="91425" marR="91425" marT="91425" marB="91425"/>
                </a:tc>
                <a:tc>
                  <a:txBody>
                    <a:bodyPr/>
                    <a:lstStyle/>
                    <a:p>
                      <a:pPr marL="0" marR="0" lvl="0" indent="0" algn="l" rtl="0">
                        <a:lnSpc>
                          <a:spcPct val="100000"/>
                        </a:lnSpc>
                        <a:spcBef>
                          <a:spcPts val="0"/>
                        </a:spcBef>
                        <a:spcAft>
                          <a:spcPts val="0"/>
                        </a:spcAft>
                        <a:buNone/>
                      </a:pPr>
                      <a:r>
                        <a:rPr lang="en"/>
                        <a:t>0.2384557</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A7: In-sample Regression results, SMB j=12</a:t>
            </a:r>
            <a:endParaRPr/>
          </a:p>
        </p:txBody>
      </p:sp>
      <p:graphicFrame>
        <p:nvGraphicFramePr>
          <p:cNvPr id="145" name="Google Shape;145;p28"/>
          <p:cNvGraphicFramePr/>
          <p:nvPr/>
        </p:nvGraphicFramePr>
        <p:xfrm>
          <a:off x="952500" y="1383125"/>
          <a:ext cx="3000000" cy="3000000"/>
        </p:xfrm>
        <a:graphic>
          <a:graphicData uri="http://schemas.openxmlformats.org/drawingml/2006/table">
            <a:tbl>
              <a:tblPr>
                <a:noFill/>
                <a:tableStyleId>{01847D7A-E723-4944-9D4C-FB0272213388}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Regressor</a:t>
                      </a:r>
                      <a:endParaRPr/>
                    </a:p>
                  </a:txBody>
                  <a:tcPr marL="91425" marR="91425" marT="91425" marB="91425"/>
                </a:tc>
                <a:tc>
                  <a:txBody>
                    <a:bodyPr/>
                    <a:lstStyle/>
                    <a:p>
                      <a:pPr marL="0" lvl="0" indent="0" algn="l" rtl="0">
                        <a:spcBef>
                          <a:spcPts val="0"/>
                        </a:spcBef>
                        <a:spcAft>
                          <a:spcPts val="0"/>
                        </a:spcAft>
                        <a:buNone/>
                      </a:pPr>
                      <a:r>
                        <a:rPr lang="en"/>
                        <a:t>Betas</a:t>
                      </a:r>
                      <a:endParaRPr/>
                    </a:p>
                  </a:txBody>
                  <a:tcPr marL="91425" marR="91425" marT="91425" marB="91425"/>
                </a:tc>
                <a:tc>
                  <a:txBody>
                    <a:bodyPr/>
                    <a:lstStyle/>
                    <a:p>
                      <a:pPr marL="0" lvl="0" indent="0" algn="l" rtl="0">
                        <a:spcBef>
                          <a:spcPts val="0"/>
                        </a:spcBef>
                        <a:spcAft>
                          <a:spcPts val="0"/>
                        </a:spcAft>
                        <a:buNone/>
                      </a:pPr>
                      <a:r>
                        <a:rPr lang="en"/>
                        <a:t>NW Std. Error</a:t>
                      </a:r>
                      <a:endParaRPr/>
                    </a:p>
                  </a:txBody>
                  <a:tcPr marL="91425" marR="91425" marT="91425" marB="91425"/>
                </a:tc>
                <a:tc>
                  <a:txBody>
                    <a:bodyPr/>
                    <a:lstStyle/>
                    <a:p>
                      <a:pPr marL="0" lvl="0" indent="0" algn="l" rtl="0">
                        <a:spcBef>
                          <a:spcPts val="0"/>
                        </a:spcBef>
                        <a:spcAft>
                          <a:spcPts val="0"/>
                        </a:spcAft>
                        <a:buNone/>
                      </a:pPr>
                      <a:r>
                        <a:rPr lang="en"/>
                        <a:t>T-stats</a:t>
                      </a:r>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None/>
                      </a:pPr>
                      <a:r>
                        <a:rPr lang="en"/>
                        <a:t>Intercept</a:t>
                      </a:r>
                      <a:endParaRPr/>
                    </a:p>
                  </a:txBody>
                  <a:tcPr marL="91425" marR="91425" marT="91425" marB="91425"/>
                </a:tc>
                <a:tc>
                  <a:txBody>
                    <a:bodyPr/>
                    <a:lstStyle/>
                    <a:p>
                      <a:pPr marL="0" marR="0" lvl="0" indent="0" algn="l" rtl="0">
                        <a:lnSpc>
                          <a:spcPct val="100000"/>
                        </a:lnSpc>
                        <a:spcBef>
                          <a:spcPts val="0"/>
                        </a:spcBef>
                        <a:spcAft>
                          <a:spcPts val="0"/>
                        </a:spcAft>
                        <a:buNone/>
                      </a:pPr>
                      <a:r>
                        <a:rPr lang="en"/>
                        <a:t>0.32783240 </a:t>
                      </a:r>
                      <a:endParaRPr/>
                    </a:p>
                  </a:txBody>
                  <a:tcPr marL="91425" marR="91425" marT="91425" marB="91425"/>
                </a:tc>
                <a:tc>
                  <a:txBody>
                    <a:bodyPr/>
                    <a:lstStyle/>
                    <a:p>
                      <a:pPr marL="0" marR="0" lvl="0" indent="0" algn="l" rtl="0">
                        <a:lnSpc>
                          <a:spcPct val="100000"/>
                        </a:lnSpc>
                        <a:spcBef>
                          <a:spcPts val="0"/>
                        </a:spcBef>
                        <a:spcAft>
                          <a:spcPts val="0"/>
                        </a:spcAft>
                        <a:buNone/>
                      </a:pPr>
                      <a:r>
                        <a:rPr lang="en"/>
                        <a:t>0.45260821</a:t>
                      </a:r>
                      <a:endParaRPr/>
                    </a:p>
                  </a:txBody>
                  <a:tcPr marL="91425" marR="91425" marT="91425" marB="91425"/>
                </a:tc>
                <a:tc>
                  <a:txBody>
                    <a:bodyPr/>
                    <a:lstStyle/>
                    <a:p>
                      <a:pPr marL="0" marR="0" lvl="0" indent="0" algn="l" rtl="0">
                        <a:lnSpc>
                          <a:spcPct val="100000"/>
                        </a:lnSpc>
                        <a:spcBef>
                          <a:spcPts val="0"/>
                        </a:spcBef>
                        <a:spcAft>
                          <a:spcPts val="0"/>
                        </a:spcAft>
                        <a:buNone/>
                      </a:pPr>
                      <a:r>
                        <a:rPr lang="en"/>
                        <a:t>0.7243183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SMB lag</a:t>
                      </a:r>
                      <a:endParaRPr/>
                    </a:p>
                  </a:txBody>
                  <a:tcPr marL="91425" marR="91425" marT="91425" marB="91425"/>
                </a:tc>
                <a:tc>
                  <a:txBody>
                    <a:bodyPr/>
                    <a:lstStyle/>
                    <a:p>
                      <a:pPr marL="0" marR="0" lvl="0" indent="0" algn="l" rtl="0">
                        <a:lnSpc>
                          <a:spcPct val="100000"/>
                        </a:lnSpc>
                        <a:spcBef>
                          <a:spcPts val="0"/>
                        </a:spcBef>
                        <a:spcAft>
                          <a:spcPts val="0"/>
                        </a:spcAft>
                        <a:buNone/>
                      </a:pPr>
                      <a:r>
                        <a:rPr lang="en"/>
                        <a:t>0.08819245 </a:t>
                      </a:r>
                      <a:endParaRPr/>
                    </a:p>
                  </a:txBody>
                  <a:tcPr marL="91425" marR="91425" marT="91425" marB="91425"/>
                </a:tc>
                <a:tc>
                  <a:txBody>
                    <a:bodyPr/>
                    <a:lstStyle/>
                    <a:p>
                      <a:pPr marL="0" marR="0" lvl="0" indent="0" algn="l" rtl="0">
                        <a:lnSpc>
                          <a:spcPct val="100000"/>
                        </a:lnSpc>
                        <a:spcBef>
                          <a:spcPts val="0"/>
                        </a:spcBef>
                        <a:spcAft>
                          <a:spcPts val="0"/>
                        </a:spcAft>
                        <a:buNone/>
                      </a:pPr>
                      <a:r>
                        <a:rPr lang="en"/>
                        <a:t>0.04081522 </a:t>
                      </a:r>
                      <a:endParaRPr/>
                    </a:p>
                  </a:txBody>
                  <a:tcPr marL="91425" marR="91425" marT="91425" marB="91425"/>
                </a:tc>
                <a:tc>
                  <a:txBody>
                    <a:bodyPr/>
                    <a:lstStyle/>
                    <a:p>
                      <a:pPr marL="0" marR="0" lvl="0" indent="0" algn="l" rtl="0">
                        <a:lnSpc>
                          <a:spcPct val="100000"/>
                        </a:lnSpc>
                        <a:spcBef>
                          <a:spcPts val="0"/>
                        </a:spcBef>
                        <a:spcAft>
                          <a:spcPts val="0"/>
                        </a:spcAft>
                        <a:buNone/>
                      </a:pPr>
                      <a:r>
                        <a:rPr lang="en"/>
                        <a:t>2.1607739</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Value Spread</a:t>
                      </a:r>
                      <a:endParaRPr/>
                    </a:p>
                  </a:txBody>
                  <a:tcPr marL="91425" marR="91425" marT="91425" marB="91425"/>
                </a:tc>
                <a:tc>
                  <a:txBody>
                    <a:bodyPr/>
                    <a:lstStyle/>
                    <a:p>
                      <a:pPr marL="0" marR="0" lvl="0" indent="0" algn="l" rtl="0">
                        <a:lnSpc>
                          <a:spcPct val="100000"/>
                        </a:lnSpc>
                        <a:spcBef>
                          <a:spcPts val="0"/>
                        </a:spcBef>
                        <a:spcAft>
                          <a:spcPts val="0"/>
                        </a:spcAft>
                        <a:buNone/>
                      </a:pPr>
                      <a:r>
                        <a:rPr lang="en"/>
                        <a:t>0.90949453 </a:t>
                      </a:r>
                      <a:endParaRPr/>
                    </a:p>
                  </a:txBody>
                  <a:tcPr marL="91425" marR="91425" marT="91425" marB="91425"/>
                </a:tc>
                <a:tc>
                  <a:txBody>
                    <a:bodyPr/>
                    <a:lstStyle/>
                    <a:p>
                      <a:pPr marL="0" marR="0" lvl="0" indent="0" algn="l" rtl="0">
                        <a:lnSpc>
                          <a:spcPct val="100000"/>
                        </a:lnSpc>
                        <a:spcBef>
                          <a:spcPts val="0"/>
                        </a:spcBef>
                        <a:spcAft>
                          <a:spcPts val="0"/>
                        </a:spcAft>
                        <a:buNone/>
                      </a:pPr>
                      <a:r>
                        <a:rPr lang="en"/>
                        <a:t>0.40337914 </a:t>
                      </a:r>
                      <a:endParaRPr/>
                    </a:p>
                  </a:txBody>
                  <a:tcPr marL="91425" marR="91425" marT="91425" marB="91425"/>
                </a:tc>
                <a:tc>
                  <a:txBody>
                    <a:bodyPr/>
                    <a:lstStyle/>
                    <a:p>
                      <a:pPr marL="0" marR="0" lvl="0" indent="0" algn="l" rtl="0">
                        <a:lnSpc>
                          <a:spcPct val="100000"/>
                        </a:lnSpc>
                        <a:spcBef>
                          <a:spcPts val="0"/>
                        </a:spcBef>
                        <a:spcAft>
                          <a:spcPts val="0"/>
                        </a:spcAft>
                        <a:buNone/>
                      </a:pPr>
                      <a:r>
                        <a:rPr lang="en">
                          <a:highlight>
                            <a:srgbClr val="FFFF00"/>
                          </a:highlight>
                        </a:rPr>
                        <a:t>2.2546891</a:t>
                      </a:r>
                      <a:endParaRPr>
                        <a:highlight>
                          <a:srgbClr val="FFFF00"/>
                        </a:highligh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Pairwise Correlation</a:t>
                      </a:r>
                      <a:endParaRPr/>
                    </a:p>
                  </a:txBody>
                  <a:tcPr marL="91425" marR="91425" marT="91425" marB="91425"/>
                </a:tc>
                <a:tc>
                  <a:txBody>
                    <a:bodyPr/>
                    <a:lstStyle/>
                    <a:p>
                      <a:pPr marL="0" marR="0" lvl="0" indent="0" algn="l" rtl="0">
                        <a:lnSpc>
                          <a:spcPct val="100000"/>
                        </a:lnSpc>
                        <a:spcBef>
                          <a:spcPts val="0"/>
                        </a:spcBef>
                        <a:spcAft>
                          <a:spcPts val="0"/>
                        </a:spcAft>
                        <a:buNone/>
                      </a:pPr>
                      <a:r>
                        <a:rPr lang="en"/>
                        <a:t>-1.93020703 </a:t>
                      </a:r>
                      <a:endParaRPr/>
                    </a:p>
                  </a:txBody>
                  <a:tcPr marL="91425" marR="91425" marT="91425" marB="91425"/>
                </a:tc>
                <a:tc>
                  <a:txBody>
                    <a:bodyPr/>
                    <a:lstStyle/>
                    <a:p>
                      <a:pPr marL="0" marR="0" lvl="0" indent="0" algn="l" rtl="0">
                        <a:lnSpc>
                          <a:spcPct val="100000"/>
                        </a:lnSpc>
                        <a:spcBef>
                          <a:spcPts val="0"/>
                        </a:spcBef>
                        <a:spcAft>
                          <a:spcPts val="0"/>
                        </a:spcAft>
                        <a:buNone/>
                      </a:pPr>
                      <a:r>
                        <a:rPr lang="en"/>
                        <a:t>1.27115336</a:t>
                      </a:r>
                      <a:endParaRPr/>
                    </a:p>
                  </a:txBody>
                  <a:tcPr marL="91425" marR="91425" marT="91425" marB="91425"/>
                </a:tc>
                <a:tc>
                  <a:txBody>
                    <a:bodyPr/>
                    <a:lstStyle/>
                    <a:p>
                      <a:pPr marL="0" marR="0" lvl="0" indent="0" algn="l" rtl="0">
                        <a:lnSpc>
                          <a:spcPct val="100000"/>
                        </a:lnSpc>
                        <a:spcBef>
                          <a:spcPts val="0"/>
                        </a:spcBef>
                        <a:spcAft>
                          <a:spcPts val="0"/>
                        </a:spcAft>
                        <a:buNone/>
                      </a:pPr>
                      <a:r>
                        <a:rPr lang="en"/>
                        <a:t>1.5184691</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UMD</a:t>
                      </a:r>
                      <a:endParaRPr/>
                    </a:p>
                  </a:txBody>
                  <a:tcPr marL="91425" marR="91425" marT="91425" marB="91425"/>
                </a:tc>
                <a:tc>
                  <a:txBody>
                    <a:bodyPr/>
                    <a:lstStyle/>
                    <a:p>
                      <a:pPr marL="0" marR="0" lvl="0" indent="0" algn="l" rtl="0">
                        <a:lnSpc>
                          <a:spcPct val="100000"/>
                        </a:lnSpc>
                        <a:spcBef>
                          <a:spcPts val="0"/>
                        </a:spcBef>
                        <a:spcAft>
                          <a:spcPts val="0"/>
                        </a:spcAft>
                        <a:buNone/>
                      </a:pPr>
                      <a:r>
                        <a:rPr lang="en"/>
                        <a:t>-2.87803809 </a:t>
                      </a:r>
                      <a:endParaRPr/>
                    </a:p>
                  </a:txBody>
                  <a:tcPr marL="91425" marR="91425" marT="91425" marB="91425"/>
                </a:tc>
                <a:tc>
                  <a:txBody>
                    <a:bodyPr/>
                    <a:lstStyle/>
                    <a:p>
                      <a:pPr marL="0" marR="0" lvl="0" indent="0" algn="l" rtl="0">
                        <a:lnSpc>
                          <a:spcPct val="100000"/>
                        </a:lnSpc>
                        <a:spcBef>
                          <a:spcPts val="0"/>
                        </a:spcBef>
                        <a:spcAft>
                          <a:spcPts val="0"/>
                        </a:spcAft>
                        <a:buNone/>
                      </a:pPr>
                      <a:r>
                        <a:rPr lang="en"/>
                        <a:t>3.38139140</a:t>
                      </a:r>
                      <a:endParaRPr/>
                    </a:p>
                  </a:txBody>
                  <a:tcPr marL="91425" marR="91425" marT="91425" marB="91425"/>
                </a:tc>
                <a:tc>
                  <a:txBody>
                    <a:bodyPr/>
                    <a:lstStyle/>
                    <a:p>
                      <a:pPr marL="0" marR="0" lvl="0" indent="0" algn="l" rtl="0">
                        <a:lnSpc>
                          <a:spcPct val="100000"/>
                        </a:lnSpc>
                        <a:spcBef>
                          <a:spcPts val="0"/>
                        </a:spcBef>
                        <a:spcAft>
                          <a:spcPts val="0"/>
                        </a:spcAft>
                        <a:buNone/>
                      </a:pPr>
                      <a:r>
                        <a:rPr lang="en"/>
                        <a:t>0.8511402</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A8: In-sample Regression results, HML j=12</a:t>
            </a:r>
            <a:endParaRPr/>
          </a:p>
        </p:txBody>
      </p:sp>
      <p:graphicFrame>
        <p:nvGraphicFramePr>
          <p:cNvPr id="151" name="Google Shape;151;p29"/>
          <p:cNvGraphicFramePr/>
          <p:nvPr/>
        </p:nvGraphicFramePr>
        <p:xfrm>
          <a:off x="952500" y="1383125"/>
          <a:ext cx="3000000" cy="3000000"/>
        </p:xfrm>
        <a:graphic>
          <a:graphicData uri="http://schemas.openxmlformats.org/drawingml/2006/table">
            <a:tbl>
              <a:tblPr>
                <a:noFill/>
                <a:tableStyleId>{01847D7A-E723-4944-9D4C-FB0272213388}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Regressor</a:t>
                      </a:r>
                      <a:endParaRPr/>
                    </a:p>
                  </a:txBody>
                  <a:tcPr marL="91425" marR="91425" marT="91425" marB="91425"/>
                </a:tc>
                <a:tc>
                  <a:txBody>
                    <a:bodyPr/>
                    <a:lstStyle/>
                    <a:p>
                      <a:pPr marL="0" lvl="0" indent="0" algn="l" rtl="0">
                        <a:spcBef>
                          <a:spcPts val="0"/>
                        </a:spcBef>
                        <a:spcAft>
                          <a:spcPts val="0"/>
                        </a:spcAft>
                        <a:buNone/>
                      </a:pPr>
                      <a:r>
                        <a:rPr lang="en"/>
                        <a:t>Betas</a:t>
                      </a:r>
                      <a:endParaRPr/>
                    </a:p>
                  </a:txBody>
                  <a:tcPr marL="91425" marR="91425" marT="91425" marB="91425"/>
                </a:tc>
                <a:tc>
                  <a:txBody>
                    <a:bodyPr/>
                    <a:lstStyle/>
                    <a:p>
                      <a:pPr marL="0" lvl="0" indent="0" algn="l" rtl="0">
                        <a:spcBef>
                          <a:spcPts val="0"/>
                        </a:spcBef>
                        <a:spcAft>
                          <a:spcPts val="0"/>
                        </a:spcAft>
                        <a:buNone/>
                      </a:pPr>
                      <a:r>
                        <a:rPr lang="en"/>
                        <a:t>NW Std. Error</a:t>
                      </a:r>
                      <a:endParaRPr/>
                    </a:p>
                  </a:txBody>
                  <a:tcPr marL="91425" marR="91425" marT="91425" marB="91425"/>
                </a:tc>
                <a:tc>
                  <a:txBody>
                    <a:bodyPr/>
                    <a:lstStyle/>
                    <a:p>
                      <a:pPr marL="0" lvl="0" indent="0" algn="l" rtl="0">
                        <a:spcBef>
                          <a:spcPts val="0"/>
                        </a:spcBef>
                        <a:spcAft>
                          <a:spcPts val="0"/>
                        </a:spcAft>
                        <a:buNone/>
                      </a:pPr>
                      <a:r>
                        <a:rPr lang="en"/>
                        <a:t>T-stats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Intercept</a:t>
                      </a:r>
                      <a:endParaRPr/>
                    </a:p>
                  </a:txBody>
                  <a:tcPr marL="91425" marR="91425" marT="91425" marB="91425"/>
                </a:tc>
                <a:tc>
                  <a:txBody>
                    <a:bodyPr/>
                    <a:lstStyle/>
                    <a:p>
                      <a:pPr marL="0" marR="0" lvl="0" indent="0" algn="l" rtl="0">
                        <a:lnSpc>
                          <a:spcPct val="100000"/>
                        </a:lnSpc>
                        <a:spcBef>
                          <a:spcPts val="0"/>
                        </a:spcBef>
                        <a:spcAft>
                          <a:spcPts val="0"/>
                        </a:spcAft>
                        <a:buNone/>
                      </a:pPr>
                      <a:r>
                        <a:rPr lang="en"/>
                        <a:t>0.36347509 </a:t>
                      </a:r>
                      <a:endParaRPr/>
                    </a:p>
                  </a:txBody>
                  <a:tcPr marL="91425" marR="91425" marT="91425" marB="91425"/>
                </a:tc>
                <a:tc>
                  <a:txBody>
                    <a:bodyPr/>
                    <a:lstStyle/>
                    <a:p>
                      <a:pPr marL="0" marR="0" lvl="0" indent="0" algn="l" rtl="0">
                        <a:lnSpc>
                          <a:spcPct val="100000"/>
                        </a:lnSpc>
                        <a:spcBef>
                          <a:spcPts val="0"/>
                        </a:spcBef>
                        <a:spcAft>
                          <a:spcPts val="0"/>
                        </a:spcAft>
                        <a:buNone/>
                      </a:pPr>
                      <a:r>
                        <a:rPr lang="en"/>
                        <a:t>0.37567003</a:t>
                      </a:r>
                      <a:endParaRPr/>
                    </a:p>
                  </a:txBody>
                  <a:tcPr marL="91425" marR="91425" marT="91425" marB="91425"/>
                </a:tc>
                <a:tc>
                  <a:txBody>
                    <a:bodyPr/>
                    <a:lstStyle/>
                    <a:p>
                      <a:pPr marL="0" marR="0" lvl="0" indent="0" algn="l" rtl="0">
                        <a:lnSpc>
                          <a:spcPct val="100000"/>
                        </a:lnSpc>
                        <a:spcBef>
                          <a:spcPts val="0"/>
                        </a:spcBef>
                        <a:spcAft>
                          <a:spcPts val="0"/>
                        </a:spcAft>
                        <a:buNone/>
                      </a:pPr>
                      <a:r>
                        <a:rPr lang="en"/>
                        <a:t>0.9675382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HML lag</a:t>
                      </a:r>
                      <a:endParaRPr/>
                    </a:p>
                  </a:txBody>
                  <a:tcPr marL="91425" marR="91425" marT="91425" marB="91425"/>
                </a:tc>
                <a:tc>
                  <a:txBody>
                    <a:bodyPr/>
                    <a:lstStyle/>
                    <a:p>
                      <a:pPr marL="0" marR="0" lvl="0" indent="0" algn="l" rtl="0">
                        <a:lnSpc>
                          <a:spcPct val="100000"/>
                        </a:lnSpc>
                        <a:spcBef>
                          <a:spcPts val="0"/>
                        </a:spcBef>
                        <a:spcAft>
                          <a:spcPts val="0"/>
                        </a:spcAft>
                        <a:buNone/>
                      </a:pPr>
                      <a:r>
                        <a:rPr lang="en"/>
                        <a:t>0.03070014 </a:t>
                      </a:r>
                      <a:endParaRPr/>
                    </a:p>
                  </a:txBody>
                  <a:tcPr marL="91425" marR="91425" marT="91425" marB="91425"/>
                </a:tc>
                <a:tc>
                  <a:txBody>
                    <a:bodyPr/>
                    <a:lstStyle/>
                    <a:p>
                      <a:pPr marL="0" marR="0" lvl="0" indent="0" algn="l" rtl="0">
                        <a:lnSpc>
                          <a:spcPct val="100000"/>
                        </a:lnSpc>
                        <a:spcBef>
                          <a:spcPts val="0"/>
                        </a:spcBef>
                        <a:spcAft>
                          <a:spcPts val="0"/>
                        </a:spcAft>
                        <a:buNone/>
                      </a:pPr>
                      <a:r>
                        <a:rPr lang="en"/>
                        <a:t>0.05684051</a:t>
                      </a:r>
                      <a:endParaRPr/>
                    </a:p>
                  </a:txBody>
                  <a:tcPr marL="91425" marR="91425" marT="91425" marB="91425"/>
                </a:tc>
                <a:tc>
                  <a:txBody>
                    <a:bodyPr/>
                    <a:lstStyle/>
                    <a:p>
                      <a:pPr marL="0" marR="0" lvl="0" indent="0" algn="l" rtl="0">
                        <a:lnSpc>
                          <a:spcPct val="100000"/>
                        </a:lnSpc>
                        <a:spcBef>
                          <a:spcPts val="0"/>
                        </a:spcBef>
                        <a:spcAft>
                          <a:spcPts val="0"/>
                        </a:spcAft>
                        <a:buNone/>
                      </a:pPr>
                      <a:r>
                        <a:rPr lang="en"/>
                        <a:t>0.5401102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Value Spread</a:t>
                      </a:r>
                      <a:endParaRPr/>
                    </a:p>
                  </a:txBody>
                  <a:tcPr marL="91425" marR="91425" marT="91425" marB="91425"/>
                </a:tc>
                <a:tc>
                  <a:txBody>
                    <a:bodyPr/>
                    <a:lstStyle/>
                    <a:p>
                      <a:pPr marL="0" marR="0" lvl="0" indent="0" algn="l" rtl="0">
                        <a:lnSpc>
                          <a:spcPct val="100000"/>
                        </a:lnSpc>
                        <a:spcBef>
                          <a:spcPts val="0"/>
                        </a:spcBef>
                        <a:spcAft>
                          <a:spcPts val="0"/>
                        </a:spcAft>
                        <a:buNone/>
                      </a:pPr>
                      <a:r>
                        <a:rPr lang="en"/>
                        <a:t>0.46166579</a:t>
                      </a:r>
                      <a:endParaRPr/>
                    </a:p>
                  </a:txBody>
                  <a:tcPr marL="91425" marR="91425" marT="91425" marB="91425"/>
                </a:tc>
                <a:tc>
                  <a:txBody>
                    <a:bodyPr/>
                    <a:lstStyle/>
                    <a:p>
                      <a:pPr marL="0" marR="0" lvl="0" indent="0" algn="l" rtl="0">
                        <a:lnSpc>
                          <a:spcPct val="100000"/>
                        </a:lnSpc>
                        <a:spcBef>
                          <a:spcPts val="0"/>
                        </a:spcBef>
                        <a:spcAft>
                          <a:spcPts val="0"/>
                        </a:spcAft>
                        <a:buNone/>
                      </a:pPr>
                      <a:r>
                        <a:rPr lang="en"/>
                        <a:t>0.44981830</a:t>
                      </a:r>
                      <a:endParaRPr/>
                    </a:p>
                  </a:txBody>
                  <a:tcPr marL="91425" marR="91425" marT="91425" marB="91425"/>
                </a:tc>
                <a:tc>
                  <a:txBody>
                    <a:bodyPr/>
                    <a:lstStyle/>
                    <a:p>
                      <a:pPr marL="0" marR="0" lvl="0" indent="0" algn="l" rtl="0">
                        <a:lnSpc>
                          <a:spcPct val="100000"/>
                        </a:lnSpc>
                        <a:spcBef>
                          <a:spcPts val="0"/>
                        </a:spcBef>
                        <a:spcAft>
                          <a:spcPts val="0"/>
                        </a:spcAft>
                        <a:buNone/>
                      </a:pPr>
                      <a:r>
                        <a:rPr lang="en"/>
                        <a:t>1.0263384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Pairwise Correlation</a:t>
                      </a:r>
                      <a:endParaRPr/>
                    </a:p>
                  </a:txBody>
                  <a:tcPr marL="91425" marR="91425" marT="91425" marB="91425"/>
                </a:tc>
                <a:tc>
                  <a:txBody>
                    <a:bodyPr/>
                    <a:lstStyle/>
                    <a:p>
                      <a:pPr marL="0" marR="0" lvl="0" indent="0" algn="l" rtl="0">
                        <a:lnSpc>
                          <a:spcPct val="100000"/>
                        </a:lnSpc>
                        <a:spcBef>
                          <a:spcPts val="0"/>
                        </a:spcBef>
                        <a:spcAft>
                          <a:spcPts val="0"/>
                        </a:spcAft>
                        <a:buNone/>
                      </a:pPr>
                      <a:r>
                        <a:rPr lang="en"/>
                        <a:t>-1.48119469 </a:t>
                      </a:r>
                      <a:endParaRPr/>
                    </a:p>
                  </a:txBody>
                  <a:tcPr marL="91425" marR="91425" marT="91425" marB="91425"/>
                </a:tc>
                <a:tc>
                  <a:txBody>
                    <a:bodyPr/>
                    <a:lstStyle/>
                    <a:p>
                      <a:pPr marL="0" marR="0" lvl="0" indent="0" algn="l" rtl="0">
                        <a:lnSpc>
                          <a:spcPct val="100000"/>
                        </a:lnSpc>
                        <a:spcBef>
                          <a:spcPts val="0"/>
                        </a:spcBef>
                        <a:spcAft>
                          <a:spcPts val="0"/>
                        </a:spcAft>
                        <a:buNone/>
                      </a:pPr>
                      <a:r>
                        <a:rPr lang="en"/>
                        <a:t>1.05971283</a:t>
                      </a:r>
                      <a:endParaRPr/>
                    </a:p>
                  </a:txBody>
                  <a:tcPr marL="91425" marR="91425" marT="91425" marB="91425"/>
                </a:tc>
                <a:tc>
                  <a:txBody>
                    <a:bodyPr/>
                    <a:lstStyle/>
                    <a:p>
                      <a:pPr marL="0" marR="0" lvl="0" indent="0" algn="l" rtl="0">
                        <a:lnSpc>
                          <a:spcPct val="100000"/>
                        </a:lnSpc>
                        <a:spcBef>
                          <a:spcPts val="0"/>
                        </a:spcBef>
                        <a:spcAft>
                          <a:spcPts val="0"/>
                        </a:spcAft>
                        <a:buNone/>
                      </a:pPr>
                      <a:r>
                        <a:rPr lang="en"/>
                        <a:t>1.3977321</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UMD</a:t>
                      </a:r>
                      <a:endParaRPr/>
                    </a:p>
                  </a:txBody>
                  <a:tcPr marL="91425" marR="91425" marT="91425" marB="91425"/>
                </a:tc>
                <a:tc>
                  <a:txBody>
                    <a:bodyPr/>
                    <a:lstStyle/>
                    <a:p>
                      <a:pPr marL="0" marR="0" lvl="0" indent="0" algn="l" rtl="0">
                        <a:lnSpc>
                          <a:spcPct val="100000"/>
                        </a:lnSpc>
                        <a:spcBef>
                          <a:spcPts val="0"/>
                        </a:spcBef>
                        <a:spcAft>
                          <a:spcPts val="0"/>
                        </a:spcAft>
                        <a:buNone/>
                      </a:pPr>
                      <a:r>
                        <a:rPr lang="en"/>
                        <a:t>-5.80628793 </a:t>
                      </a:r>
                      <a:endParaRPr/>
                    </a:p>
                  </a:txBody>
                  <a:tcPr marL="91425" marR="91425" marT="91425" marB="91425"/>
                </a:tc>
                <a:tc>
                  <a:txBody>
                    <a:bodyPr/>
                    <a:lstStyle/>
                    <a:p>
                      <a:pPr marL="0" marR="0" lvl="0" indent="0" algn="l" rtl="0">
                        <a:lnSpc>
                          <a:spcPct val="100000"/>
                        </a:lnSpc>
                        <a:spcBef>
                          <a:spcPts val="0"/>
                        </a:spcBef>
                        <a:spcAft>
                          <a:spcPts val="0"/>
                        </a:spcAft>
                        <a:buNone/>
                      </a:pPr>
                      <a:r>
                        <a:rPr lang="en"/>
                        <a:t>-4.23746938</a:t>
                      </a:r>
                      <a:endParaRPr/>
                    </a:p>
                  </a:txBody>
                  <a:tcPr marL="91425" marR="91425" marT="91425" marB="91425"/>
                </a:tc>
                <a:tc>
                  <a:txBody>
                    <a:bodyPr/>
                    <a:lstStyle/>
                    <a:p>
                      <a:pPr marL="0" marR="0" lvl="0" indent="0" algn="l" rtl="0">
                        <a:lnSpc>
                          <a:spcPct val="100000"/>
                        </a:lnSpc>
                        <a:spcBef>
                          <a:spcPts val="0"/>
                        </a:spcBef>
                        <a:spcAft>
                          <a:spcPts val="0"/>
                        </a:spcAft>
                        <a:buNone/>
                      </a:pPr>
                      <a:r>
                        <a:rPr lang="en"/>
                        <a:t>1.3702253</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B: MSFE estimation via Pseudo OOS Forecast</a:t>
            </a:r>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Pseudo OOS Forecasts to estimate MSFE: </a:t>
            </a:r>
            <a:endParaRPr/>
          </a:p>
          <a:p>
            <a:pPr marL="914400" lvl="1" indent="-317500" algn="l" rtl="0">
              <a:spcBef>
                <a:spcPts val="0"/>
              </a:spcBef>
              <a:spcAft>
                <a:spcPts val="0"/>
              </a:spcAft>
              <a:buSzPts val="1400"/>
              <a:buChar char="○"/>
            </a:pPr>
            <a:r>
              <a:rPr lang="en"/>
              <a:t>Choose last P observations, put s = T-P initially</a:t>
            </a:r>
            <a:endParaRPr/>
          </a:p>
          <a:p>
            <a:pPr marL="914400" lvl="1" indent="-317500" algn="l" rtl="0">
              <a:spcBef>
                <a:spcPts val="0"/>
              </a:spcBef>
              <a:spcAft>
                <a:spcPts val="0"/>
              </a:spcAft>
              <a:buSzPts val="1400"/>
              <a:buChar char="○"/>
            </a:pPr>
            <a:r>
              <a:rPr lang="en"/>
              <a:t>Estimate forecasting model using first s observations</a:t>
            </a:r>
            <a:endParaRPr/>
          </a:p>
          <a:p>
            <a:pPr marL="914400" lvl="1" indent="-317500" algn="l" rtl="0">
              <a:spcBef>
                <a:spcPts val="0"/>
              </a:spcBef>
              <a:spcAft>
                <a:spcPts val="0"/>
              </a:spcAft>
              <a:buSzPts val="1400"/>
              <a:buChar char="○"/>
            </a:pPr>
            <a:r>
              <a:rPr lang="en"/>
              <a:t>Compute forecast for s+j regressor</a:t>
            </a:r>
            <a:endParaRPr/>
          </a:p>
          <a:p>
            <a:pPr marL="914400" lvl="1" indent="-317500" algn="l" rtl="0">
              <a:spcBef>
                <a:spcPts val="0"/>
              </a:spcBef>
              <a:spcAft>
                <a:spcPts val="0"/>
              </a:spcAft>
              <a:buSzPts val="1400"/>
              <a:buChar char="○"/>
            </a:pPr>
            <a:r>
              <a:rPr lang="en"/>
              <a:t>Compute forecast error for s+j</a:t>
            </a:r>
            <a:endParaRPr/>
          </a:p>
          <a:p>
            <a:pPr marL="914400" lvl="1" indent="-317500" algn="l" rtl="0">
              <a:spcBef>
                <a:spcPts val="0"/>
              </a:spcBef>
              <a:spcAft>
                <a:spcPts val="0"/>
              </a:spcAft>
              <a:buSzPts val="1400"/>
              <a:buChar char="○"/>
            </a:pPr>
            <a:r>
              <a:rPr lang="en"/>
              <a:t>Then repeat for remaining periods</a:t>
            </a:r>
            <a:endParaRPr/>
          </a:p>
          <a:p>
            <a:pPr marL="914400" lvl="1" indent="-317500" algn="l" rtl="0">
              <a:spcBef>
                <a:spcPts val="0"/>
              </a:spcBef>
              <a:spcAft>
                <a:spcPts val="0"/>
              </a:spcAft>
              <a:buSzPts val="1400"/>
              <a:buChar char="○"/>
            </a:pPr>
            <a:r>
              <a:rPr lang="en"/>
              <a:t>Take the sum of squared errors and average over 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C: Data &amp; FF-factors Replication</a:t>
            </a:r>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21945" algn="l" rtl="0">
              <a:spcBef>
                <a:spcPts val="0"/>
              </a:spcBef>
              <a:spcAft>
                <a:spcPts val="0"/>
              </a:spcAft>
              <a:buSzPct val="100000"/>
              <a:buChar char="●"/>
            </a:pPr>
            <a:r>
              <a:rPr lang="en" sz="2100"/>
              <a:t>Merging Compustat &amp; CRSP: using linkfile</a:t>
            </a:r>
            <a:endParaRPr sz="2100"/>
          </a:p>
          <a:p>
            <a:pPr marL="914400" marR="0" lvl="1" indent="-310832" algn="l" rtl="0">
              <a:lnSpc>
                <a:spcPct val="115000"/>
              </a:lnSpc>
              <a:spcBef>
                <a:spcPts val="0"/>
              </a:spcBef>
              <a:spcAft>
                <a:spcPts val="0"/>
              </a:spcAft>
              <a:buSzPct val="100000"/>
              <a:buChar char="○"/>
            </a:pPr>
            <a:r>
              <a:rPr lang="en" sz="1850"/>
              <a:t>Make sure links are valid, so data date is between link end date and link start date</a:t>
            </a:r>
            <a:endParaRPr sz="1850"/>
          </a:p>
          <a:p>
            <a:pPr marL="914400" marR="0" lvl="1" indent="-310832" algn="l" rtl="0">
              <a:lnSpc>
                <a:spcPct val="115000"/>
              </a:lnSpc>
              <a:spcBef>
                <a:spcPts val="0"/>
              </a:spcBef>
              <a:spcAft>
                <a:spcPts val="0"/>
              </a:spcAft>
              <a:buSzPct val="100000"/>
              <a:buChar char="○"/>
            </a:pPr>
            <a:r>
              <a:rPr lang="en" sz="1850"/>
              <a:t>Merge on date and PERMNO</a:t>
            </a:r>
            <a:endParaRPr sz="1850"/>
          </a:p>
          <a:p>
            <a:pPr marL="914400" marR="0" lvl="1" indent="-310832" algn="l" rtl="0">
              <a:lnSpc>
                <a:spcPct val="115000"/>
              </a:lnSpc>
              <a:spcBef>
                <a:spcPts val="0"/>
              </a:spcBef>
              <a:spcAft>
                <a:spcPts val="0"/>
              </a:spcAft>
              <a:buSzPct val="100000"/>
              <a:buChar char="○"/>
            </a:pPr>
            <a:r>
              <a:rPr lang="en" sz="1850"/>
              <a:t>When computing BM ratio make sure that the market cap is from current year’s June, market equity is from end of previous year, and book equity data is from the previous year. </a:t>
            </a:r>
            <a:endParaRPr sz="1850"/>
          </a:p>
          <a:p>
            <a:pPr marL="914400" marR="0" lvl="1" indent="-310832" algn="l" rtl="0">
              <a:lnSpc>
                <a:spcPct val="115000"/>
              </a:lnSpc>
              <a:spcBef>
                <a:spcPts val="0"/>
              </a:spcBef>
              <a:spcAft>
                <a:spcPts val="0"/>
              </a:spcAft>
              <a:buSzPct val="100000"/>
              <a:buChar char="○"/>
            </a:pPr>
            <a:r>
              <a:rPr lang="en" sz="1850"/>
              <a:t>They can differ up to 11 months since companies’ fiscal year ends are not uniform and they do not release this information at the same time</a:t>
            </a:r>
            <a:endParaRPr sz="1850"/>
          </a:p>
          <a:p>
            <a:pPr marL="914400" marR="0" lvl="1" indent="-310832" algn="l" rtl="0">
              <a:lnSpc>
                <a:spcPct val="115000"/>
              </a:lnSpc>
              <a:spcBef>
                <a:spcPts val="0"/>
              </a:spcBef>
              <a:spcAft>
                <a:spcPts val="0"/>
              </a:spcAft>
              <a:buSzPct val="100000"/>
              <a:buChar char="○"/>
            </a:pPr>
            <a:r>
              <a:rPr lang="en" sz="1850"/>
              <a:t>Market cap from year y is used to construct value-weighted returns until May of next year</a:t>
            </a:r>
            <a:endParaRPr sz="1850"/>
          </a:p>
          <a:p>
            <a:pPr marL="914400" lvl="0" indent="0" algn="l" rtl="0">
              <a:spcBef>
                <a:spcPts val="1200"/>
              </a:spcBef>
              <a:spcAft>
                <a:spcPts val="0"/>
              </a:spcAft>
              <a:buNone/>
            </a:pPr>
            <a:endParaRPr sz="200"/>
          </a:p>
          <a:p>
            <a:pPr marL="457200" lvl="0" indent="-321945" algn="l" rtl="0">
              <a:spcBef>
                <a:spcPts val="1200"/>
              </a:spcBef>
              <a:spcAft>
                <a:spcPts val="0"/>
              </a:spcAft>
              <a:buSzPct val="100000"/>
              <a:buChar char="●"/>
            </a:pPr>
            <a:r>
              <a:rPr lang="en" sz="2100"/>
              <a:t>List of correlations</a:t>
            </a:r>
            <a:endParaRPr sz="2100"/>
          </a:p>
          <a:p>
            <a:pPr marL="914400" lvl="1" indent="-310832" algn="l" rtl="0">
              <a:spcBef>
                <a:spcPts val="0"/>
              </a:spcBef>
              <a:spcAft>
                <a:spcPts val="0"/>
              </a:spcAft>
              <a:buSzPct val="100000"/>
              <a:buChar char="○"/>
            </a:pPr>
            <a:r>
              <a:rPr lang="en" sz="1850"/>
              <a:t>HML: 0.93</a:t>
            </a:r>
            <a:endParaRPr sz="1850"/>
          </a:p>
          <a:p>
            <a:pPr marL="914400" lvl="1" indent="-310832" algn="l" rtl="0">
              <a:spcBef>
                <a:spcPts val="0"/>
              </a:spcBef>
              <a:spcAft>
                <a:spcPts val="0"/>
              </a:spcAft>
              <a:buSzPct val="100000"/>
              <a:buChar char="○"/>
            </a:pPr>
            <a:r>
              <a:rPr lang="en" sz="1850"/>
              <a:t>UMD: 0.9994</a:t>
            </a:r>
            <a:endParaRPr sz="1850"/>
          </a:p>
          <a:p>
            <a:pPr marL="914400" lvl="1" indent="-310832" algn="l" rtl="0">
              <a:spcBef>
                <a:spcPts val="0"/>
              </a:spcBef>
              <a:spcAft>
                <a:spcPts val="0"/>
              </a:spcAft>
              <a:buSzPct val="100000"/>
              <a:buChar char="○"/>
            </a:pPr>
            <a:r>
              <a:rPr lang="en" sz="1850"/>
              <a:t>SMB: 0.96</a:t>
            </a:r>
            <a:endParaRPr sz="1850"/>
          </a:p>
          <a:p>
            <a:pPr marL="914400" lvl="1" indent="-310832" algn="l" rtl="0">
              <a:spcBef>
                <a:spcPts val="0"/>
              </a:spcBef>
              <a:spcAft>
                <a:spcPts val="0"/>
              </a:spcAft>
              <a:buSzPct val="100000"/>
              <a:buChar char="○"/>
            </a:pPr>
            <a:r>
              <a:rPr lang="en" sz="1850"/>
              <a:t>MKT: 0.99</a:t>
            </a:r>
            <a:endParaRPr sz="1850"/>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&amp; Research Question</a:t>
            </a:r>
            <a:endParaRPr/>
          </a:p>
        </p:txBody>
      </p:sp>
      <p:sp>
        <p:nvSpPr>
          <p:cNvPr id="61" name="Google Shape;61;p14"/>
          <p:cNvSpPr txBox="1">
            <a:spLocks noGrp="1"/>
          </p:cNvSpPr>
          <p:nvPr>
            <p:ph type="body" idx="1"/>
          </p:nvPr>
        </p:nvSpPr>
        <p:spPr>
          <a:xfrm>
            <a:off x="523840" y="1233476"/>
            <a:ext cx="8096320" cy="2879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Based on Barra MSCI analysts’ approach to factor investing </a:t>
            </a:r>
            <a:endParaRPr dirty="0"/>
          </a:p>
          <a:p>
            <a:pPr marL="914400" lvl="1" indent="-317500" algn="l" rtl="0">
              <a:spcBef>
                <a:spcPts val="0"/>
              </a:spcBef>
              <a:spcAft>
                <a:spcPts val="0"/>
              </a:spcAft>
              <a:buSzPts val="1400"/>
              <a:buChar char="○"/>
            </a:pPr>
            <a:r>
              <a:rPr lang="en" dirty="0"/>
              <a:t>Their factor crowding “model” examines crowding from multiple dimensions using a range of metrics: value spreads, short interest spreads, pairwise correlations, and relative volatility</a:t>
            </a:r>
            <a:endParaRPr dirty="0"/>
          </a:p>
          <a:p>
            <a:pPr marL="457200" lvl="0" indent="-342900" algn="l" rtl="0">
              <a:spcBef>
                <a:spcPts val="0"/>
              </a:spcBef>
              <a:spcAft>
                <a:spcPts val="0"/>
              </a:spcAft>
              <a:buSzPts val="1800"/>
              <a:buChar char="●"/>
            </a:pPr>
            <a:r>
              <a:rPr lang="en" dirty="0"/>
              <a:t>Find that crowded factors had a much higher frequency of downturns in factor performance in the following 12 months than uncrowded factors</a:t>
            </a:r>
            <a:endParaRPr dirty="0"/>
          </a:p>
          <a:p>
            <a:pPr marL="914400" lvl="1" indent="-317500" algn="l" rtl="0">
              <a:spcBef>
                <a:spcPts val="0"/>
              </a:spcBef>
              <a:spcAft>
                <a:spcPts val="0"/>
              </a:spcAft>
              <a:buSzPts val="1400"/>
              <a:buChar char="○"/>
            </a:pPr>
            <a:r>
              <a:rPr lang="en" dirty="0"/>
              <a:t>Considered 2 factors inspired by this “model”</a:t>
            </a:r>
            <a:endParaRPr dirty="0"/>
          </a:p>
          <a:p>
            <a:pPr marL="457200" lvl="0" indent="-342900" algn="l" rtl="0">
              <a:spcBef>
                <a:spcPts val="0"/>
              </a:spcBef>
              <a:spcAft>
                <a:spcPts val="0"/>
              </a:spcAft>
              <a:buSzPts val="1800"/>
              <a:buChar char="●"/>
            </a:pPr>
            <a:r>
              <a:rPr lang="en" dirty="0"/>
              <a:t>Goal: statistically determine how well we predict future FF factor returns using past returns of the same FF factor (SMB &amp; HML), and the crowding measures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2 Crowding Factors considered</a:t>
            </a:r>
            <a:endParaRPr/>
          </a:p>
        </p:txBody>
      </p:sp>
      <p:sp>
        <p:nvSpPr>
          <p:cNvPr id="67" name="Google Shape;67;p15"/>
          <p:cNvSpPr txBox="1">
            <a:spLocks noGrp="1"/>
          </p:cNvSpPr>
          <p:nvPr>
            <p:ph type="body" idx="1"/>
          </p:nvPr>
        </p:nvSpPr>
        <p:spPr>
          <a:xfrm>
            <a:off x="311700" y="1152475"/>
            <a:ext cx="8520600" cy="3800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dirty="0"/>
              <a:t>Pairwise correlation</a:t>
            </a:r>
            <a:endParaRPr dirty="0"/>
          </a:p>
          <a:p>
            <a:pPr marL="914400" lvl="1" indent="-323850" algn="l" rtl="0">
              <a:spcBef>
                <a:spcPts val="0"/>
              </a:spcBef>
              <a:spcAft>
                <a:spcPts val="0"/>
              </a:spcAft>
              <a:buSzPts val="1500"/>
              <a:buChar char="○"/>
            </a:pPr>
            <a:r>
              <a:rPr lang="en" sz="1500" dirty="0"/>
              <a:t>How top quintile and bottom quintile stocks of a factor (here is value)  move relative to each other</a:t>
            </a:r>
            <a:endParaRPr sz="1500" dirty="0"/>
          </a:p>
          <a:p>
            <a:pPr marL="914400" lvl="1" indent="-323850" algn="l" rtl="0">
              <a:spcBef>
                <a:spcPts val="0"/>
              </a:spcBef>
              <a:spcAft>
                <a:spcPts val="0"/>
              </a:spcAft>
              <a:buSzPts val="1500"/>
              <a:buChar char="○"/>
            </a:pPr>
            <a:r>
              <a:rPr lang="en" sz="1500" dirty="0"/>
              <a:t>For each stock the top value quintile, compute correlation of this asset’s return with the average return of all other stocks excluding this asset over last 63 days</a:t>
            </a:r>
            <a:endParaRPr sz="1500" dirty="0"/>
          </a:p>
          <a:p>
            <a:pPr marL="914400" lvl="1" indent="-323850" algn="l" rtl="0">
              <a:spcBef>
                <a:spcPts val="0"/>
              </a:spcBef>
              <a:spcAft>
                <a:spcPts val="0"/>
              </a:spcAft>
              <a:buSzPts val="1500"/>
              <a:buChar char="○"/>
            </a:pPr>
            <a:r>
              <a:rPr lang="en" sz="1500" dirty="0"/>
              <a:t>Repeat the same for bottom quintile, for each month from 1963 June - 2020 December</a:t>
            </a:r>
            <a:endParaRPr sz="1500" dirty="0"/>
          </a:p>
          <a:p>
            <a:pPr marL="914400" lvl="1" indent="-323850" algn="l" rtl="0">
              <a:spcBef>
                <a:spcPts val="0"/>
              </a:spcBef>
              <a:spcAft>
                <a:spcPts val="0"/>
              </a:spcAft>
              <a:buSzPts val="1500"/>
              <a:buChar char="○"/>
            </a:pPr>
            <a:r>
              <a:rPr lang="en" sz="1500" dirty="0"/>
              <a:t>Then take mean of top quintile correlations - mean of bottom quintile </a:t>
            </a:r>
            <a:r>
              <a:rPr lang="en" sz="1500" dirty="0" smtClean="0"/>
              <a:t>correlations</a:t>
            </a:r>
            <a:endParaRPr sz="200" dirty="0"/>
          </a:p>
          <a:p>
            <a:pPr marL="457200" lvl="0" indent="-342900" algn="l" rtl="0">
              <a:spcBef>
                <a:spcPts val="1200"/>
              </a:spcBef>
              <a:spcAft>
                <a:spcPts val="0"/>
              </a:spcAft>
              <a:buSzPts val="1800"/>
              <a:buChar char="●"/>
            </a:pPr>
            <a:r>
              <a:rPr lang="en" dirty="0"/>
              <a:t>Valuation spread</a:t>
            </a:r>
            <a:endParaRPr dirty="0"/>
          </a:p>
          <a:p>
            <a:pPr marL="914400" marR="0" lvl="1" indent="-323850" algn="l" rtl="0">
              <a:lnSpc>
                <a:spcPct val="115000"/>
              </a:lnSpc>
              <a:spcBef>
                <a:spcPts val="0"/>
              </a:spcBef>
              <a:spcAft>
                <a:spcPts val="0"/>
              </a:spcAft>
              <a:buSzPts val="1500"/>
              <a:buChar char="○"/>
            </a:pPr>
            <a:r>
              <a:rPr lang="en" sz="1500" dirty="0"/>
              <a:t>Large amounts of capital following securities will result in them being more expensive than others </a:t>
            </a:r>
            <a:endParaRPr sz="1500" dirty="0"/>
          </a:p>
          <a:p>
            <a:pPr marL="914400" marR="0" lvl="1" indent="-323850" algn="l" rtl="0">
              <a:lnSpc>
                <a:spcPct val="115000"/>
              </a:lnSpc>
              <a:spcBef>
                <a:spcPts val="0"/>
              </a:spcBef>
              <a:spcAft>
                <a:spcPts val="0"/>
              </a:spcAft>
              <a:buSzPts val="1500"/>
              <a:buChar char="○"/>
            </a:pPr>
            <a:r>
              <a:rPr lang="en" sz="1500" dirty="0"/>
              <a:t>The degree to which top quintile stocks of a factor are expensive relative to bottom quintile (here factor is BM ratio) </a:t>
            </a:r>
            <a:endParaRPr sz="1500" dirty="0"/>
          </a:p>
          <a:p>
            <a:pPr marL="914400" marR="0" lvl="1" indent="-323850" algn="l" rtl="0">
              <a:lnSpc>
                <a:spcPct val="115000"/>
              </a:lnSpc>
              <a:spcBef>
                <a:spcPts val="0"/>
              </a:spcBef>
              <a:spcAft>
                <a:spcPts val="0"/>
              </a:spcAft>
              <a:buSzPts val="1500"/>
              <a:buChar char="○"/>
            </a:pPr>
            <a:r>
              <a:rPr lang="en" sz="1500" dirty="0"/>
              <a:t>For the BM ratio, the formula each month is log(median BM in bottom size quintile / median BM in top size quintile)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In-Sample Results, Summary</a:t>
            </a:r>
            <a:endParaRPr dirty="0"/>
          </a:p>
        </p:txBody>
      </p:sp>
      <mc:AlternateContent xmlns:mc="http://schemas.openxmlformats.org/markup-compatibility/2006">
        <mc:Choice xmlns:a14="http://schemas.microsoft.com/office/drawing/2010/main" Requires="a14">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smtClean="0"/>
                  <a:t>Estimate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𝑎𝑙𝑆𝑝𝑟𝑒𝑎𝑑</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𝑃𝑎𝑖𝑟𝐶𝑜𝑟𝑟</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4</m:t>
                        </m:r>
                      </m:sub>
                    </m:sSub>
                    <m:r>
                      <a:rPr lang="en-US" b="0" i="1" smtClean="0">
                        <a:latin typeface="Cambria Math" panose="02040503050406030204" pitchFamily="18" charset="0"/>
                      </a:rPr>
                      <m:t>𝑀𝑜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smtClean="0"/>
                  <a:t> via </a:t>
                </a:r>
                <a:r>
                  <a:rPr lang="en-US" dirty="0"/>
                  <a:t>OLS, all data from June 1963 to December </a:t>
                </a:r>
                <a:r>
                  <a:rPr lang="en-US" dirty="0" smtClean="0"/>
                  <a:t>2020</a:t>
                </a:r>
                <a:endParaRPr lang="en-US" dirty="0"/>
              </a:p>
              <a:p>
                <a:pPr marL="914400" lvl="1" indent="-317500" algn="l" rtl="0">
                  <a:spcBef>
                    <a:spcPts val="0"/>
                  </a:spcBef>
                  <a:spcAft>
                    <a:spcPts val="0"/>
                  </a:spcAft>
                  <a:buSzPts val="1400"/>
                  <a:buChar char="○"/>
                </a:pPr>
                <a:r>
                  <a:rPr lang="en-US" dirty="0"/>
                  <a:t>Adjust for heteroskedastic and autocorrelated standard errors using Newey-West </a:t>
                </a:r>
              </a:p>
              <a:p>
                <a:pPr marL="457200" lvl="0" indent="-342900" algn="l" rtl="0">
                  <a:spcBef>
                    <a:spcPts val="0"/>
                  </a:spcBef>
                  <a:spcAft>
                    <a:spcPts val="0"/>
                  </a:spcAft>
                  <a:buSzPts val="1800"/>
                  <a:buChar char="●"/>
                </a:pPr>
                <a:r>
                  <a:rPr lang="en-US" dirty="0"/>
                  <a:t>T-statistics for </a:t>
                </a:r>
                <a:r>
                  <a:rPr lang="en-US" dirty="0" smtClean="0"/>
                  <a:t>v</a:t>
                </a:r>
                <a:r>
                  <a:rPr lang="en-US" dirty="0" smtClean="0"/>
                  <a:t>alue spread coefficient estimates </a:t>
                </a:r>
                <a:r>
                  <a:rPr lang="en-US" dirty="0"/>
                  <a:t>were </a:t>
                </a:r>
                <a:r>
                  <a:rPr lang="en-US" dirty="0" smtClean="0"/>
                  <a:t>&gt; </a:t>
                </a:r>
                <a:r>
                  <a:rPr lang="en-US" dirty="0"/>
                  <a:t>2 for all </a:t>
                </a:r>
                <a:r>
                  <a:rPr lang="en-US" dirty="0" smtClean="0"/>
                  <a:t>j = 1, 3, 6, &amp; 12 </a:t>
                </a:r>
                <a:r>
                  <a:rPr lang="en-US" dirty="0"/>
                  <a:t>when the dependent variable was the SMB factor return</a:t>
                </a:r>
              </a:p>
              <a:p>
                <a:pPr marL="914400" lvl="1" indent="-317500" algn="l" rtl="0">
                  <a:spcBef>
                    <a:spcPts val="0"/>
                  </a:spcBef>
                  <a:spcAft>
                    <a:spcPts val="0"/>
                  </a:spcAft>
                  <a:buSzPts val="1400"/>
                  <a:buChar char="○"/>
                </a:pPr>
                <a:r>
                  <a:rPr lang="en-US" dirty="0"/>
                  <a:t>Statistically significant at the 5% level</a:t>
                </a:r>
              </a:p>
              <a:p>
                <a:pPr marL="914400" lvl="1" indent="-317500" algn="l" rtl="0">
                  <a:spcBef>
                    <a:spcPts val="0"/>
                  </a:spcBef>
                  <a:spcAft>
                    <a:spcPts val="0"/>
                  </a:spcAft>
                  <a:buSzPts val="1400"/>
                  <a:buChar char="○"/>
                </a:pPr>
                <a:r>
                  <a:rPr lang="en-US" dirty="0"/>
                  <a:t>Interpretation: a 1 percentage point increase in the Value Spread metric implies an associated increase of 1.08 percentage points in the SMB factor return, ceteris paribus</a:t>
                </a:r>
              </a:p>
              <a:p>
                <a:pPr marL="914400" lvl="1" indent="-317500" algn="l" rtl="0">
                  <a:spcBef>
                    <a:spcPts val="0"/>
                  </a:spcBef>
                  <a:spcAft>
                    <a:spcPts val="0"/>
                  </a:spcAft>
                  <a:buSzPts val="1400"/>
                  <a:buChar char="○"/>
                </a:pPr>
                <a:r>
                  <a:rPr lang="en-US" dirty="0"/>
                  <a:t>While the coefficient estimates on the 2nd crowding factor (pairwise correlation) were negative, they were not statistically different from 0</a:t>
                </a:r>
                <a:endParaRPr dirty="0"/>
              </a:p>
            </p:txBody>
          </p:sp>
        </mc:Choice>
        <mc:Fallback>
          <p:sp>
            <p:nvSpPr>
              <p:cNvPr id="73" name="Google Shape;73;p16"/>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r="-286"/>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Out-of-Sample Model Formulations</a:t>
            </a:r>
            <a:endParaRPr/>
          </a:p>
        </p:txBody>
      </p:sp>
      <mc:AlternateContent xmlns:mc="http://schemas.openxmlformats.org/markup-compatibility/2006">
        <mc:Choice xmlns:a14="http://schemas.microsoft.com/office/drawing/2010/main" Requires="a14">
          <p:sp>
            <p:nvSpPr>
              <p:cNvPr id="79" name="Google Shape;79;p17"/>
              <p:cNvSpPr txBox="1">
                <a:spLocks noGrp="1"/>
              </p:cNvSpPr>
              <p:nvPr>
                <p:ph type="body" idx="1"/>
              </p:nvPr>
            </p:nvSpPr>
            <p:spPr>
              <a:xfrm>
                <a:off x="311700" y="1152475"/>
                <a:ext cx="8308500" cy="3416400"/>
              </a:xfrm>
              <a:prstGeom prst="rect">
                <a:avLst/>
              </a:prstGeom>
            </p:spPr>
            <p:txBody>
              <a:bodyPr spcFirstLastPara="1" wrap="square" lIns="91425" tIns="91425" rIns="91425" bIns="91425" anchor="t" anchorCtr="0">
                <a:normAutofit/>
              </a:bodyPr>
              <a:lstStyle/>
              <a:p>
                <a:pPr lvl="0" indent="-355600">
                  <a:buClr>
                    <a:schemeClr val="dk1"/>
                  </a:buClr>
                  <a:buSzPts val="2000"/>
                </a:pPr>
                <a:r>
                  <a:rPr lang="en" sz="2000" dirty="0" smtClean="0">
                    <a:solidFill>
                      <a:schemeClr val="dk1"/>
                    </a:solidFill>
                    <a:highlight>
                      <a:srgbClr val="FFFFFF"/>
                    </a:highlight>
                  </a:rPr>
                  <a:t>Combined and momentum: </a:t>
                </a:r>
              </a:p>
              <a:p>
                <a:pPr marL="101600" lvl="0" indent="0">
                  <a:buClr>
                    <a:schemeClr val="dk1"/>
                  </a:buClr>
                  <a:buSzPts val="200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𝐹</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2</m:t>
                          </m:r>
                        </m:sub>
                      </m:sSub>
                      <m:r>
                        <a:rPr lang="en-US" sz="2000" i="1">
                          <a:latin typeface="Cambria Math" panose="02040503050406030204" pitchFamily="18" charset="0"/>
                        </a:rPr>
                        <m:t>𝑉</m:t>
                      </m:r>
                      <m:sSub>
                        <m:sSubPr>
                          <m:ctrlPr>
                            <a:rPr lang="en-US" sz="2000" i="1">
                              <a:latin typeface="Cambria Math" panose="02040503050406030204" pitchFamily="18" charset="0"/>
                            </a:rPr>
                          </m:ctrlPr>
                        </m:sSubPr>
                        <m:e>
                          <m:r>
                            <a:rPr lang="en-US" sz="2000" i="1">
                              <a:latin typeface="Cambria Math" panose="02040503050406030204" pitchFamily="18" charset="0"/>
                            </a:rPr>
                            <m:t>𝑎𝑙𝑆𝑝𝑟𝑒𝑎𝑑</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3</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𝑃𝑎𝑖𝑟𝐶𝑜𝑟𝑟</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4</m:t>
                          </m:r>
                        </m:sub>
                      </m:sSub>
                      <m:r>
                        <a:rPr lang="en-US" sz="2000" i="1">
                          <a:latin typeface="Cambria Math" panose="02040503050406030204" pitchFamily="18" charset="0"/>
                        </a:rPr>
                        <m:t>𝑀𝑜</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𝑗</m:t>
                          </m:r>
                        </m:sub>
                      </m:sSub>
                    </m:oMath>
                  </m:oMathPara>
                </a14:m>
                <a:endParaRPr lang="en" sz="2000" dirty="0" smtClean="0">
                  <a:solidFill>
                    <a:schemeClr val="dk1"/>
                  </a:solidFill>
                  <a:highlight>
                    <a:srgbClr val="FFFFFF"/>
                  </a:highlight>
                </a:endParaRPr>
              </a:p>
              <a:p>
                <a:pPr lvl="0" indent="-355600">
                  <a:buClr>
                    <a:schemeClr val="dk1"/>
                  </a:buClr>
                  <a:buSzPts val="2000"/>
                </a:pPr>
                <a:r>
                  <a:rPr lang="en" sz="2000" dirty="0" smtClean="0">
                    <a:solidFill>
                      <a:schemeClr val="dk1"/>
                    </a:solidFill>
                    <a:highlight>
                      <a:srgbClr val="FFFFFF"/>
                    </a:highlight>
                  </a:rPr>
                  <a:t>AR </a:t>
                </a:r>
                <a:r>
                  <a:rPr lang="en" sz="2000" dirty="0">
                    <a:solidFill>
                      <a:schemeClr val="dk1"/>
                    </a:solidFill>
                    <a:highlight>
                      <a:srgbClr val="FFFFFF"/>
                    </a:highlight>
                  </a:rPr>
                  <a:t>and momentum, benchmark 1: </a:t>
                </a:r>
                <a:endParaRPr lang="en-US" sz="2000" i="1" dirty="0" smtClean="0">
                  <a:latin typeface="Cambria Math" panose="02040503050406030204" pitchFamily="18" charset="0"/>
                </a:endParaRPr>
              </a:p>
              <a:p>
                <a:pPr marL="101600" lvl="0" indent="0">
                  <a:buClr>
                    <a:schemeClr val="dk1"/>
                  </a:buClr>
                  <a:buSzPts val="200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𝐹</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2</m:t>
                          </m:r>
                        </m:sub>
                      </m:sSub>
                      <m:r>
                        <a:rPr lang="en-US" sz="2000" i="1">
                          <a:latin typeface="Cambria Math" panose="02040503050406030204" pitchFamily="18" charset="0"/>
                        </a:rPr>
                        <m:t>𝑀𝑜</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𝑗</m:t>
                          </m:r>
                        </m:sub>
                      </m:sSub>
                    </m:oMath>
                  </m:oMathPara>
                </a14:m>
                <a:endParaRPr lang="en" sz="2000" dirty="0" smtClean="0">
                  <a:solidFill>
                    <a:schemeClr val="dk1"/>
                  </a:solidFill>
                  <a:highlight>
                    <a:srgbClr val="FFFFFF"/>
                  </a:highlight>
                </a:endParaRPr>
              </a:p>
              <a:p>
                <a:pPr lvl="0" indent="-355600">
                  <a:buClr>
                    <a:schemeClr val="dk1"/>
                  </a:buClr>
                  <a:buSzPts val="2000"/>
                </a:pPr>
                <a:r>
                  <a:rPr lang="en" sz="2000" dirty="0" smtClean="0">
                    <a:solidFill>
                      <a:schemeClr val="dk1"/>
                    </a:solidFill>
                    <a:highlight>
                      <a:srgbClr val="FFFFFF"/>
                    </a:highlight>
                  </a:rPr>
                  <a:t>Crowding </a:t>
                </a:r>
                <a:r>
                  <a:rPr lang="en" sz="2000" dirty="0">
                    <a:solidFill>
                      <a:schemeClr val="dk1"/>
                    </a:solidFill>
                    <a:highlight>
                      <a:srgbClr val="FFFFFF"/>
                    </a:highlight>
                  </a:rPr>
                  <a:t>and momentum, benchmark 2: </a:t>
                </a:r>
                <a:endParaRPr lang="en" sz="2000" dirty="0" smtClean="0">
                  <a:solidFill>
                    <a:schemeClr val="dk1"/>
                  </a:solidFill>
                  <a:highlight>
                    <a:srgbClr val="FFFFFF"/>
                  </a:highlight>
                </a:endParaRPr>
              </a:p>
              <a:p>
                <a:pPr marL="101600" lvl="0" indent="0">
                  <a:buClr>
                    <a:schemeClr val="dk1"/>
                  </a:buClr>
                  <a:buSzPts val="200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Sub>
                      <m:r>
                        <a:rPr lang="en-US" sz="2000" i="1">
                          <a:latin typeface="Cambria Math" panose="02040503050406030204" pitchFamily="18" charset="0"/>
                        </a:rPr>
                        <m:t>𝑉</m:t>
                      </m:r>
                      <m:sSub>
                        <m:sSubPr>
                          <m:ctrlPr>
                            <a:rPr lang="en-US" sz="2000" i="1">
                              <a:latin typeface="Cambria Math" panose="02040503050406030204" pitchFamily="18" charset="0"/>
                            </a:rPr>
                          </m:ctrlPr>
                        </m:sSubPr>
                        <m:e>
                          <m:r>
                            <a:rPr lang="en-US" sz="2000" i="1">
                              <a:latin typeface="Cambria Math" panose="02040503050406030204" pitchFamily="18" charset="0"/>
                            </a:rPr>
                            <m:t>𝑎𝑙𝑆𝑝𝑟𝑒𝑎𝑑</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3</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𝑃𝑎𝑖𝑟𝐶𝑜𝑟𝑟</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4</m:t>
                          </m:r>
                        </m:sub>
                      </m:sSub>
                      <m:r>
                        <a:rPr lang="en-US" sz="2000" i="1">
                          <a:latin typeface="Cambria Math" panose="02040503050406030204" pitchFamily="18" charset="0"/>
                        </a:rPr>
                        <m:t>𝑀𝑜</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𝑗</m:t>
                          </m:r>
                        </m:sub>
                      </m:sSub>
                    </m:oMath>
                  </m:oMathPara>
                </a14:m>
                <a:endParaRPr dirty="0"/>
              </a:p>
            </p:txBody>
          </p:sp>
        </mc:Choice>
        <mc:Fallback>
          <p:sp>
            <p:nvSpPr>
              <p:cNvPr id="79" name="Google Shape;79;p17"/>
              <p:cNvSpPr txBox="1">
                <a:spLocks noGrp="1" noRot="1" noChangeAspect="1" noMove="1" noResize="1" noEditPoints="1" noAdjustHandles="1" noChangeArrowheads="1" noChangeShapeType="1" noTextEdit="1"/>
              </p:cNvSpPr>
              <p:nvPr>
                <p:ph type="body" idx="1"/>
              </p:nvPr>
            </p:nvSpPr>
            <p:spPr>
              <a:xfrm>
                <a:off x="311700" y="1152475"/>
                <a:ext cx="8308500" cy="34164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Out-of-Sample Results - MSFE Ratios</a:t>
            </a:r>
            <a:endParaRPr/>
          </a:p>
        </p:txBody>
      </p:sp>
      <p:graphicFrame>
        <p:nvGraphicFramePr>
          <p:cNvPr id="85" name="Google Shape;85;p18"/>
          <p:cNvGraphicFramePr/>
          <p:nvPr/>
        </p:nvGraphicFramePr>
        <p:xfrm>
          <a:off x="814725" y="1303175"/>
          <a:ext cx="7239000" cy="2834490"/>
        </p:xfrm>
        <a:graphic>
          <a:graphicData uri="http://schemas.openxmlformats.org/drawingml/2006/table">
            <a:tbl>
              <a:tblPr>
                <a:noFill/>
                <a:tableStyleId>{01847D7A-E723-4944-9D4C-FB0272213388}</a:tableStyleId>
              </a:tblPr>
              <a:tblGrid>
                <a:gridCol w="731950">
                  <a:extLst>
                    <a:ext uri="{9D8B030D-6E8A-4147-A177-3AD203B41FA5}">
                      <a16:colId xmlns:a16="http://schemas.microsoft.com/office/drawing/2014/main" val="20000"/>
                    </a:ext>
                  </a:extLst>
                </a:gridCol>
                <a:gridCol w="168105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a:t>Factor</a:t>
                      </a:r>
                      <a:endParaRPr/>
                    </a:p>
                  </a:txBody>
                  <a:tcPr marL="91425" marR="91425" marT="91425" marB="91425"/>
                </a:tc>
                <a:tc>
                  <a:txBody>
                    <a:bodyPr/>
                    <a:lstStyle/>
                    <a:p>
                      <a:pPr marL="0" lvl="0" indent="0" algn="l" rtl="0">
                        <a:spcBef>
                          <a:spcPts val="0"/>
                        </a:spcBef>
                        <a:spcAft>
                          <a:spcPts val="0"/>
                        </a:spcAft>
                        <a:buNone/>
                      </a:pPr>
                      <a:r>
                        <a:rPr lang="en"/>
                        <a:t>Ratios</a:t>
                      </a:r>
                      <a:endParaRPr/>
                    </a:p>
                  </a:txBody>
                  <a:tcPr marL="91425" marR="91425" marT="91425" marB="91425"/>
                </a:tc>
                <a:tc>
                  <a:txBody>
                    <a:bodyPr/>
                    <a:lstStyle/>
                    <a:p>
                      <a:pPr marL="0" lvl="0" indent="0" algn="l" rtl="0">
                        <a:spcBef>
                          <a:spcPts val="0"/>
                        </a:spcBef>
                        <a:spcAft>
                          <a:spcPts val="0"/>
                        </a:spcAft>
                        <a:buNone/>
                      </a:pPr>
                      <a:r>
                        <a:rPr lang="en"/>
                        <a:t>j=1</a:t>
                      </a:r>
                      <a:endParaRPr/>
                    </a:p>
                  </a:txBody>
                  <a:tcPr marL="91425" marR="91425" marT="91425" marB="91425"/>
                </a:tc>
                <a:tc>
                  <a:txBody>
                    <a:bodyPr/>
                    <a:lstStyle/>
                    <a:p>
                      <a:pPr marL="0" lvl="0" indent="0" algn="l" rtl="0">
                        <a:spcBef>
                          <a:spcPts val="0"/>
                        </a:spcBef>
                        <a:spcAft>
                          <a:spcPts val="0"/>
                        </a:spcAft>
                        <a:buNone/>
                      </a:pPr>
                      <a:r>
                        <a:rPr lang="en"/>
                        <a:t>j=3</a:t>
                      </a:r>
                      <a:endParaRPr/>
                    </a:p>
                  </a:txBody>
                  <a:tcPr marL="91425" marR="91425" marT="91425" marB="91425"/>
                </a:tc>
                <a:tc>
                  <a:txBody>
                    <a:bodyPr/>
                    <a:lstStyle/>
                    <a:p>
                      <a:pPr marL="0" lvl="0" indent="0" algn="l" rtl="0">
                        <a:spcBef>
                          <a:spcPts val="0"/>
                        </a:spcBef>
                        <a:spcAft>
                          <a:spcPts val="0"/>
                        </a:spcAft>
                        <a:buNone/>
                      </a:pPr>
                      <a:r>
                        <a:rPr lang="en"/>
                        <a:t>j=6</a:t>
                      </a:r>
                      <a:endParaRPr/>
                    </a:p>
                  </a:txBody>
                  <a:tcPr marL="91425" marR="91425" marT="91425" marB="91425"/>
                </a:tc>
                <a:tc>
                  <a:txBody>
                    <a:bodyPr/>
                    <a:lstStyle/>
                    <a:p>
                      <a:pPr marL="0" lvl="0" indent="0" algn="l" rtl="0">
                        <a:spcBef>
                          <a:spcPts val="0"/>
                        </a:spcBef>
                        <a:spcAft>
                          <a:spcPts val="0"/>
                        </a:spcAft>
                        <a:buNone/>
                      </a:pPr>
                      <a:r>
                        <a:rPr lang="en"/>
                        <a:t>j=12</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HML</a:t>
                      </a:r>
                      <a:endParaRPr/>
                    </a:p>
                  </a:txBody>
                  <a:tcPr marL="91425" marR="91425" marT="91425" marB="91425"/>
                </a:tc>
                <a:tc>
                  <a:txBody>
                    <a:bodyPr/>
                    <a:lstStyle/>
                    <a:p>
                      <a:pPr marL="0" lvl="0" indent="0" algn="l" rtl="0">
                        <a:spcBef>
                          <a:spcPts val="0"/>
                        </a:spcBef>
                        <a:spcAft>
                          <a:spcPts val="0"/>
                        </a:spcAft>
                        <a:buNone/>
                      </a:pPr>
                      <a:r>
                        <a:rPr lang="en"/>
                        <a:t>MSFE(combined)/MSFE(AR)</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0.3232</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0.7602</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0.8405</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0.3683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MSFE(combined)/MSFE(crowd)</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0.5730</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1.1230</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0.9424</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0.4346</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SMB</a:t>
                      </a:r>
                      <a:endParaRPr/>
                    </a:p>
                  </a:txBody>
                  <a:tcPr marL="91425" marR="91425" marT="91425" marB="91425"/>
                </a:tc>
                <a:tc>
                  <a:txBody>
                    <a:bodyPr/>
                    <a:lstStyle/>
                    <a:p>
                      <a:pPr marL="0" lvl="0" indent="0" algn="l" rtl="0">
                        <a:spcBef>
                          <a:spcPts val="0"/>
                        </a:spcBef>
                        <a:spcAft>
                          <a:spcPts val="0"/>
                        </a:spcAft>
                        <a:buNone/>
                      </a:pPr>
                      <a:r>
                        <a:rPr lang="en"/>
                        <a:t>MSFE(combined)/MSFE(AR)</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0.5324</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0.4664 </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0.9843</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0.7336</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MSFE(combined)/MSFE(crowd)</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0.3397</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0.4699</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0.2787</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0.3461</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Simulated Forecast plot, j = 12, HML</a:t>
            </a:r>
            <a:endParaRPr/>
          </a:p>
        </p:txBody>
      </p:sp>
      <p:pic>
        <p:nvPicPr>
          <p:cNvPr id="91" name="Google Shape;91;p19"/>
          <p:cNvPicPr preferRelativeResize="0"/>
          <p:nvPr/>
        </p:nvPicPr>
        <p:blipFill>
          <a:blip r:embed="rId3">
            <a:alphaModFix/>
          </a:blip>
          <a:stretch>
            <a:fillRect/>
          </a:stretch>
        </p:blipFill>
        <p:spPr>
          <a:xfrm>
            <a:off x="2190750" y="1379538"/>
            <a:ext cx="4762501" cy="3571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research directions</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Investigate the rest of the crowding factors, especially short interest spread</a:t>
            </a:r>
            <a:endParaRPr/>
          </a:p>
          <a:p>
            <a:pPr marL="914400" lvl="1" indent="-317500" algn="l" rtl="0">
              <a:spcBef>
                <a:spcPts val="0"/>
              </a:spcBef>
              <a:spcAft>
                <a:spcPts val="0"/>
              </a:spcAft>
              <a:buSzPts val="1400"/>
              <a:buChar char="○"/>
            </a:pPr>
            <a:r>
              <a:rPr lang="en"/>
              <a:t>Short interest utilization rate: Shares shorted / available shares to short</a:t>
            </a:r>
            <a:endParaRPr/>
          </a:p>
          <a:p>
            <a:pPr marL="914400" lvl="1" indent="-317500" algn="l" rtl="0">
              <a:spcBef>
                <a:spcPts val="0"/>
              </a:spcBef>
              <a:spcAft>
                <a:spcPts val="0"/>
              </a:spcAft>
              <a:buSzPts val="1400"/>
              <a:buChar char="○"/>
            </a:pPr>
            <a:r>
              <a:rPr lang="en"/>
              <a:t>Heaving shorts in the bottom quintile relative to top creates high short interest crowding score</a:t>
            </a:r>
            <a:endParaRPr/>
          </a:p>
          <a:p>
            <a:pPr marL="914400" lvl="1" indent="-317500" algn="l" rtl="0">
              <a:spcBef>
                <a:spcPts val="0"/>
              </a:spcBef>
              <a:spcAft>
                <a:spcPts val="0"/>
              </a:spcAft>
              <a:buSzPts val="1400"/>
              <a:buChar char="○"/>
            </a:pPr>
            <a:r>
              <a:rPr lang="en"/>
              <a:t>Constructed by regressing short interest utilization rate on a set of quintile dummy indicator variables for the factor of interest and size, value and momentum factors</a:t>
            </a:r>
            <a:endParaRPr/>
          </a:p>
          <a:p>
            <a:pPr marL="914400" lvl="0" indent="0" algn="l" rtl="0">
              <a:spcBef>
                <a:spcPts val="1200"/>
              </a:spcBef>
              <a:spcAft>
                <a:spcPts val="0"/>
              </a:spcAft>
              <a:buNone/>
            </a:pPr>
            <a:endParaRPr sz="300"/>
          </a:p>
          <a:p>
            <a:pPr marL="457200" lvl="0" indent="-342900" algn="l" rtl="0">
              <a:spcBef>
                <a:spcPts val="1200"/>
              </a:spcBef>
              <a:spcAft>
                <a:spcPts val="0"/>
              </a:spcAft>
              <a:buSzPts val="1800"/>
              <a:buChar char="●"/>
            </a:pPr>
            <a:r>
              <a:rPr lang="en"/>
              <a:t>Relation with Short interest index proposed by Rapach et. al. (2016) </a:t>
            </a:r>
            <a:endParaRPr/>
          </a:p>
          <a:p>
            <a:pPr marL="914400" marR="0" lvl="1" indent="-317500" algn="l" rtl="0">
              <a:lnSpc>
                <a:spcPct val="115000"/>
              </a:lnSpc>
              <a:spcBef>
                <a:spcPts val="0"/>
              </a:spcBef>
              <a:spcAft>
                <a:spcPts val="0"/>
              </a:spcAft>
              <a:buSzPts val="1400"/>
              <a:buChar char="○"/>
            </a:pPr>
            <a:r>
              <a:rPr lang="en"/>
              <a:t>Outperforms a host of popular return predictors both in and out of sample</a:t>
            </a:r>
            <a:endParaRPr/>
          </a:p>
          <a:p>
            <a:pPr marL="914400" marR="0" lvl="1" indent="-317500" algn="l" rtl="0">
              <a:lnSpc>
                <a:spcPct val="115000"/>
              </a:lnSpc>
              <a:spcBef>
                <a:spcPts val="0"/>
              </a:spcBef>
              <a:spcAft>
                <a:spcPts val="0"/>
              </a:spcAft>
              <a:buSzPts val="1400"/>
              <a:buChar char="○"/>
            </a:pPr>
            <a:r>
              <a:rPr lang="en"/>
              <a:t>Annual R2 statistics of 12.89% and 13.24%, respectively. </a:t>
            </a:r>
            <a:endParaRPr/>
          </a:p>
          <a:p>
            <a:pPr marL="914400" marR="0" lvl="1" indent="-317500" algn="l" rtl="0">
              <a:lnSpc>
                <a:spcPct val="115000"/>
              </a:lnSpc>
              <a:spcBef>
                <a:spcPts val="0"/>
              </a:spcBef>
              <a:spcAft>
                <a:spcPts val="0"/>
              </a:spcAft>
              <a:buSzPts val="1400"/>
              <a:buChar char="○"/>
            </a:pPr>
            <a:r>
              <a:rPr lang="en"/>
              <a:t>VAR decomp: economically short interest’s predictive power stems predominantly from a cash flow channel. Short sellers are informed traders who can anticipate future aggregate cash flows and associated market returns.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SzPts val="1800"/>
              <a:buAutoNum type="arabicPeriod"/>
            </a:pPr>
            <a:r>
              <a:rPr lang="en" dirty="0"/>
              <a:t>David E. Rapach; Matthew Ringgenberg and Guofu Zhou, (2016), </a:t>
            </a:r>
            <a:r>
              <a:rPr lang="en" dirty="0">
                <a:uFill>
                  <a:noFill/>
                </a:uFill>
                <a:hlinkClick r:id="rId3"/>
              </a:rPr>
              <a:t>Short interest and aggregate stock returns</a:t>
            </a:r>
            <a:r>
              <a:rPr lang="en" dirty="0"/>
              <a:t>, Journal of Financial Economics, 121, (1), 46-65</a:t>
            </a:r>
            <a:endParaRPr dirty="0"/>
          </a:p>
          <a:p>
            <a:pPr marL="457200" marR="0" lvl="0" indent="-342900" algn="l" rtl="0">
              <a:lnSpc>
                <a:spcPct val="115000"/>
              </a:lnSpc>
              <a:spcBef>
                <a:spcPts val="0"/>
              </a:spcBef>
              <a:spcAft>
                <a:spcPts val="0"/>
              </a:spcAft>
              <a:buSzPts val="1800"/>
              <a:buAutoNum type="arabicPeriod"/>
            </a:pPr>
            <a:r>
              <a:rPr lang="en" dirty="0"/>
              <a:t>Bonne, G., Roisenberg, L., Kouzmenko, R., &amp; Zangari, P. (2018, June 1). MSCI INTEGRATED FACTOR CROWDING MODEL Assessing Crowding Risks in Equity Factor Strategies. https://www.msci.com/documents/10199/Acf506d5-4254-B85f-E213-Eaef95661970. </a:t>
            </a:r>
            <a:r>
              <a:rPr lang="en" dirty="0">
                <a:hlinkClick r:id="rId4"/>
              </a:rPr>
              <a:t>https://www.msci.com</a:t>
            </a:r>
            <a:r>
              <a:rPr lang="en" dirty="0" smtClean="0">
                <a:hlinkClick r:id="rId4"/>
              </a:rPr>
              <a:t>/</a:t>
            </a:r>
            <a:endParaRPr lang="en" dirty="0" smtClean="0"/>
          </a:p>
          <a:p>
            <a:pPr lvl="0">
              <a:buAutoNum type="arabicPeriod"/>
            </a:pPr>
            <a:r>
              <a:rPr lang="en-US" dirty="0"/>
              <a:t>https://christophscheuch.github.io/post/asset-pricing/fama-french-3-factors/</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1434</Words>
  <Application>Microsoft Office PowerPoint</Application>
  <PresentationFormat>On-screen Show (16:9)</PresentationFormat>
  <Paragraphs>297</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Cambria Math</vt:lpstr>
      <vt:lpstr>Simple Light</vt:lpstr>
      <vt:lpstr>In- and out-of-sample predictability of MSCI Barra crowding factors</vt:lpstr>
      <vt:lpstr>Motivation &amp; Research Question</vt:lpstr>
      <vt:lpstr>The 2 Crowding Factors considered</vt:lpstr>
      <vt:lpstr>In-Sample Results, Summary</vt:lpstr>
      <vt:lpstr>Out-of-Sample Model Formulations</vt:lpstr>
      <vt:lpstr>Out-of-Sample Results - MSFE Ratios</vt:lpstr>
      <vt:lpstr>A Simulated Forecast plot, j = 12, HML</vt:lpstr>
      <vt:lpstr>Future research directions</vt:lpstr>
      <vt:lpstr>References</vt:lpstr>
      <vt:lpstr>Appendix A1: In-sample Regression results, SMB j=1</vt:lpstr>
      <vt:lpstr>Appendix A2: In-sample Regression results, HML j=1</vt:lpstr>
      <vt:lpstr>Appendix A3: In-sample Regression results, SMB j=3</vt:lpstr>
      <vt:lpstr>Appendix A4: In-sample Regression results, HML j=3</vt:lpstr>
      <vt:lpstr>Appendix A5: In-sample Regression results, SMB j=6</vt:lpstr>
      <vt:lpstr>Appendix A6: In-sample Regression results, HML j=6</vt:lpstr>
      <vt:lpstr>Appendix A7: In-sample Regression results, SMB j=12</vt:lpstr>
      <vt:lpstr>Appendix A8: In-sample Regression results, HML j=12</vt:lpstr>
      <vt:lpstr>Appendix B: MSFE estimation via Pseudo OOS Forecast</vt:lpstr>
      <vt:lpstr>Appendix C: Data &amp; FF-factors Replication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and out-of-sample predictability of MSCI Barra crowding factors</dc:title>
  <cp:lastModifiedBy>Cindy Lu</cp:lastModifiedBy>
  <cp:revision>2</cp:revision>
  <dcterms:modified xsi:type="dcterms:W3CDTF">2021-05-03T04:21:56Z</dcterms:modified>
</cp:coreProperties>
</file>