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eague Spartan"/>
      <p:regular r:id="rId20"/>
      <p:bold r:id="rId21"/>
    </p:embeddedFont>
    <p:embeddedFont>
      <p:font typeface="Proxima Nova"/>
      <p:regular r:id="rId22"/>
      <p:bold r:id="rId23"/>
      <p:italic r:id="rId24"/>
      <p:boldItalic r:id="rId25"/>
    </p:embeddedFont>
    <p:embeddedFont>
      <p:font typeface="Inter"/>
      <p:regular r:id="rId26"/>
      <p:bold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agueSpartan-regular.fntdata"/><Relationship Id="rId22" Type="http://schemas.openxmlformats.org/officeDocument/2006/relationships/font" Target="fonts/ProximaNova-regular.fntdata"/><Relationship Id="rId21" Type="http://schemas.openxmlformats.org/officeDocument/2006/relationships/font" Target="fonts/LeagueSpartan-bold.fntdata"/><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regular.fntdata"/><Relationship Id="rId25" Type="http://schemas.openxmlformats.org/officeDocument/2006/relationships/font" Target="fonts/ProximaNova-boldItalic.fntdata"/><Relationship Id="rId28" Type="http://schemas.openxmlformats.org/officeDocument/2006/relationships/font" Target="fonts/AlfaSlabOne-regular.fntdata"/><Relationship Id="rId27" Type="http://schemas.openxmlformats.org/officeDocument/2006/relationships/font" Target="fonts/Int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SLIDES_API20974918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SLIDES_API20974918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ac16a533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ac16a533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`useLayoutEffect` is a React hook similar to `useEffect`, but it runs synchronously after all DOM mutations. </a:t>
            </a:r>
            <a:endParaRPr/>
          </a:p>
          <a:p>
            <a:pPr indent="0" lvl="0" marL="0" rtl="0" algn="l">
              <a:spcBef>
                <a:spcPts val="0"/>
              </a:spcBef>
              <a:spcAft>
                <a:spcPts val="0"/>
              </a:spcAft>
              <a:buNone/>
            </a:pPr>
            <a:r>
              <a:rPr lang="en"/>
              <a:t>It allows developers to perform immediate DOM manipulations or measurements before the browser repaints the screen, making it suitable for use cases where visual effects need to be applied without causing layout thrashing.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ac16a533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ac16a533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ac16a533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ac16a533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ac16a53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ac16a53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ac16a533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ac16a53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SLIDES_API209749183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SLIDES_API209749183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S_API209749183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S_API209749183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ac16a533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ac16a533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a3065ef0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a3065ef0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ac16a53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ac16a53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latin typeface="Calibri"/>
                <a:ea typeface="Calibri"/>
                <a:cs typeface="Calibri"/>
                <a:sym typeface="Calibri"/>
              </a:rPr>
              <a:t>With useState a component rerenders every time</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a:solidFill>
                  <a:schemeClr val="dk1"/>
                </a:solidFill>
                <a:latin typeface="Calibri"/>
                <a:ea typeface="Calibri"/>
                <a:cs typeface="Calibri"/>
                <a:sym typeface="Calibri"/>
              </a:rPr>
              <a:t>**Handling Side Effects with useEffect:**</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a:solidFill>
                  <a:schemeClr val="dk1"/>
                </a:solidFill>
                <a:latin typeface="Calibri"/>
                <a:ea typeface="Calibri"/>
                <a:cs typeface="Calibri"/>
                <a:sym typeface="Calibri"/>
              </a:rPr>
              <a:t> - Explain how to use useEffect to perform side effects, such as data fetching, DOM manipulation, or subscriptions.</a:t>
            </a:r>
            <a:endParaRPr>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
                <a:solidFill>
                  <a:schemeClr val="dk1"/>
                </a:solidFill>
                <a:latin typeface="Calibri"/>
                <a:ea typeface="Calibri"/>
                <a:cs typeface="Calibri"/>
                <a:sym typeface="Calibri"/>
              </a:rPr>
              <a:t>- Emphasize the importance of specifying dependency arrays correctly to avoid unnecessary re-renders.</a:t>
            </a:r>
            <a:endParaRPr>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ac16a53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ac16a53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**Sharing Data with useContext:**</a:t>
            </a:r>
            <a:endParaRPr/>
          </a:p>
          <a:p>
            <a:pPr indent="0" lvl="0" marL="0" rtl="0" algn="l">
              <a:spcBef>
                <a:spcPts val="0"/>
              </a:spcBef>
              <a:spcAft>
                <a:spcPts val="0"/>
              </a:spcAft>
              <a:buNone/>
            </a:pPr>
            <a:r>
              <a:rPr lang="en"/>
              <a:t>   - Show how to use useContext to access and share data across components without prop drilling.</a:t>
            </a:r>
            <a:endParaRPr/>
          </a:p>
          <a:p>
            <a:pPr indent="0" lvl="0" marL="0" rtl="0" algn="l">
              <a:spcBef>
                <a:spcPts val="0"/>
              </a:spcBef>
              <a:spcAft>
                <a:spcPts val="0"/>
              </a:spcAft>
              <a:buNone/>
            </a:pPr>
            <a:r>
              <a:rPr lang="en"/>
              <a:t>   - Illustrate how to create and consume a custom context in different parts of the component tree.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**Complex State Management with useReducer:**</a:t>
            </a:r>
            <a:endParaRPr/>
          </a:p>
          <a:p>
            <a:pPr indent="0" lvl="0" marL="0" rtl="0" algn="l">
              <a:spcBef>
                <a:spcPts val="0"/>
              </a:spcBef>
              <a:spcAft>
                <a:spcPts val="0"/>
              </a:spcAft>
              <a:buNone/>
            </a:pPr>
            <a:r>
              <a:rPr lang="en"/>
              <a:t>   - Describe useReducer as an alternative to useState for managing complex state logic.</a:t>
            </a:r>
            <a:endParaRPr/>
          </a:p>
          <a:p>
            <a:pPr indent="0" lvl="0" marL="0" rtl="0" algn="l">
              <a:spcBef>
                <a:spcPts val="0"/>
              </a:spcBef>
              <a:spcAft>
                <a:spcPts val="0"/>
              </a:spcAft>
              <a:buNone/>
            </a:pPr>
            <a:r>
              <a:rPr lang="en"/>
              <a:t>   - Provide examples of how to use useReducer to handle state transitions based on previous state.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ac16a533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ac16a533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**Optimizing Performance with useCallback and useMemo:**</a:t>
            </a:r>
            <a:endParaRPr/>
          </a:p>
          <a:p>
            <a:pPr indent="0" lvl="0" marL="0" rtl="0" algn="l">
              <a:spcBef>
                <a:spcPts val="0"/>
              </a:spcBef>
              <a:spcAft>
                <a:spcPts val="0"/>
              </a:spcAft>
              <a:buNone/>
            </a:pPr>
            <a:r>
              <a:rPr lang="en"/>
              <a:t>   - Explain how to use useCallback to prevent unnecessary function re-creations, improving performance when passing callbacks to child components.</a:t>
            </a:r>
            <a:endParaRPr/>
          </a:p>
          <a:p>
            <a:pPr indent="0" lvl="0" marL="0" rtl="0" algn="l">
              <a:spcBef>
                <a:spcPts val="0"/>
              </a:spcBef>
              <a:spcAft>
                <a:spcPts val="0"/>
              </a:spcAft>
              <a:buNone/>
            </a:pPr>
            <a:r>
              <a:rPr lang="en"/>
              <a:t>   - Demonstrate how useMemo can optimize expensive calculations by memoizing the results.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ac16a533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ac16a533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**Working with Mutable Values using useRef:**</a:t>
            </a:r>
            <a:endParaRPr/>
          </a:p>
          <a:p>
            <a:pPr indent="0" lvl="0" marL="0" rtl="0" algn="l">
              <a:spcBef>
                <a:spcPts val="0"/>
              </a:spcBef>
              <a:spcAft>
                <a:spcPts val="0"/>
              </a:spcAft>
              <a:buNone/>
            </a:pPr>
            <a:r>
              <a:rPr lang="en"/>
              <a:t>   - Illustrate how to use useRef to access DOM elements and store mutable values that persist across renders.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hyperlink" Target="https://pexels.com/?utm_source=magicslides.app&amp;utm_medium=present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hyperlink" Target="https://pexels.com/?utm_source=magicslides.app&amp;utm_medium=present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s://pexels.com/?utm_source=magicslides.app&amp;utm_medium=present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hyperlink" Target="https://pexels.com/?utm_source=magicslides.app&amp;utm_medium=present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hyperlink" Target="https://pexels.com/?utm_source=magicslides.app&amp;utm_medium=present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evcindy.vercel.app/" TargetMode="External"/><Relationship Id="rId4" Type="http://schemas.openxmlformats.org/officeDocument/2006/relationships/image" Target="../media/image12.jpg"/><Relationship Id="rId5" Type="http://schemas.openxmlformats.org/officeDocument/2006/relationships/hyperlink" Target="https://pexels.com/?utm_source=magicslides.app&amp;utm_medium=presen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pexels.com/?utm_source=magicslides.app&amp;utm_medium=presentation" TargetMode="External"/><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hyperlink" Target="https://pexels.com/?utm_source=magicslides.app&amp;utm_medium=present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hyperlink" Target="https://pexels.com/?utm_source=magicslides.app&amp;utm_medium=present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hyperlink" Target="https://pexels.com/?utm_source=magicslides.app&amp;utm_medium=presen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hyperlink" Target="https://pexels.com/?utm_source=magicslides.app&amp;utm_medium=presentation" TargetMode="External"/><Relationship Id="rId5"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hyperlink" Target="https://pexels.com/?utm_source=magicslides.app&amp;utm_medium=present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hyperlink" Target="https://pexels.com/?utm_source=magicslides.app&amp;utm_medium=present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272875" y="1337325"/>
            <a:ext cx="8559300" cy="84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000000"/>
                </a:solidFill>
                <a:latin typeface="League Spartan"/>
                <a:ea typeface="League Spartan"/>
                <a:cs typeface="League Spartan"/>
                <a:sym typeface="League Spartan"/>
              </a:rPr>
              <a:t>Mastering React Hooks: From Hesitant to Hooked!</a:t>
            </a:r>
            <a:endParaRPr b="1" sz="3000">
              <a:solidFill>
                <a:srgbClr val="000000"/>
              </a:solidFill>
              <a:latin typeface="League Spartan"/>
              <a:ea typeface="League Spartan"/>
              <a:cs typeface="League Spartan"/>
              <a:sym typeface="League Spartan"/>
            </a:endParaRPr>
          </a:p>
        </p:txBody>
      </p:sp>
      <p:sp>
        <p:nvSpPr>
          <p:cNvPr id="57" name="Google Shape;57;p13"/>
          <p:cNvSpPr txBox="1"/>
          <p:nvPr>
            <p:ph idx="1" type="subTitle"/>
          </p:nvPr>
        </p:nvSpPr>
        <p:spPr>
          <a:xfrm>
            <a:off x="2960350" y="2525725"/>
            <a:ext cx="3774000" cy="457500"/>
          </a:xfrm>
          <a:prstGeom prst="rect">
            <a:avLst/>
          </a:prstGeom>
          <a:solidFill>
            <a:srgbClr val="00FFFF"/>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000000"/>
                </a:solidFill>
                <a:latin typeface="Inter"/>
                <a:ea typeface="Inter"/>
                <a:cs typeface="Inter"/>
                <a:sym typeface="Inter"/>
              </a:rPr>
              <a:t>Beginner Friendly</a:t>
            </a:r>
            <a:endParaRPr b="1" sz="1500">
              <a:solidFill>
                <a:srgbClr val="000000"/>
              </a:solidFill>
              <a:latin typeface="Inter"/>
              <a:ea typeface="Inter"/>
              <a:cs typeface="Inter"/>
              <a:sym typeface="Inter"/>
            </a:endParaRPr>
          </a:p>
        </p:txBody>
      </p:sp>
      <p:sp>
        <p:nvSpPr>
          <p:cNvPr id="58" name="Google Shape;58;p13"/>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22"/>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42" name="Google Shape;142;p22"/>
          <p:cNvSpPr txBox="1"/>
          <p:nvPr/>
        </p:nvSpPr>
        <p:spPr>
          <a:xfrm>
            <a:off x="136425" y="491150"/>
            <a:ext cx="5034300" cy="45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Inter"/>
                <a:ea typeface="Inter"/>
                <a:cs typeface="Inter"/>
                <a:sym typeface="Inter"/>
              </a:rPr>
              <a:t>9</a:t>
            </a:r>
            <a:r>
              <a:rPr b="1" lang="en" sz="1700">
                <a:latin typeface="Inter"/>
                <a:ea typeface="Inter"/>
                <a:cs typeface="Inter"/>
                <a:sym typeface="Inter"/>
              </a:rPr>
              <a:t>.   useLayoutEffect:</a:t>
            </a:r>
            <a:endParaRPr b="1" sz="1700">
              <a:latin typeface="Inter"/>
              <a:ea typeface="Inter"/>
              <a:cs typeface="Inter"/>
              <a:sym typeface="Inter"/>
            </a:endParaRPr>
          </a:p>
          <a:p>
            <a:pPr indent="0" lvl="0" marL="0" rtl="0" algn="l">
              <a:spcBef>
                <a:spcPts val="0"/>
              </a:spcBef>
              <a:spcAft>
                <a:spcPts val="0"/>
              </a:spcAft>
              <a:buNone/>
            </a:pPr>
            <a:r>
              <a:t/>
            </a:r>
            <a:endParaRPr b="1" sz="1700">
              <a:latin typeface="Inter"/>
              <a:ea typeface="Inter"/>
              <a:cs typeface="Inter"/>
              <a:sym typeface="Inter"/>
            </a:endParaRPr>
          </a:p>
          <a:p>
            <a:pPr indent="0" lvl="0" marL="0" rtl="0" algn="l">
              <a:spcBef>
                <a:spcPts val="0"/>
              </a:spcBef>
              <a:spcAft>
                <a:spcPts val="0"/>
              </a:spcAft>
              <a:buNone/>
            </a:pPr>
            <a:r>
              <a:rPr lang="en" sz="1700" u="sng">
                <a:latin typeface="Inter"/>
                <a:ea typeface="Inter"/>
                <a:cs typeface="Inter"/>
                <a:sym typeface="Inter"/>
              </a:rPr>
              <a:t>useLayoutEffect</a:t>
            </a:r>
            <a:r>
              <a:rPr lang="en" sz="1700">
                <a:latin typeface="Inter"/>
                <a:ea typeface="Inter"/>
                <a:cs typeface="Inter"/>
                <a:sym typeface="Inter"/>
              </a:rPr>
              <a:t> is similar to useEffect but fires synchronously after all DOM mutations. It is useful when you need to perform measurements or DOM manipulations before the browser paints.</a:t>
            </a:r>
            <a:endParaRPr sz="1700">
              <a:latin typeface="Inter"/>
              <a:ea typeface="Inter"/>
              <a:cs typeface="Inter"/>
              <a:sym typeface="Inter"/>
            </a:endParaRPr>
          </a:p>
          <a:p>
            <a:pPr indent="0" lvl="0" marL="0" rtl="0" algn="l">
              <a:spcBef>
                <a:spcPts val="0"/>
              </a:spcBef>
              <a:spcAft>
                <a:spcPts val="0"/>
              </a:spcAft>
              <a:buNone/>
            </a:pPr>
            <a:r>
              <a:t/>
            </a:r>
            <a:endParaRPr sz="1700">
              <a:latin typeface="Inter"/>
              <a:ea typeface="Inter"/>
              <a:cs typeface="Inter"/>
              <a:sym typeface="Inter"/>
            </a:endParaRPr>
          </a:p>
          <a:p>
            <a:pPr indent="0" lvl="0" marL="0" rtl="0" algn="l">
              <a:spcBef>
                <a:spcPts val="0"/>
              </a:spcBef>
              <a:spcAft>
                <a:spcPts val="0"/>
              </a:spcAft>
              <a:buNone/>
            </a:pPr>
            <a:r>
              <a:t/>
            </a:r>
            <a:endParaRPr sz="1700">
              <a:latin typeface="Inter"/>
              <a:ea typeface="Inter"/>
              <a:cs typeface="Inter"/>
              <a:sym typeface="Inter"/>
            </a:endParaRPr>
          </a:p>
          <a:p>
            <a:pPr indent="0" lvl="0" marL="0" rtl="0" algn="l">
              <a:spcBef>
                <a:spcPts val="0"/>
              </a:spcBef>
              <a:spcAft>
                <a:spcPts val="0"/>
              </a:spcAft>
              <a:buNone/>
            </a:pPr>
            <a:r>
              <a:rPr b="1" lang="en" sz="1700">
                <a:latin typeface="Inter"/>
                <a:ea typeface="Inter"/>
                <a:cs typeface="Inter"/>
                <a:sym typeface="Inter"/>
              </a:rPr>
              <a:t>10.     Custom Hooks:</a:t>
            </a:r>
            <a:endParaRPr b="1" sz="1700">
              <a:latin typeface="Inter"/>
              <a:ea typeface="Inter"/>
              <a:cs typeface="Inter"/>
              <a:sym typeface="Inter"/>
            </a:endParaRPr>
          </a:p>
          <a:p>
            <a:pPr indent="0" lvl="0" marL="0" rtl="0" algn="l">
              <a:spcBef>
                <a:spcPts val="0"/>
              </a:spcBef>
              <a:spcAft>
                <a:spcPts val="0"/>
              </a:spcAft>
              <a:buNone/>
            </a:pPr>
            <a:r>
              <a:t/>
            </a:r>
            <a:endParaRPr sz="1700">
              <a:latin typeface="Inter"/>
              <a:ea typeface="Inter"/>
              <a:cs typeface="Inter"/>
              <a:sym typeface="Inter"/>
            </a:endParaRPr>
          </a:p>
          <a:p>
            <a:pPr indent="0" lvl="0" marL="0" rtl="0" algn="l">
              <a:spcBef>
                <a:spcPts val="0"/>
              </a:spcBef>
              <a:spcAft>
                <a:spcPts val="0"/>
              </a:spcAft>
              <a:buNone/>
            </a:pPr>
            <a:r>
              <a:rPr lang="en" sz="1700" u="sng">
                <a:latin typeface="Inter"/>
                <a:ea typeface="Inter"/>
                <a:cs typeface="Inter"/>
                <a:sym typeface="Inter"/>
              </a:rPr>
              <a:t>Custom Hooks</a:t>
            </a:r>
            <a:r>
              <a:rPr lang="en" sz="1700">
                <a:latin typeface="Inter"/>
                <a:ea typeface="Inter"/>
                <a:cs typeface="Inter"/>
                <a:sym typeface="Inter"/>
              </a:rPr>
              <a:t> allow you to create reusable logic that can be shared across multiple components. They are functions that use existing hooks to create a custom hook with specific functionality.</a:t>
            </a:r>
            <a:endParaRPr sz="1700">
              <a:latin typeface="Inter"/>
              <a:ea typeface="Inter"/>
              <a:cs typeface="Inter"/>
              <a:sym typeface="Inter"/>
            </a:endParaRPr>
          </a:p>
        </p:txBody>
      </p:sp>
      <p:pic>
        <p:nvPicPr>
          <p:cNvPr id="143" name="Google Shape;143;p22"/>
          <p:cNvPicPr preferRelativeResize="0"/>
          <p:nvPr/>
        </p:nvPicPr>
        <p:blipFill rotWithShape="1">
          <a:blip r:embed="rId3">
            <a:alphaModFix/>
          </a:blip>
          <a:srcRect b="0" l="25325" r="25325" t="0"/>
          <a:stretch/>
        </p:blipFill>
        <p:spPr>
          <a:xfrm>
            <a:off x="5334000" y="0"/>
            <a:ext cx="3810003" cy="5143501"/>
          </a:xfrm>
          <a:prstGeom prst="rect">
            <a:avLst/>
          </a:prstGeom>
          <a:noFill/>
          <a:ln>
            <a:noFill/>
          </a:ln>
        </p:spPr>
      </p:pic>
      <p:sp>
        <p:nvSpPr>
          <p:cNvPr id="144" name="Google Shape;144;p22"/>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4">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23"/>
          <p:cNvSpPr txBox="1"/>
          <p:nvPr>
            <p:ph type="title"/>
          </p:nvPr>
        </p:nvSpPr>
        <p:spPr>
          <a:xfrm>
            <a:off x="452125" y="2464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00000"/>
                </a:solidFill>
                <a:latin typeface="League Spartan"/>
                <a:ea typeface="League Spartan"/>
                <a:cs typeface="League Spartan"/>
                <a:sym typeface="League Spartan"/>
              </a:rPr>
              <a:t>Best practices for using hooks:</a:t>
            </a:r>
            <a:endParaRPr b="1" sz="2500">
              <a:solidFill>
                <a:srgbClr val="000000"/>
              </a:solidFill>
              <a:latin typeface="League Spartan"/>
              <a:ea typeface="League Spartan"/>
              <a:cs typeface="League Spartan"/>
              <a:sym typeface="League Spartan"/>
            </a:endParaRPr>
          </a:p>
        </p:txBody>
      </p:sp>
      <p:sp>
        <p:nvSpPr>
          <p:cNvPr id="150" name="Google Shape;150;p23"/>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1" name="Google Shape;151;p23"/>
          <p:cNvSpPr txBox="1"/>
          <p:nvPr/>
        </p:nvSpPr>
        <p:spPr>
          <a:xfrm>
            <a:off x="97075" y="819100"/>
            <a:ext cx="5155200" cy="418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nter"/>
              <a:buChar char="●"/>
            </a:pPr>
            <a:r>
              <a:rPr lang="en" sz="1500">
                <a:latin typeface="Inter"/>
                <a:ea typeface="Inter"/>
                <a:cs typeface="Inter"/>
                <a:sym typeface="Inter"/>
              </a:rPr>
              <a:t>Only use hooks in functional components.</a:t>
            </a:r>
            <a:endParaRPr>
              <a:latin typeface="Inter"/>
              <a:ea typeface="Inter"/>
              <a:cs typeface="Inter"/>
              <a:sym typeface="Inter"/>
            </a:endParaRPr>
          </a:p>
          <a:p>
            <a:pPr indent="-327025" lvl="0" marL="457200" rtl="0" algn="l">
              <a:spcBef>
                <a:spcPts val="0"/>
              </a:spcBef>
              <a:spcAft>
                <a:spcPts val="0"/>
              </a:spcAft>
              <a:buSzPts val="1550"/>
              <a:buFont typeface="Inter"/>
              <a:buChar char="●"/>
            </a:pPr>
            <a:r>
              <a:rPr lang="en" sz="1550">
                <a:latin typeface="Inter"/>
                <a:ea typeface="Inter"/>
                <a:cs typeface="Inter"/>
                <a:sym typeface="Inter"/>
              </a:rPr>
              <a:t>Call hooks at the top level of the component.</a:t>
            </a:r>
            <a:endParaRPr sz="1550">
              <a:latin typeface="Inter"/>
              <a:ea typeface="Inter"/>
              <a:cs typeface="Inter"/>
              <a:sym typeface="Inter"/>
            </a:endParaRPr>
          </a:p>
          <a:p>
            <a:pPr indent="-327025" lvl="0" marL="457200" rtl="0" algn="l">
              <a:spcBef>
                <a:spcPts val="0"/>
              </a:spcBef>
              <a:spcAft>
                <a:spcPts val="0"/>
              </a:spcAft>
              <a:buSzPts val="1550"/>
              <a:buFont typeface="Inter"/>
              <a:buChar char="●"/>
            </a:pPr>
            <a:r>
              <a:rPr lang="en" sz="1550">
                <a:latin typeface="Inter"/>
                <a:ea typeface="Inter"/>
                <a:cs typeface="Inter"/>
                <a:sym typeface="Inter"/>
              </a:rPr>
              <a:t>Use dependency arrays correctly to avoid unnecessary re-renders.</a:t>
            </a:r>
            <a:endParaRPr sz="1550">
              <a:latin typeface="Inter"/>
              <a:ea typeface="Inter"/>
              <a:cs typeface="Inter"/>
              <a:sym typeface="Inter"/>
            </a:endParaRPr>
          </a:p>
          <a:p>
            <a:pPr indent="-327025" lvl="0" marL="457200" rtl="0" algn="l">
              <a:spcBef>
                <a:spcPts val="0"/>
              </a:spcBef>
              <a:spcAft>
                <a:spcPts val="0"/>
              </a:spcAft>
              <a:buSzPts val="1550"/>
              <a:buFont typeface="Inter"/>
              <a:buChar char="●"/>
            </a:pPr>
            <a:r>
              <a:rPr lang="en" sz="1550">
                <a:latin typeface="Inter"/>
                <a:ea typeface="Inter"/>
                <a:cs typeface="Inter"/>
                <a:sym typeface="Inter"/>
              </a:rPr>
              <a:t>Use useState for simple state management.</a:t>
            </a:r>
            <a:endParaRPr sz="1550">
              <a:latin typeface="Inter"/>
              <a:ea typeface="Inter"/>
              <a:cs typeface="Inter"/>
              <a:sym typeface="Inter"/>
            </a:endParaRPr>
          </a:p>
          <a:p>
            <a:pPr indent="-327025" lvl="0" marL="457200" rtl="0" algn="l">
              <a:spcBef>
                <a:spcPts val="0"/>
              </a:spcBef>
              <a:spcAft>
                <a:spcPts val="0"/>
              </a:spcAft>
              <a:buSzPts val="1550"/>
              <a:buFont typeface="Inter"/>
              <a:buChar char="●"/>
            </a:pPr>
            <a:r>
              <a:rPr lang="en" sz="1550">
                <a:latin typeface="Inter"/>
                <a:ea typeface="Inter"/>
                <a:cs typeface="Inter"/>
                <a:sym typeface="Inter"/>
              </a:rPr>
              <a:t>Use useReducer for complex state management.</a:t>
            </a:r>
            <a:endParaRPr sz="1550">
              <a:latin typeface="Inter"/>
              <a:ea typeface="Inter"/>
              <a:cs typeface="Inter"/>
              <a:sym typeface="Inter"/>
            </a:endParaRPr>
          </a:p>
          <a:p>
            <a:pPr indent="-327025" lvl="0" marL="457200" rtl="0" algn="l">
              <a:spcBef>
                <a:spcPts val="0"/>
              </a:spcBef>
              <a:spcAft>
                <a:spcPts val="0"/>
              </a:spcAft>
              <a:buSzPts val="1550"/>
              <a:buFont typeface="Inter"/>
              <a:buChar char="●"/>
            </a:pPr>
            <a:r>
              <a:rPr lang="en" sz="1550">
                <a:latin typeface="Inter"/>
                <a:ea typeface="Inter"/>
                <a:cs typeface="Inter"/>
                <a:sym typeface="Inter"/>
              </a:rPr>
              <a:t>Use useContext to share data across components.</a:t>
            </a:r>
            <a:endParaRPr sz="1550">
              <a:latin typeface="Inter"/>
              <a:ea typeface="Inter"/>
              <a:cs typeface="Inter"/>
              <a:sym typeface="Inter"/>
            </a:endParaRPr>
          </a:p>
          <a:p>
            <a:pPr indent="-327025" lvl="0" marL="457200" rtl="0" algn="l">
              <a:spcBef>
                <a:spcPts val="0"/>
              </a:spcBef>
              <a:spcAft>
                <a:spcPts val="0"/>
              </a:spcAft>
              <a:buSzPts val="1550"/>
              <a:buFont typeface="Inter"/>
              <a:buChar char="●"/>
            </a:pPr>
            <a:r>
              <a:rPr lang="en" sz="1550">
                <a:latin typeface="Inter"/>
                <a:ea typeface="Inter"/>
                <a:cs typeface="Inter"/>
                <a:sym typeface="Inter"/>
              </a:rPr>
              <a:t>Use useCallback to prevent unnecessary function re-creations.</a:t>
            </a:r>
            <a:endParaRPr sz="1550">
              <a:latin typeface="Inter"/>
              <a:ea typeface="Inter"/>
              <a:cs typeface="Inter"/>
              <a:sym typeface="Inter"/>
            </a:endParaRPr>
          </a:p>
          <a:p>
            <a:pPr indent="-327025" lvl="0" marL="457200" rtl="0" algn="l">
              <a:spcBef>
                <a:spcPts val="0"/>
              </a:spcBef>
              <a:spcAft>
                <a:spcPts val="0"/>
              </a:spcAft>
              <a:buSzPts val="1550"/>
              <a:buFont typeface="Inter"/>
              <a:buChar char="●"/>
            </a:pPr>
            <a:r>
              <a:rPr lang="en" sz="1550">
                <a:latin typeface="Inter"/>
                <a:ea typeface="Inter"/>
                <a:cs typeface="Inter"/>
                <a:sym typeface="Inter"/>
              </a:rPr>
              <a:t>Use useMemo to optimize expensive calculations.</a:t>
            </a:r>
            <a:endParaRPr sz="1550">
              <a:latin typeface="Inter"/>
              <a:ea typeface="Inter"/>
              <a:cs typeface="Inter"/>
              <a:sym typeface="Inter"/>
            </a:endParaRPr>
          </a:p>
          <a:p>
            <a:pPr indent="-327025" lvl="0" marL="457200" rtl="0" algn="l">
              <a:spcBef>
                <a:spcPts val="0"/>
              </a:spcBef>
              <a:spcAft>
                <a:spcPts val="0"/>
              </a:spcAft>
              <a:buSzPts val="1550"/>
              <a:buFont typeface="Inter"/>
              <a:buChar char="●"/>
            </a:pPr>
            <a:r>
              <a:rPr lang="en" sz="1550">
                <a:latin typeface="Inter"/>
                <a:ea typeface="Inter"/>
                <a:cs typeface="Inter"/>
                <a:sym typeface="Inter"/>
              </a:rPr>
              <a:t>Use useRef to access DOM elements and store mutable values.</a:t>
            </a:r>
            <a:endParaRPr sz="1550">
              <a:latin typeface="Inter"/>
              <a:ea typeface="Inter"/>
              <a:cs typeface="Inter"/>
              <a:sym typeface="Inter"/>
            </a:endParaRPr>
          </a:p>
          <a:p>
            <a:pPr indent="-327025" lvl="0" marL="457200" rtl="0" algn="l">
              <a:spcBef>
                <a:spcPts val="0"/>
              </a:spcBef>
              <a:spcAft>
                <a:spcPts val="0"/>
              </a:spcAft>
              <a:buSzPts val="1550"/>
              <a:buFont typeface="Inter"/>
              <a:buChar char="●"/>
            </a:pPr>
            <a:r>
              <a:rPr lang="en" sz="1550">
                <a:latin typeface="Inter"/>
                <a:ea typeface="Inter"/>
                <a:cs typeface="Inter"/>
                <a:sym typeface="Inter"/>
              </a:rPr>
              <a:t>Create custom hooks for specific functionality.</a:t>
            </a:r>
            <a:endParaRPr sz="1550">
              <a:latin typeface="Inter"/>
              <a:ea typeface="Inter"/>
              <a:cs typeface="Inter"/>
              <a:sym typeface="Inter"/>
            </a:endParaRPr>
          </a:p>
          <a:p>
            <a:pPr indent="0" lvl="0" marL="45720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pic>
        <p:nvPicPr>
          <p:cNvPr id="152" name="Google Shape;152;p23"/>
          <p:cNvPicPr preferRelativeResize="0"/>
          <p:nvPr/>
        </p:nvPicPr>
        <p:blipFill rotWithShape="1">
          <a:blip r:embed="rId3">
            <a:alphaModFix/>
          </a:blip>
          <a:srcRect b="0" l="22222" r="22222" t="0"/>
          <a:stretch/>
        </p:blipFill>
        <p:spPr>
          <a:xfrm>
            <a:off x="5410200" y="0"/>
            <a:ext cx="3810002" cy="5143500"/>
          </a:xfrm>
          <a:prstGeom prst="rect">
            <a:avLst/>
          </a:prstGeom>
          <a:noFill/>
          <a:ln>
            <a:noFill/>
          </a:ln>
        </p:spPr>
      </p:pic>
      <p:sp>
        <p:nvSpPr>
          <p:cNvPr id="153" name="Google Shape;153;p23"/>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4">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24"/>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Debugging Hooks:</a:t>
            </a:r>
            <a:endParaRPr b="1" sz="2400">
              <a:solidFill>
                <a:srgbClr val="000000"/>
              </a:solidFill>
              <a:latin typeface="League Spartan"/>
              <a:ea typeface="League Spartan"/>
              <a:cs typeface="League Spartan"/>
              <a:sym typeface="League Spartan"/>
            </a:endParaRPr>
          </a:p>
        </p:txBody>
      </p:sp>
      <p:sp>
        <p:nvSpPr>
          <p:cNvPr id="159" name="Google Shape;159;p24"/>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0" name="Google Shape;160;p24"/>
          <p:cNvSpPr txBox="1"/>
          <p:nvPr/>
        </p:nvSpPr>
        <p:spPr>
          <a:xfrm>
            <a:off x="150075" y="1146025"/>
            <a:ext cx="5048100" cy="39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Inter"/>
                <a:ea typeface="Inter"/>
                <a:cs typeface="Inter"/>
                <a:sym typeface="Inter"/>
              </a:rPr>
              <a:t>Select the Component:</a:t>
            </a:r>
            <a:r>
              <a:rPr lang="en" sz="1200">
                <a:latin typeface="Inter"/>
                <a:ea typeface="Inter"/>
                <a:cs typeface="Inter"/>
                <a:sym typeface="Inter"/>
              </a:rPr>
              <a:t> In the React DevTools panel, find the component you want to inspect. Click on the component to expand its details.</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rPr b="1" lang="en" sz="1200">
                <a:latin typeface="Inter"/>
                <a:ea typeface="Inter"/>
                <a:cs typeface="Inter"/>
                <a:sym typeface="Inter"/>
              </a:rPr>
              <a:t>S</a:t>
            </a:r>
            <a:r>
              <a:rPr b="1" lang="en" sz="1200">
                <a:latin typeface="Inter"/>
                <a:ea typeface="Inter"/>
                <a:cs typeface="Inter"/>
                <a:sym typeface="Inter"/>
              </a:rPr>
              <a:t>witch to the "Hooks" Tab: </a:t>
            </a:r>
            <a:r>
              <a:rPr lang="en" sz="1200">
                <a:latin typeface="Inter"/>
                <a:ea typeface="Inter"/>
                <a:cs typeface="Inter"/>
                <a:sym typeface="Inter"/>
              </a:rPr>
              <a:t>Within the component details, there should be a "Hooks" tab. Click on the "Hooks" tab to access information about the hooks used in the component.</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rPr lang="en" sz="1200">
                <a:latin typeface="Inter"/>
                <a:ea typeface="Inter"/>
                <a:cs typeface="Inter"/>
                <a:sym typeface="Inter"/>
              </a:rPr>
              <a:t>Inspect Hooks and Their State: In the "Hooks" tab, you'll see a list of all the hooks used in the component. Each hook entry displays its name, state, and any associated dependencies.</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rPr b="1" lang="en" sz="1200">
                <a:latin typeface="Inter"/>
                <a:ea typeface="Inter"/>
                <a:cs typeface="Inter"/>
                <a:sym typeface="Inter"/>
              </a:rPr>
              <a:t>Expanded Hook Details: </a:t>
            </a:r>
            <a:r>
              <a:rPr lang="en" sz="1200">
                <a:latin typeface="Inter"/>
                <a:ea typeface="Inter"/>
                <a:cs typeface="Inter"/>
                <a:sym typeface="Inter"/>
              </a:rPr>
              <a:t>Click on a specific hook entry to expand its details. This will reveal more information about the hook's current state, such as the values of the state variables and other data relevant to the hook.</a:t>
            </a:r>
            <a:endParaRPr sz="1200">
              <a:latin typeface="Inter"/>
              <a:ea typeface="Inter"/>
              <a:cs typeface="Inter"/>
              <a:sym typeface="Inter"/>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rPr b="1" lang="en" sz="1200">
                <a:latin typeface="Inter"/>
                <a:ea typeface="Inter"/>
                <a:cs typeface="Inter"/>
                <a:sym typeface="Inter"/>
              </a:rPr>
              <a:t>Debugging Hooks: </a:t>
            </a:r>
            <a:r>
              <a:rPr lang="en" sz="1200">
                <a:latin typeface="Inter"/>
                <a:ea typeface="Inter"/>
                <a:cs typeface="Inter"/>
                <a:sym typeface="Inter"/>
              </a:rPr>
              <a:t>If you encounter issues or unexpected behavior related to hooks, the "Hooks" tab allows you to inspect the state of hooks at different points in your application's lifecycle, helping you identify and debug any potential problems.</a:t>
            </a:r>
            <a:endParaRPr sz="1200">
              <a:latin typeface="Inter"/>
              <a:ea typeface="Inter"/>
              <a:cs typeface="Inter"/>
              <a:sym typeface="Inter"/>
            </a:endParaRPr>
          </a:p>
          <a:p>
            <a:pPr indent="0" lvl="0" marL="45720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pic>
        <p:nvPicPr>
          <p:cNvPr id="161" name="Google Shape;161;p24"/>
          <p:cNvPicPr preferRelativeResize="0"/>
          <p:nvPr/>
        </p:nvPicPr>
        <p:blipFill rotWithShape="1">
          <a:blip r:embed="rId3">
            <a:alphaModFix/>
          </a:blip>
          <a:srcRect b="0" l="15856" r="15856" t="0"/>
          <a:stretch/>
        </p:blipFill>
        <p:spPr>
          <a:xfrm>
            <a:off x="5334000" y="0"/>
            <a:ext cx="3810003" cy="5143502"/>
          </a:xfrm>
          <a:prstGeom prst="rect">
            <a:avLst/>
          </a:prstGeom>
          <a:noFill/>
          <a:ln>
            <a:noFill/>
          </a:ln>
        </p:spPr>
      </p:pic>
      <p:sp>
        <p:nvSpPr>
          <p:cNvPr id="162" name="Google Shape;162;p24"/>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4">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sp>
        <p:nvSpPr>
          <p:cNvPr id="167" name="Google Shape;167;p25"/>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8" name="Google Shape;168;p25"/>
          <p:cNvSpPr txBox="1"/>
          <p:nvPr/>
        </p:nvSpPr>
        <p:spPr>
          <a:xfrm>
            <a:off x="0" y="125"/>
            <a:ext cx="5334000" cy="51435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1600">
                <a:latin typeface="Inter"/>
                <a:ea typeface="Inter"/>
                <a:cs typeface="Inter"/>
                <a:sym typeface="Inter"/>
              </a:rPr>
              <a:t>K</a:t>
            </a:r>
            <a:r>
              <a:rPr b="1" lang="en" sz="1600">
                <a:latin typeface="Inter"/>
                <a:ea typeface="Inter"/>
                <a:cs typeface="Inter"/>
                <a:sym typeface="Inter"/>
              </a:rPr>
              <a:t>ey aspects that highlight the beauty of hooks</a:t>
            </a:r>
            <a:endParaRPr b="1" sz="1600">
              <a:latin typeface="Inter"/>
              <a:ea typeface="Inter"/>
              <a:cs typeface="Inter"/>
              <a:sym typeface="Inter"/>
            </a:endParaRPr>
          </a:p>
          <a:p>
            <a:pPr indent="0" lvl="0" marL="0" rtl="0" algn="l">
              <a:spcBef>
                <a:spcPts val="0"/>
              </a:spcBef>
              <a:spcAft>
                <a:spcPts val="0"/>
              </a:spcAft>
              <a:buNone/>
            </a:pPr>
            <a:r>
              <a:t/>
            </a:r>
            <a:endParaRPr b="1" sz="1600">
              <a:latin typeface="Inter"/>
              <a:ea typeface="Inter"/>
              <a:cs typeface="Inter"/>
              <a:sym typeface="Inter"/>
            </a:endParaRPr>
          </a:p>
          <a:p>
            <a:pPr indent="0" lvl="0" marL="0" rtl="0" algn="l">
              <a:spcBef>
                <a:spcPts val="0"/>
              </a:spcBef>
              <a:spcAft>
                <a:spcPts val="0"/>
              </a:spcAft>
              <a:buNone/>
            </a:pPr>
            <a:r>
              <a:rPr b="1" lang="en" sz="1450">
                <a:latin typeface="Inter"/>
                <a:ea typeface="Inter"/>
                <a:cs typeface="Inter"/>
                <a:sym typeface="Inter"/>
              </a:rPr>
              <a:t>Simplicity and Readability: </a:t>
            </a:r>
            <a:r>
              <a:rPr lang="en" sz="1450">
                <a:latin typeface="Inter"/>
                <a:ea typeface="Inter"/>
                <a:cs typeface="Inter"/>
                <a:sym typeface="Inter"/>
              </a:rPr>
              <a:t>Hooks simplify functional components, resulting in cleaner and easier-to-read code without the need for class-based components.</a:t>
            </a:r>
            <a:endParaRPr sz="1450">
              <a:latin typeface="Inter"/>
              <a:ea typeface="Inter"/>
              <a:cs typeface="Inter"/>
              <a:sym typeface="Inter"/>
            </a:endParaRPr>
          </a:p>
          <a:p>
            <a:pPr indent="0" lvl="0" marL="0" rtl="0" algn="l">
              <a:spcBef>
                <a:spcPts val="0"/>
              </a:spcBef>
              <a:spcAft>
                <a:spcPts val="0"/>
              </a:spcAft>
              <a:buNone/>
            </a:pPr>
            <a:r>
              <a:t/>
            </a:r>
            <a:endParaRPr sz="1450">
              <a:latin typeface="Inter"/>
              <a:ea typeface="Inter"/>
              <a:cs typeface="Inter"/>
              <a:sym typeface="Inter"/>
            </a:endParaRPr>
          </a:p>
          <a:p>
            <a:pPr indent="0" lvl="0" marL="0" rtl="0" algn="l">
              <a:spcBef>
                <a:spcPts val="0"/>
              </a:spcBef>
              <a:spcAft>
                <a:spcPts val="0"/>
              </a:spcAft>
              <a:buNone/>
            </a:pPr>
            <a:r>
              <a:rPr b="1" lang="en" sz="1450">
                <a:latin typeface="Inter"/>
                <a:ea typeface="Inter"/>
                <a:cs typeface="Inter"/>
                <a:sym typeface="Inter"/>
              </a:rPr>
              <a:t>Reusability with Custom Hooks:</a:t>
            </a:r>
            <a:r>
              <a:rPr lang="en" sz="1450">
                <a:latin typeface="Inter"/>
                <a:ea typeface="Inter"/>
                <a:cs typeface="Inter"/>
                <a:sym typeface="Inter"/>
              </a:rPr>
              <a:t> Custom hooks promote code reusability by encapsulating logic and making it shareable across different parts of the application.</a:t>
            </a:r>
            <a:endParaRPr sz="1450">
              <a:latin typeface="Inter"/>
              <a:ea typeface="Inter"/>
              <a:cs typeface="Inter"/>
              <a:sym typeface="Inter"/>
            </a:endParaRPr>
          </a:p>
          <a:p>
            <a:pPr indent="0" lvl="0" marL="0" rtl="0" algn="l">
              <a:spcBef>
                <a:spcPts val="0"/>
              </a:spcBef>
              <a:spcAft>
                <a:spcPts val="0"/>
              </a:spcAft>
              <a:buNone/>
            </a:pPr>
            <a:r>
              <a:t/>
            </a:r>
            <a:endParaRPr b="1" sz="1450">
              <a:latin typeface="Inter"/>
              <a:ea typeface="Inter"/>
              <a:cs typeface="Inter"/>
              <a:sym typeface="Inter"/>
            </a:endParaRPr>
          </a:p>
          <a:p>
            <a:pPr indent="0" lvl="0" marL="0" rtl="0" algn="l">
              <a:spcBef>
                <a:spcPts val="0"/>
              </a:spcBef>
              <a:spcAft>
                <a:spcPts val="0"/>
              </a:spcAft>
              <a:buNone/>
            </a:pPr>
            <a:r>
              <a:rPr b="1" lang="en" sz="1450">
                <a:latin typeface="Inter"/>
                <a:ea typeface="Inter"/>
                <a:cs typeface="Inter"/>
                <a:sym typeface="Inter"/>
              </a:rPr>
              <a:t>No More HOC Hell:</a:t>
            </a:r>
            <a:r>
              <a:rPr lang="en" sz="1450">
                <a:latin typeface="Inter"/>
                <a:ea typeface="Inter"/>
                <a:cs typeface="Inter"/>
                <a:sym typeface="Inter"/>
              </a:rPr>
              <a:t> Hooks eliminate the need for Higher-Order Components (HOCs) and offer a more straightforward way to share logic through custom hooks.</a:t>
            </a:r>
            <a:endParaRPr sz="1450">
              <a:latin typeface="Inter"/>
              <a:ea typeface="Inter"/>
              <a:cs typeface="Inter"/>
              <a:sym typeface="Inter"/>
            </a:endParaRPr>
          </a:p>
          <a:p>
            <a:pPr indent="0" lvl="0" marL="0" rtl="0" algn="l">
              <a:spcBef>
                <a:spcPts val="0"/>
              </a:spcBef>
              <a:spcAft>
                <a:spcPts val="0"/>
              </a:spcAft>
              <a:buNone/>
            </a:pPr>
            <a:r>
              <a:t/>
            </a:r>
            <a:endParaRPr sz="1450">
              <a:latin typeface="Inter"/>
              <a:ea typeface="Inter"/>
              <a:cs typeface="Inter"/>
              <a:sym typeface="Inter"/>
            </a:endParaRPr>
          </a:p>
          <a:p>
            <a:pPr indent="0" lvl="0" marL="0" rtl="0" algn="l">
              <a:spcBef>
                <a:spcPts val="0"/>
              </a:spcBef>
              <a:spcAft>
                <a:spcPts val="0"/>
              </a:spcAft>
              <a:buNone/>
            </a:pPr>
            <a:r>
              <a:rPr b="1" lang="en" sz="1450">
                <a:latin typeface="Inter"/>
                <a:ea typeface="Inter"/>
                <a:cs typeface="Inter"/>
                <a:sym typeface="Inter"/>
              </a:rPr>
              <a:t>Reduced Boilerplate: </a:t>
            </a:r>
            <a:r>
              <a:rPr lang="en" sz="1450">
                <a:latin typeface="Inter"/>
                <a:ea typeface="Inter"/>
                <a:cs typeface="Inter"/>
                <a:sym typeface="Inter"/>
              </a:rPr>
              <a:t>Managing state and side effects directly within components reduces boilerplate, making code more concise and easier to maintain.</a:t>
            </a:r>
            <a:endParaRPr sz="1450">
              <a:latin typeface="Inter"/>
              <a:ea typeface="Inter"/>
              <a:cs typeface="Inter"/>
              <a:sym typeface="Inter"/>
            </a:endParaRPr>
          </a:p>
          <a:p>
            <a:pPr indent="0" lvl="0" marL="0" rtl="0" algn="l">
              <a:spcBef>
                <a:spcPts val="0"/>
              </a:spcBef>
              <a:spcAft>
                <a:spcPts val="0"/>
              </a:spcAft>
              <a:buNone/>
            </a:pPr>
            <a:r>
              <a:t/>
            </a:r>
            <a:endParaRPr sz="1450">
              <a:latin typeface="Inter"/>
              <a:ea typeface="Inter"/>
              <a:cs typeface="Inter"/>
              <a:sym typeface="Inter"/>
            </a:endParaRPr>
          </a:p>
          <a:p>
            <a:pPr indent="0" lvl="0" marL="0" rtl="0" algn="l">
              <a:spcBef>
                <a:spcPts val="0"/>
              </a:spcBef>
              <a:spcAft>
                <a:spcPts val="0"/>
              </a:spcAft>
              <a:buNone/>
            </a:pPr>
            <a:r>
              <a:rPr b="1" lang="en" sz="1450">
                <a:latin typeface="Inter"/>
                <a:ea typeface="Inter"/>
                <a:cs typeface="Inter"/>
                <a:sym typeface="Inter"/>
              </a:rPr>
              <a:t>Improved Performance:</a:t>
            </a:r>
            <a:r>
              <a:rPr lang="en" sz="1450">
                <a:latin typeface="Inter"/>
                <a:ea typeface="Inter"/>
                <a:cs typeface="Inter"/>
                <a:sym typeface="Inter"/>
              </a:rPr>
              <a:t> Hooks like useMemo and useCallback optimize performance by preventing unnecessary re-renders and calculations.</a:t>
            </a:r>
            <a:endParaRPr sz="1450">
              <a:latin typeface="Inter"/>
              <a:ea typeface="Inter"/>
              <a:cs typeface="Inter"/>
              <a:sym typeface="Inter"/>
            </a:endParaRPr>
          </a:p>
          <a:p>
            <a:pPr indent="0" lvl="0" marL="0" rtl="0" algn="l">
              <a:spcBef>
                <a:spcPts val="0"/>
              </a:spcBef>
              <a:spcAft>
                <a:spcPts val="0"/>
              </a:spcAft>
              <a:buNone/>
            </a:pPr>
            <a:r>
              <a:t/>
            </a:r>
            <a:endParaRPr sz="1300">
              <a:latin typeface="Inter"/>
              <a:ea typeface="Inter"/>
              <a:cs typeface="Inter"/>
              <a:sym typeface="Inter"/>
            </a:endParaRPr>
          </a:p>
          <a:p>
            <a:pPr indent="0" lvl="0" marL="0" rtl="0" algn="l">
              <a:spcBef>
                <a:spcPts val="0"/>
              </a:spcBef>
              <a:spcAft>
                <a:spcPts val="0"/>
              </a:spcAft>
              <a:buNone/>
            </a:pPr>
            <a:r>
              <a:t/>
            </a:r>
            <a:endParaRPr sz="1300">
              <a:latin typeface="Inter"/>
              <a:ea typeface="Inter"/>
              <a:cs typeface="Inter"/>
              <a:sym typeface="Inter"/>
            </a:endParaRPr>
          </a:p>
          <a:p>
            <a:pPr indent="0" lvl="0" marL="457200" rtl="0" algn="l">
              <a:spcBef>
                <a:spcPts val="0"/>
              </a:spcBef>
              <a:spcAft>
                <a:spcPts val="0"/>
              </a:spcAft>
              <a:buNone/>
            </a:pPr>
            <a:r>
              <a:t/>
            </a:r>
            <a:endParaRPr sz="1100">
              <a:latin typeface="Inter"/>
              <a:ea typeface="Inter"/>
              <a:cs typeface="Inter"/>
              <a:sym typeface="Inter"/>
            </a:endParaRPr>
          </a:p>
          <a:p>
            <a:pPr indent="0" lvl="0" marL="0" rtl="0" algn="l">
              <a:spcBef>
                <a:spcPts val="0"/>
              </a:spcBef>
              <a:spcAft>
                <a:spcPts val="0"/>
              </a:spcAft>
              <a:buNone/>
            </a:pPr>
            <a:r>
              <a:t/>
            </a:r>
            <a:endParaRPr sz="1100">
              <a:latin typeface="Inter"/>
              <a:ea typeface="Inter"/>
              <a:cs typeface="Inter"/>
              <a:sym typeface="Inter"/>
            </a:endParaRPr>
          </a:p>
        </p:txBody>
      </p:sp>
      <p:pic>
        <p:nvPicPr>
          <p:cNvPr id="169" name="Google Shape;169;p25"/>
          <p:cNvPicPr preferRelativeResize="0"/>
          <p:nvPr/>
        </p:nvPicPr>
        <p:blipFill rotWithShape="1">
          <a:blip r:embed="rId3">
            <a:alphaModFix/>
          </a:blip>
          <a:srcRect b="0" l="2024" r="2024" t="0"/>
          <a:stretch/>
        </p:blipFill>
        <p:spPr>
          <a:xfrm>
            <a:off x="5757450" y="125"/>
            <a:ext cx="3277402" cy="5143501"/>
          </a:xfrm>
          <a:prstGeom prst="rect">
            <a:avLst/>
          </a:prstGeom>
          <a:noFill/>
          <a:ln>
            <a:noFill/>
          </a:ln>
        </p:spPr>
      </p:pic>
      <p:sp>
        <p:nvSpPr>
          <p:cNvPr id="170" name="Google Shape;170;p25"/>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4">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26"/>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League Spartan"/>
                <a:ea typeface="League Spartan"/>
                <a:cs typeface="League Spartan"/>
                <a:sym typeface="League Spartan"/>
              </a:rPr>
              <a:t>Q&amp;A</a:t>
            </a:r>
            <a:endParaRPr b="1">
              <a:solidFill>
                <a:srgbClr val="000000"/>
              </a:solidFill>
              <a:latin typeface="League Spartan"/>
              <a:ea typeface="League Spartan"/>
              <a:cs typeface="League Spartan"/>
              <a:sym typeface="League Spartan"/>
            </a:endParaRPr>
          </a:p>
        </p:txBody>
      </p:sp>
      <p:sp>
        <p:nvSpPr>
          <p:cNvPr id="176" name="Google Shape;176;p26"/>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txBox="1"/>
          <p:nvPr/>
        </p:nvSpPr>
        <p:spPr>
          <a:xfrm>
            <a:off x="635000" y="1691650"/>
            <a:ext cx="4302600" cy="20232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Inter"/>
              <a:buChar char="★"/>
            </a:pPr>
            <a:r>
              <a:rPr lang="en" sz="1700">
                <a:latin typeface="Inter"/>
                <a:ea typeface="Inter"/>
                <a:cs typeface="Inter"/>
                <a:sym typeface="Inter"/>
              </a:rPr>
              <a:t>Time for questions and answers</a:t>
            </a:r>
            <a:endParaRPr sz="1700">
              <a:latin typeface="Inter"/>
              <a:ea typeface="Inter"/>
              <a:cs typeface="Inter"/>
              <a:sym typeface="Inter"/>
            </a:endParaRPr>
          </a:p>
          <a:p>
            <a:pPr indent="-336550" lvl="0" marL="457200" rtl="0" algn="l">
              <a:lnSpc>
                <a:spcPct val="150000"/>
              </a:lnSpc>
              <a:spcBef>
                <a:spcPts val="0"/>
              </a:spcBef>
              <a:spcAft>
                <a:spcPts val="0"/>
              </a:spcAft>
              <a:buSzPts val="1700"/>
              <a:buFont typeface="Inter"/>
              <a:buChar char="★"/>
            </a:pPr>
            <a:r>
              <a:rPr lang="en" sz="1700">
                <a:latin typeface="Inter"/>
                <a:ea typeface="Inter"/>
                <a:cs typeface="Inter"/>
                <a:sym typeface="Inter"/>
              </a:rPr>
              <a:t>Clarifying any doubts or queries</a:t>
            </a:r>
            <a:endParaRPr sz="1700">
              <a:latin typeface="Inter"/>
              <a:ea typeface="Inter"/>
              <a:cs typeface="Inter"/>
              <a:sym typeface="Inter"/>
            </a:endParaRPr>
          </a:p>
          <a:p>
            <a:pPr indent="-336550" lvl="0" marL="457200" rtl="0" algn="l">
              <a:lnSpc>
                <a:spcPct val="150000"/>
              </a:lnSpc>
              <a:spcBef>
                <a:spcPts val="0"/>
              </a:spcBef>
              <a:spcAft>
                <a:spcPts val="0"/>
              </a:spcAft>
              <a:buSzPts val="1700"/>
              <a:buFont typeface="Inter"/>
              <a:buChar char="★"/>
            </a:pPr>
            <a:r>
              <a:rPr lang="en" sz="1700">
                <a:latin typeface="Inter"/>
                <a:ea typeface="Inter"/>
                <a:cs typeface="Inter"/>
                <a:sym typeface="Inter"/>
              </a:rPr>
              <a:t>Encouraging interactive discussions</a:t>
            </a:r>
            <a:endParaRPr sz="1700">
              <a:latin typeface="Inter"/>
              <a:ea typeface="Inter"/>
              <a:cs typeface="Inter"/>
              <a:sym typeface="Inter"/>
            </a:endParaRPr>
          </a:p>
        </p:txBody>
      </p:sp>
      <p:pic>
        <p:nvPicPr>
          <p:cNvPr id="178" name="Google Shape;178;p26"/>
          <p:cNvPicPr preferRelativeResize="0"/>
          <p:nvPr/>
        </p:nvPicPr>
        <p:blipFill rotWithShape="1">
          <a:blip r:embed="rId3">
            <a:alphaModFix/>
          </a:blip>
          <a:srcRect b="0" l="25312" r="25317" t="0"/>
          <a:stretch/>
        </p:blipFill>
        <p:spPr>
          <a:xfrm>
            <a:off x="5334000" y="0"/>
            <a:ext cx="3810002" cy="5143501"/>
          </a:xfrm>
          <a:prstGeom prst="rect">
            <a:avLst/>
          </a:prstGeom>
          <a:noFill/>
          <a:ln>
            <a:noFill/>
          </a:ln>
        </p:spPr>
      </p:pic>
      <p:sp>
        <p:nvSpPr>
          <p:cNvPr id="179" name="Google Shape;179;p26"/>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Photo by </a:t>
            </a:r>
            <a:r>
              <a:rPr lang="en" sz="800" u="sng">
                <a:solidFill>
                  <a:srgbClr val="FFFFFF"/>
                </a:solidFill>
                <a:hlinkClick r:id="rId4">
                  <a:extLst>
                    <a:ext uri="{A12FA001-AC4F-418D-AE19-62706E023703}">
                      <ahyp:hlinkClr val="tx"/>
                    </a:ext>
                  </a:extLst>
                </a:hlinkClick>
              </a:rPr>
              <a:t>Pexels</a:t>
            </a:r>
            <a:endParaRPr sz="800" u="sng">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444000" y="54175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000000"/>
                </a:solidFill>
                <a:latin typeface="League Spartan"/>
                <a:ea typeface="League Spartan"/>
                <a:cs typeface="League Spartan"/>
                <a:sym typeface="League Spartan"/>
              </a:rPr>
              <a:t>But First - Who is Cindy?</a:t>
            </a:r>
            <a:endParaRPr b="1" sz="2700">
              <a:solidFill>
                <a:srgbClr val="000000"/>
              </a:solidFill>
              <a:latin typeface="League Spartan"/>
              <a:ea typeface="League Spartan"/>
              <a:cs typeface="League Spartan"/>
              <a:sym typeface="League Spartan"/>
            </a:endParaRPr>
          </a:p>
        </p:txBody>
      </p:sp>
      <p:sp>
        <p:nvSpPr>
          <p:cNvPr id="64" name="Google Shape;64;p14"/>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5" name="Google Shape;65;p14"/>
          <p:cNvSpPr txBox="1"/>
          <p:nvPr/>
        </p:nvSpPr>
        <p:spPr>
          <a:xfrm>
            <a:off x="537200" y="1500750"/>
            <a:ext cx="4542900" cy="2974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Inter"/>
              <a:buChar char="●"/>
            </a:pPr>
            <a:r>
              <a:rPr lang="en" sz="1700">
                <a:latin typeface="Inter"/>
                <a:ea typeface="Inter"/>
                <a:cs typeface="Inter"/>
                <a:sym typeface="Inter"/>
              </a:rPr>
              <a:t>Frontend Engineer, React and React Native Dev, Mentor, Blogger, and Food Enthusiast</a:t>
            </a:r>
            <a:endParaRPr sz="1700">
              <a:latin typeface="Inter"/>
              <a:ea typeface="Inter"/>
              <a:cs typeface="Inter"/>
              <a:sym typeface="Inter"/>
            </a:endParaRPr>
          </a:p>
          <a:p>
            <a:pPr indent="0" lvl="0" marL="457200" rtl="0" algn="l">
              <a:spcBef>
                <a:spcPts val="0"/>
              </a:spcBef>
              <a:spcAft>
                <a:spcPts val="0"/>
              </a:spcAft>
              <a:buNone/>
            </a:pPr>
            <a:r>
              <a:t/>
            </a:r>
            <a:endParaRPr sz="1700">
              <a:latin typeface="Inter"/>
              <a:ea typeface="Inter"/>
              <a:cs typeface="Inter"/>
              <a:sym typeface="Inter"/>
            </a:endParaRPr>
          </a:p>
          <a:p>
            <a:pPr indent="-336550" lvl="0" marL="457200" rtl="0" algn="l">
              <a:spcBef>
                <a:spcPts val="0"/>
              </a:spcBef>
              <a:spcAft>
                <a:spcPts val="0"/>
              </a:spcAft>
              <a:buSzPts val="1700"/>
              <a:buFont typeface="Inter"/>
              <a:buChar char="●"/>
            </a:pPr>
            <a:r>
              <a:rPr lang="en" sz="1700">
                <a:latin typeface="Inter"/>
                <a:ea typeface="Inter"/>
                <a:cs typeface="Inter"/>
                <a:sym typeface="Inter"/>
              </a:rPr>
              <a:t>Friends fan! Never watched GOT</a:t>
            </a:r>
            <a:endParaRPr sz="1700">
              <a:latin typeface="Inter"/>
              <a:ea typeface="Inter"/>
              <a:cs typeface="Inter"/>
              <a:sym typeface="Inter"/>
            </a:endParaRPr>
          </a:p>
          <a:p>
            <a:pPr indent="0" lvl="0" marL="457200" rtl="0" algn="l">
              <a:spcBef>
                <a:spcPts val="0"/>
              </a:spcBef>
              <a:spcAft>
                <a:spcPts val="0"/>
              </a:spcAft>
              <a:buNone/>
            </a:pPr>
            <a:r>
              <a:t/>
            </a:r>
            <a:endParaRPr sz="1700">
              <a:latin typeface="Inter"/>
              <a:ea typeface="Inter"/>
              <a:cs typeface="Inter"/>
              <a:sym typeface="Inter"/>
            </a:endParaRPr>
          </a:p>
          <a:p>
            <a:pPr indent="-336550" lvl="0" marL="457200" rtl="0" algn="l">
              <a:spcBef>
                <a:spcPts val="0"/>
              </a:spcBef>
              <a:spcAft>
                <a:spcPts val="0"/>
              </a:spcAft>
              <a:buSzPts val="1700"/>
              <a:buFont typeface="Inter"/>
              <a:buChar char="●"/>
            </a:pPr>
            <a:r>
              <a:rPr lang="en" sz="1700">
                <a:latin typeface="Inter"/>
                <a:ea typeface="Inter"/>
                <a:cs typeface="Inter"/>
                <a:sym typeface="Inter"/>
              </a:rPr>
              <a:t>Cute and quirky most times!</a:t>
            </a:r>
            <a:endParaRPr sz="1700">
              <a:latin typeface="Inter"/>
              <a:ea typeface="Inter"/>
              <a:cs typeface="Inter"/>
              <a:sym typeface="Inter"/>
            </a:endParaRPr>
          </a:p>
          <a:p>
            <a:pPr indent="0" lvl="0" marL="457200" rtl="0" algn="l">
              <a:spcBef>
                <a:spcPts val="0"/>
              </a:spcBef>
              <a:spcAft>
                <a:spcPts val="0"/>
              </a:spcAft>
              <a:buNone/>
            </a:pPr>
            <a:r>
              <a:t/>
            </a:r>
            <a:endParaRPr sz="1700">
              <a:latin typeface="Inter"/>
              <a:ea typeface="Inter"/>
              <a:cs typeface="Inter"/>
              <a:sym typeface="Inter"/>
            </a:endParaRPr>
          </a:p>
          <a:p>
            <a:pPr indent="-336550" lvl="0" marL="457200" rtl="0" algn="l">
              <a:spcBef>
                <a:spcPts val="0"/>
              </a:spcBef>
              <a:spcAft>
                <a:spcPts val="0"/>
              </a:spcAft>
              <a:buSzPts val="1700"/>
              <a:buFont typeface="Inter"/>
              <a:buChar char="●"/>
            </a:pPr>
            <a:r>
              <a:rPr lang="en" sz="1700">
                <a:latin typeface="Inter"/>
                <a:ea typeface="Inter"/>
                <a:cs typeface="Inter"/>
                <a:sym typeface="Inter"/>
              </a:rPr>
              <a:t>My Portfolio</a:t>
            </a:r>
            <a:endParaRPr sz="1700">
              <a:latin typeface="Inter"/>
              <a:ea typeface="Inter"/>
              <a:cs typeface="Inter"/>
              <a:sym typeface="Inter"/>
            </a:endParaRPr>
          </a:p>
          <a:p>
            <a:pPr indent="0" lvl="0" marL="457200" rtl="0" algn="l">
              <a:spcBef>
                <a:spcPts val="0"/>
              </a:spcBef>
              <a:spcAft>
                <a:spcPts val="0"/>
              </a:spcAft>
              <a:buNone/>
            </a:pPr>
            <a:r>
              <a:rPr lang="en" sz="1700" u="sng">
                <a:solidFill>
                  <a:schemeClr val="hlink"/>
                </a:solidFill>
                <a:latin typeface="Inter"/>
                <a:ea typeface="Inter"/>
                <a:cs typeface="Inter"/>
                <a:sym typeface="Inter"/>
                <a:hlinkClick r:id="rId3"/>
              </a:rPr>
              <a:t>https://devcindy.vercel.app/</a:t>
            </a:r>
            <a:endParaRPr sz="1700">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pic>
        <p:nvPicPr>
          <p:cNvPr id="66" name="Google Shape;66;p14"/>
          <p:cNvPicPr preferRelativeResize="0"/>
          <p:nvPr/>
        </p:nvPicPr>
        <p:blipFill rotWithShape="1">
          <a:blip r:embed="rId4">
            <a:alphaModFix/>
          </a:blip>
          <a:srcRect b="0" l="612" r="622" t="0"/>
          <a:stretch/>
        </p:blipFill>
        <p:spPr>
          <a:xfrm>
            <a:off x="5334000" y="0"/>
            <a:ext cx="3810002" cy="5143501"/>
          </a:xfrm>
          <a:prstGeom prst="rect">
            <a:avLst/>
          </a:prstGeom>
          <a:noFill/>
          <a:ln>
            <a:noFill/>
          </a:ln>
        </p:spPr>
      </p:pic>
      <p:sp>
        <p:nvSpPr>
          <p:cNvPr id="67" name="Google Shape;67;p14"/>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5">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635000" y="6350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000000"/>
                </a:solidFill>
                <a:latin typeface="League Spartan"/>
                <a:ea typeface="League Spartan"/>
                <a:cs typeface="League Spartan"/>
                <a:sym typeface="League Spartan"/>
              </a:rPr>
              <a:t>Let’s Connect!</a:t>
            </a:r>
            <a:endParaRPr b="1" sz="3200">
              <a:solidFill>
                <a:srgbClr val="000000"/>
              </a:solidFill>
              <a:latin typeface="League Spartan"/>
              <a:ea typeface="League Spartan"/>
              <a:cs typeface="League Spartan"/>
              <a:sym typeface="League Spartan"/>
            </a:endParaRPr>
          </a:p>
        </p:txBody>
      </p:sp>
      <p:sp>
        <p:nvSpPr>
          <p:cNvPr id="73" name="Google Shape;73;p15"/>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74" name="Google Shape;74;p15"/>
          <p:cNvSpPr txBox="1"/>
          <p:nvPr/>
        </p:nvSpPr>
        <p:spPr>
          <a:xfrm>
            <a:off x="635000" y="1371150"/>
            <a:ext cx="3736200" cy="3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u="sng">
              <a:latin typeface="League Spartan"/>
              <a:ea typeface="League Spartan"/>
              <a:cs typeface="League Spartan"/>
              <a:sym typeface="League Spartan"/>
            </a:endParaRPr>
          </a:p>
          <a:p>
            <a:pPr indent="457200" lvl="0" marL="0" rtl="0" algn="l">
              <a:spcBef>
                <a:spcPts val="0"/>
              </a:spcBef>
              <a:spcAft>
                <a:spcPts val="0"/>
              </a:spcAft>
              <a:buNone/>
            </a:pPr>
            <a:r>
              <a:rPr lang="en" sz="2400" u="sng">
                <a:latin typeface="League Spartan"/>
                <a:ea typeface="League Spartan"/>
                <a:cs typeface="League Spartan"/>
                <a:sym typeface="League Spartan"/>
              </a:rPr>
              <a:t>Socials</a:t>
            </a:r>
            <a:endParaRPr>
              <a:latin typeface="Inter"/>
              <a:ea typeface="Inter"/>
              <a:cs typeface="Inter"/>
              <a:sym typeface="Inter"/>
            </a:endParaRPr>
          </a:p>
        </p:txBody>
      </p:sp>
      <p:sp>
        <p:nvSpPr>
          <p:cNvPr id="75" name="Google Shape;75;p15"/>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3">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pic>
        <p:nvPicPr>
          <p:cNvPr id="76" name="Google Shape;76;p15"/>
          <p:cNvPicPr preferRelativeResize="0"/>
          <p:nvPr/>
        </p:nvPicPr>
        <p:blipFill>
          <a:blip r:embed="rId4">
            <a:alphaModFix/>
          </a:blip>
          <a:stretch>
            <a:fillRect/>
          </a:stretch>
        </p:blipFill>
        <p:spPr>
          <a:xfrm>
            <a:off x="845525" y="2438425"/>
            <a:ext cx="352302" cy="352302"/>
          </a:xfrm>
          <a:prstGeom prst="rect">
            <a:avLst/>
          </a:prstGeom>
          <a:noFill/>
          <a:ln>
            <a:noFill/>
          </a:ln>
        </p:spPr>
      </p:pic>
      <p:pic>
        <p:nvPicPr>
          <p:cNvPr id="77" name="Google Shape;77;p15"/>
          <p:cNvPicPr preferRelativeResize="0"/>
          <p:nvPr/>
        </p:nvPicPr>
        <p:blipFill>
          <a:blip r:embed="rId5">
            <a:alphaModFix/>
          </a:blip>
          <a:stretch>
            <a:fillRect/>
          </a:stretch>
        </p:blipFill>
        <p:spPr>
          <a:xfrm>
            <a:off x="826625" y="2967275"/>
            <a:ext cx="390077" cy="352302"/>
          </a:xfrm>
          <a:prstGeom prst="rect">
            <a:avLst/>
          </a:prstGeom>
          <a:noFill/>
          <a:ln>
            <a:noFill/>
          </a:ln>
        </p:spPr>
      </p:pic>
      <p:pic>
        <p:nvPicPr>
          <p:cNvPr id="78" name="Google Shape;78;p15"/>
          <p:cNvPicPr preferRelativeResize="0"/>
          <p:nvPr/>
        </p:nvPicPr>
        <p:blipFill>
          <a:blip r:embed="rId6">
            <a:alphaModFix/>
          </a:blip>
          <a:stretch>
            <a:fillRect/>
          </a:stretch>
        </p:blipFill>
        <p:spPr>
          <a:xfrm>
            <a:off x="826617" y="3496125"/>
            <a:ext cx="390075" cy="390075"/>
          </a:xfrm>
          <a:prstGeom prst="rect">
            <a:avLst/>
          </a:prstGeom>
          <a:noFill/>
          <a:ln>
            <a:noFill/>
          </a:ln>
        </p:spPr>
      </p:pic>
      <p:pic>
        <p:nvPicPr>
          <p:cNvPr id="79" name="Google Shape;79;p15"/>
          <p:cNvPicPr preferRelativeResize="0"/>
          <p:nvPr/>
        </p:nvPicPr>
        <p:blipFill>
          <a:blip r:embed="rId7">
            <a:alphaModFix/>
          </a:blip>
          <a:stretch>
            <a:fillRect/>
          </a:stretch>
        </p:blipFill>
        <p:spPr>
          <a:xfrm>
            <a:off x="826637" y="4021450"/>
            <a:ext cx="352299" cy="352299"/>
          </a:xfrm>
          <a:prstGeom prst="rect">
            <a:avLst/>
          </a:prstGeom>
          <a:noFill/>
          <a:ln>
            <a:noFill/>
          </a:ln>
        </p:spPr>
      </p:pic>
      <p:sp>
        <p:nvSpPr>
          <p:cNvPr id="80" name="Google Shape;80;p15"/>
          <p:cNvSpPr txBox="1"/>
          <p:nvPr/>
        </p:nvSpPr>
        <p:spPr>
          <a:xfrm>
            <a:off x="1472375" y="2442888"/>
            <a:ext cx="1942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cindykandie</a:t>
            </a:r>
            <a:endParaRPr>
              <a:latin typeface="Proxima Nova"/>
              <a:ea typeface="Proxima Nova"/>
              <a:cs typeface="Proxima Nova"/>
              <a:sym typeface="Proxima Nova"/>
            </a:endParaRPr>
          </a:p>
        </p:txBody>
      </p:sp>
      <p:sp>
        <p:nvSpPr>
          <p:cNvPr id="81" name="Google Shape;81;p15"/>
          <p:cNvSpPr txBox="1"/>
          <p:nvPr/>
        </p:nvSpPr>
        <p:spPr>
          <a:xfrm>
            <a:off x="1472375" y="2967325"/>
            <a:ext cx="1828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cindykandie</a:t>
            </a:r>
            <a:endParaRPr>
              <a:latin typeface="Proxima Nova"/>
              <a:ea typeface="Proxima Nova"/>
              <a:cs typeface="Proxima Nova"/>
              <a:sym typeface="Proxima Nova"/>
            </a:endParaRPr>
          </a:p>
        </p:txBody>
      </p:sp>
      <p:sp>
        <p:nvSpPr>
          <p:cNvPr id="82" name="Google Shape;82;p15"/>
          <p:cNvSpPr txBox="1"/>
          <p:nvPr/>
        </p:nvSpPr>
        <p:spPr>
          <a:xfrm>
            <a:off x="1472375" y="4030275"/>
            <a:ext cx="1942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t>
            </a:r>
            <a:r>
              <a:rPr lang="en">
                <a:latin typeface="Proxima Nova"/>
                <a:ea typeface="Proxima Nova"/>
                <a:cs typeface="Proxima Nova"/>
                <a:sym typeface="Proxima Nova"/>
              </a:rPr>
              <a:t>cindykandie</a:t>
            </a:r>
            <a:endParaRPr>
              <a:latin typeface="Proxima Nova"/>
              <a:ea typeface="Proxima Nova"/>
              <a:cs typeface="Proxima Nova"/>
              <a:sym typeface="Proxima Nova"/>
            </a:endParaRPr>
          </a:p>
        </p:txBody>
      </p:sp>
      <p:sp>
        <p:nvSpPr>
          <p:cNvPr id="83" name="Google Shape;83;p15"/>
          <p:cNvSpPr txBox="1"/>
          <p:nvPr/>
        </p:nvSpPr>
        <p:spPr>
          <a:xfrm>
            <a:off x="1472375" y="3498800"/>
            <a:ext cx="1942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t>
            </a:r>
            <a:r>
              <a:rPr lang="en">
                <a:latin typeface="Proxima Nova"/>
                <a:ea typeface="Proxima Nova"/>
                <a:cs typeface="Proxima Nova"/>
                <a:sym typeface="Proxima Nova"/>
              </a:rPr>
              <a:t>cindy_kandie</a:t>
            </a:r>
            <a:endParaRPr>
              <a:latin typeface="Proxima Nova"/>
              <a:ea typeface="Proxima Nova"/>
              <a:cs typeface="Proxima Nova"/>
              <a:sym typeface="Proxima Nova"/>
            </a:endParaRPr>
          </a:p>
        </p:txBody>
      </p:sp>
      <p:pic>
        <p:nvPicPr>
          <p:cNvPr id="84" name="Google Shape;84;p15"/>
          <p:cNvPicPr preferRelativeResize="0"/>
          <p:nvPr/>
        </p:nvPicPr>
        <p:blipFill rotWithShape="1">
          <a:blip r:embed="rId8">
            <a:alphaModFix/>
          </a:blip>
          <a:srcRect b="0" l="15000" r="15000" t="0"/>
          <a:stretch/>
        </p:blipFill>
        <p:spPr>
          <a:xfrm>
            <a:off x="5326375" y="0"/>
            <a:ext cx="3817624"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362175" y="8880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000000"/>
                </a:solidFill>
                <a:latin typeface="League Spartan"/>
                <a:ea typeface="League Spartan"/>
                <a:cs typeface="League Spartan"/>
                <a:sym typeface="League Spartan"/>
              </a:rPr>
              <a:t>How Hooks Came To Be</a:t>
            </a:r>
            <a:endParaRPr b="1" sz="2700">
              <a:solidFill>
                <a:srgbClr val="000000"/>
              </a:solidFill>
              <a:latin typeface="League Spartan"/>
              <a:ea typeface="League Spartan"/>
              <a:cs typeface="League Spartan"/>
              <a:sym typeface="League Spartan"/>
            </a:endParaRPr>
          </a:p>
        </p:txBody>
      </p:sp>
      <p:sp>
        <p:nvSpPr>
          <p:cNvPr id="90" name="Google Shape;90;p16"/>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1" name="Google Shape;91;p16"/>
          <p:cNvPicPr preferRelativeResize="0"/>
          <p:nvPr/>
        </p:nvPicPr>
        <p:blipFill rotWithShape="1">
          <a:blip r:embed="rId3">
            <a:alphaModFix/>
          </a:blip>
          <a:srcRect b="4734" l="0" r="0" t="4734"/>
          <a:stretch/>
        </p:blipFill>
        <p:spPr>
          <a:xfrm>
            <a:off x="5334000" y="0"/>
            <a:ext cx="3810002" cy="5143500"/>
          </a:xfrm>
          <a:prstGeom prst="rect">
            <a:avLst/>
          </a:prstGeom>
          <a:noFill/>
          <a:ln>
            <a:noFill/>
          </a:ln>
        </p:spPr>
      </p:pic>
      <p:sp>
        <p:nvSpPr>
          <p:cNvPr id="92" name="Google Shape;92;p16"/>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4">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sp>
        <p:nvSpPr>
          <p:cNvPr id="93" name="Google Shape;93;p16"/>
          <p:cNvSpPr txBox="1"/>
          <p:nvPr/>
        </p:nvSpPr>
        <p:spPr>
          <a:xfrm>
            <a:off x="0" y="549150"/>
            <a:ext cx="5115900" cy="4045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React hooks were proposed and introduced by Sophie Alpert and Dan Abramov from the React team at Facebook. </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They were publicly introduced during the React Conf in October 2018. The React team gathered feedback from developers through RFC processes and discussions on GitHub before releasing hooks as an experimental feature in React version 16.7 in November 2018. </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After further refinements, hooks became an official part of React in version 16.8, released in February 2019. </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The efforts of Sophie Alpert, Dan Abramov, and the React team have significantly improved React development, making it more intuitive, flexible, and enjoyable for developers worldwide.</a:t>
            </a:r>
            <a:endParaRPr sz="17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280275" y="252975"/>
            <a:ext cx="3580800" cy="457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100">
                <a:solidFill>
                  <a:srgbClr val="000000"/>
                </a:solidFill>
                <a:latin typeface="Calibri"/>
                <a:ea typeface="Calibri"/>
                <a:cs typeface="Calibri"/>
                <a:sym typeface="Calibri"/>
              </a:rPr>
              <a:t>Introduction to React Hooks:</a:t>
            </a:r>
            <a:endParaRPr b="1" sz="3400">
              <a:solidFill>
                <a:srgbClr val="000000"/>
              </a:solidFill>
              <a:latin typeface="League Spartan"/>
              <a:ea typeface="League Spartan"/>
              <a:cs typeface="League Spartan"/>
              <a:sym typeface="League Spartan"/>
            </a:endParaRPr>
          </a:p>
        </p:txBody>
      </p:sp>
      <p:sp>
        <p:nvSpPr>
          <p:cNvPr id="99" name="Google Shape;99;p17"/>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0" name="Google Shape;100;p17"/>
          <p:cNvSpPr txBox="1"/>
          <p:nvPr/>
        </p:nvSpPr>
        <p:spPr>
          <a:xfrm>
            <a:off x="56475" y="690800"/>
            <a:ext cx="4868700" cy="43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latin typeface="Calibri"/>
                <a:ea typeface="Calibri"/>
                <a:cs typeface="Calibri"/>
                <a:sym typeface="Calibri"/>
              </a:rPr>
              <a:t> </a:t>
            </a:r>
            <a:r>
              <a:rPr lang="en" sz="1700">
                <a:latin typeface="Calibri"/>
                <a:ea typeface="Calibri"/>
                <a:cs typeface="Calibri"/>
                <a:sym typeface="Calibri"/>
              </a:rPr>
              <a:t>A React hook is a function that allows developers to add stateful logic and side effects to functional components. It provides an elegant and reusable way to manage component state, perform side effects, and share logic across components, enhancing the development experience and making React applications more concise and maintainable.</a:t>
            </a:r>
            <a:endParaRPr sz="1500">
              <a:latin typeface="Calibri"/>
              <a:ea typeface="Calibri"/>
              <a:cs typeface="Calibri"/>
              <a:sym typeface="Calibri"/>
            </a:endParaRPr>
          </a:p>
          <a:p>
            <a:pPr indent="0" lvl="0" marL="0" rtl="0" algn="l">
              <a:lnSpc>
                <a:spcPct val="115000"/>
              </a:lnSpc>
              <a:spcBef>
                <a:spcPts val="1200"/>
              </a:spcBef>
              <a:spcAft>
                <a:spcPts val="0"/>
              </a:spcAft>
              <a:buNone/>
            </a:pPr>
            <a:r>
              <a:rPr b="1" lang="en" sz="2200">
                <a:latin typeface="Calibri"/>
                <a:ea typeface="Calibri"/>
                <a:cs typeface="Calibri"/>
                <a:sym typeface="Calibri"/>
              </a:rPr>
              <a:t>Built-in Hooks:</a:t>
            </a:r>
            <a:endParaRPr b="1" sz="2200">
              <a:latin typeface="Calibri"/>
              <a:ea typeface="Calibri"/>
              <a:cs typeface="Calibri"/>
              <a:sym typeface="Calibri"/>
            </a:endParaRPr>
          </a:p>
          <a:p>
            <a:pPr indent="0" lvl="0" marL="0" rtl="0" algn="l">
              <a:lnSpc>
                <a:spcPct val="115000"/>
              </a:lnSpc>
              <a:spcBef>
                <a:spcPts val="1200"/>
              </a:spcBef>
              <a:spcAft>
                <a:spcPts val="0"/>
              </a:spcAft>
              <a:buNone/>
            </a:pPr>
            <a:r>
              <a:rPr lang="en" sz="1300">
                <a:latin typeface="Calibri"/>
                <a:ea typeface="Calibri"/>
                <a:cs typeface="Calibri"/>
                <a:sym typeface="Calibri"/>
              </a:rPr>
              <a:t>  </a:t>
            </a:r>
            <a:r>
              <a:rPr lang="en" sz="1500">
                <a:latin typeface="Calibri"/>
                <a:ea typeface="Calibri"/>
                <a:cs typeface="Calibri"/>
                <a:sym typeface="Calibri"/>
              </a:rPr>
              <a:t> - Commonly used built-in hooks are useState, useEffect, useContext, useReducer, useCallback, useMemo, and useRef.</a:t>
            </a:r>
            <a:endParaRPr sz="1500">
              <a:latin typeface="Calibri"/>
              <a:ea typeface="Calibri"/>
              <a:cs typeface="Calibri"/>
              <a:sym typeface="Calibri"/>
            </a:endParaRPr>
          </a:p>
          <a:p>
            <a:pPr indent="0" lvl="0" marL="0" rtl="0" algn="l">
              <a:lnSpc>
                <a:spcPct val="115000"/>
              </a:lnSpc>
              <a:spcBef>
                <a:spcPts val="1200"/>
              </a:spcBef>
              <a:spcAft>
                <a:spcPts val="0"/>
              </a:spcAft>
              <a:buNone/>
            </a:pPr>
            <a:r>
              <a:rPr lang="en" sz="1500">
                <a:latin typeface="Calibri"/>
                <a:ea typeface="Calibri"/>
                <a:cs typeface="Calibri"/>
                <a:sym typeface="Calibri"/>
              </a:rPr>
              <a:t> - Lesser used: useImperativeHandle, useLayoutEffect, useDebugValue</a:t>
            </a:r>
            <a:endParaRPr sz="1500">
              <a:latin typeface="Calibri"/>
              <a:ea typeface="Calibri"/>
              <a:cs typeface="Calibri"/>
              <a:sym typeface="Calibri"/>
            </a:endParaRPr>
          </a:p>
          <a:p>
            <a:pPr indent="0" lvl="0" marL="0" rtl="0" algn="l">
              <a:spcBef>
                <a:spcPts val="1200"/>
              </a:spcBef>
              <a:spcAft>
                <a:spcPts val="0"/>
              </a:spcAft>
              <a:buNone/>
            </a:pPr>
            <a:r>
              <a:t/>
            </a:r>
            <a:endParaRPr>
              <a:latin typeface="Inter"/>
              <a:ea typeface="Inter"/>
              <a:cs typeface="Inter"/>
              <a:sym typeface="Inter"/>
            </a:endParaRPr>
          </a:p>
        </p:txBody>
      </p:sp>
      <p:pic>
        <p:nvPicPr>
          <p:cNvPr id="101" name="Google Shape;101;p17"/>
          <p:cNvPicPr preferRelativeResize="0"/>
          <p:nvPr/>
        </p:nvPicPr>
        <p:blipFill rotWithShape="1">
          <a:blip r:embed="rId3">
            <a:alphaModFix/>
          </a:blip>
          <a:srcRect b="0" l="23053" r="23058" t="0"/>
          <a:stretch/>
        </p:blipFill>
        <p:spPr>
          <a:xfrm>
            <a:off x="4983475" y="88800"/>
            <a:ext cx="4160525" cy="5143505"/>
          </a:xfrm>
          <a:prstGeom prst="rect">
            <a:avLst/>
          </a:prstGeom>
          <a:noFill/>
          <a:ln>
            <a:noFill/>
          </a:ln>
        </p:spPr>
      </p:pic>
      <p:sp>
        <p:nvSpPr>
          <p:cNvPr id="102" name="Google Shape;102;p17"/>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4">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18"/>
          <p:cNvSpPr txBox="1"/>
          <p:nvPr>
            <p:ph type="title"/>
          </p:nvPr>
        </p:nvSpPr>
        <p:spPr>
          <a:xfrm>
            <a:off x="532125" y="234950"/>
            <a:ext cx="444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League Spartan"/>
                <a:ea typeface="League Spartan"/>
                <a:cs typeface="League Spartan"/>
                <a:sym typeface="League Spartan"/>
              </a:rPr>
              <a:t>THE SHORT VERSION</a:t>
            </a:r>
            <a:endParaRPr b="1" sz="2400">
              <a:solidFill>
                <a:srgbClr val="000000"/>
              </a:solidFill>
              <a:latin typeface="League Spartan"/>
              <a:ea typeface="League Spartan"/>
              <a:cs typeface="League Spartan"/>
              <a:sym typeface="League Spartan"/>
            </a:endParaRPr>
          </a:p>
        </p:txBody>
      </p:sp>
      <p:sp>
        <p:nvSpPr>
          <p:cNvPr id="108" name="Google Shape;108;p18"/>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9" name="Google Shape;109;p18"/>
          <p:cNvSpPr txBox="1"/>
          <p:nvPr/>
        </p:nvSpPr>
        <p:spPr>
          <a:xfrm>
            <a:off x="109150" y="876225"/>
            <a:ext cx="5088900" cy="407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nter"/>
              <a:buAutoNum type="arabicPeriod"/>
            </a:pPr>
            <a:r>
              <a:rPr b="1" lang="en">
                <a:latin typeface="Inter"/>
                <a:ea typeface="Inter"/>
                <a:cs typeface="Inter"/>
                <a:sym typeface="Inter"/>
              </a:rPr>
              <a:t>useState:</a:t>
            </a:r>
            <a:endParaRPr b="1">
              <a:latin typeface="Inter"/>
              <a:ea typeface="Inter"/>
              <a:cs typeface="Inter"/>
              <a:sym typeface="Inter"/>
            </a:endParaRPr>
          </a:p>
          <a:p>
            <a:pPr indent="0" lvl="0" marL="457200" rtl="0" algn="l">
              <a:spcBef>
                <a:spcPts val="0"/>
              </a:spcBef>
              <a:spcAft>
                <a:spcPts val="0"/>
              </a:spcAft>
              <a:buNone/>
            </a:pPr>
            <a:r>
              <a:t/>
            </a:r>
            <a:endParaRPr>
              <a:latin typeface="Inter"/>
              <a:ea typeface="Inter"/>
              <a:cs typeface="Inter"/>
              <a:sym typeface="Inter"/>
            </a:endParaRPr>
          </a:p>
          <a:p>
            <a:pPr indent="0" lvl="0" marL="457200" rtl="0" algn="l">
              <a:spcBef>
                <a:spcPts val="0"/>
              </a:spcBef>
              <a:spcAft>
                <a:spcPts val="0"/>
              </a:spcAft>
              <a:buNone/>
            </a:pPr>
            <a:r>
              <a:rPr lang="en" u="sng">
                <a:latin typeface="Inter"/>
                <a:ea typeface="Inter"/>
                <a:cs typeface="Inter"/>
                <a:sym typeface="Inter"/>
              </a:rPr>
              <a:t>useState</a:t>
            </a:r>
            <a:r>
              <a:rPr lang="en">
                <a:latin typeface="Inter"/>
                <a:ea typeface="Inter"/>
                <a:cs typeface="Inter"/>
                <a:sym typeface="Inter"/>
              </a:rPr>
              <a:t> is used to add state to functional components. </a:t>
            </a:r>
            <a:endParaRPr>
              <a:latin typeface="Inter"/>
              <a:ea typeface="Inter"/>
              <a:cs typeface="Inter"/>
              <a:sym typeface="Inter"/>
            </a:endParaRPr>
          </a:p>
          <a:p>
            <a:pPr indent="0" lvl="0" marL="457200" rtl="0" algn="l">
              <a:spcBef>
                <a:spcPts val="0"/>
              </a:spcBef>
              <a:spcAft>
                <a:spcPts val="0"/>
              </a:spcAft>
              <a:buNone/>
            </a:pPr>
            <a:r>
              <a:rPr lang="en">
                <a:latin typeface="Inter"/>
                <a:ea typeface="Inter"/>
                <a:cs typeface="Inter"/>
                <a:sym typeface="Inter"/>
              </a:rPr>
              <a:t>It returns a stateful value and a function to update that value. </a:t>
            </a:r>
            <a:endParaRPr>
              <a:latin typeface="Inter"/>
              <a:ea typeface="Inter"/>
              <a:cs typeface="Inter"/>
              <a:sym typeface="Inter"/>
            </a:endParaRPr>
          </a:p>
          <a:p>
            <a:pPr indent="0" lvl="0" marL="457200" rtl="0" algn="l">
              <a:spcBef>
                <a:spcPts val="0"/>
              </a:spcBef>
              <a:spcAft>
                <a:spcPts val="0"/>
              </a:spcAft>
              <a:buNone/>
            </a:pPr>
            <a:r>
              <a:rPr lang="en">
                <a:latin typeface="Inter"/>
                <a:ea typeface="Inter"/>
                <a:cs typeface="Inter"/>
                <a:sym typeface="Inter"/>
              </a:rPr>
              <a:t>It allows functional components to have internal state, making them more powerful and capable of handling dynamic data.</a:t>
            </a:r>
            <a:endParaRPr>
              <a:latin typeface="Inter"/>
              <a:ea typeface="Inter"/>
              <a:cs typeface="Inter"/>
              <a:sym typeface="Inter"/>
            </a:endParaRPr>
          </a:p>
          <a:p>
            <a:pPr indent="0" lvl="0" marL="45720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b="1" lang="en">
                <a:latin typeface="Inter"/>
                <a:ea typeface="Inter"/>
                <a:cs typeface="Inter"/>
                <a:sym typeface="Inter"/>
              </a:rPr>
              <a:t>2.     useEffect:</a:t>
            </a:r>
            <a:endParaRPr b="1">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457200" rtl="0" algn="l">
              <a:spcBef>
                <a:spcPts val="0"/>
              </a:spcBef>
              <a:spcAft>
                <a:spcPts val="0"/>
              </a:spcAft>
              <a:buNone/>
            </a:pPr>
            <a:r>
              <a:rPr lang="en" u="sng">
                <a:latin typeface="Inter"/>
                <a:ea typeface="Inter"/>
                <a:cs typeface="Inter"/>
                <a:sym typeface="Inter"/>
              </a:rPr>
              <a:t>useEffect</a:t>
            </a:r>
            <a:r>
              <a:rPr lang="en">
                <a:latin typeface="Inter"/>
                <a:ea typeface="Inter"/>
                <a:cs typeface="Inter"/>
                <a:sym typeface="Inter"/>
              </a:rPr>
              <a:t> is used to perform side effects in functional components. It's a replacement for componentDidMount, componentDidUpdate, and componentWillUnmount lifecycle methods. It allows you to handle data fetching, subscriptions, and other side effects after rendering.</a:t>
            </a:r>
            <a:endParaRPr>
              <a:latin typeface="Inter"/>
              <a:ea typeface="Inter"/>
              <a:cs typeface="Inter"/>
              <a:sym typeface="Inter"/>
            </a:endParaRPr>
          </a:p>
        </p:txBody>
      </p:sp>
      <p:pic>
        <p:nvPicPr>
          <p:cNvPr id="110" name="Google Shape;110;p18"/>
          <p:cNvPicPr preferRelativeResize="0"/>
          <p:nvPr/>
        </p:nvPicPr>
        <p:blipFill rotWithShape="1">
          <a:blip r:embed="rId3">
            <a:alphaModFix/>
          </a:blip>
          <a:srcRect b="0" l="25325" r="25325" t="0"/>
          <a:stretch/>
        </p:blipFill>
        <p:spPr>
          <a:xfrm>
            <a:off x="5334000" y="0"/>
            <a:ext cx="3810003" cy="5143501"/>
          </a:xfrm>
          <a:prstGeom prst="rect">
            <a:avLst/>
          </a:prstGeom>
          <a:noFill/>
          <a:ln>
            <a:noFill/>
          </a:ln>
        </p:spPr>
      </p:pic>
      <p:sp>
        <p:nvSpPr>
          <p:cNvPr id="111" name="Google Shape;111;p18"/>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4">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19"/>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7" name="Google Shape;117;p19"/>
          <p:cNvSpPr txBox="1"/>
          <p:nvPr/>
        </p:nvSpPr>
        <p:spPr>
          <a:xfrm>
            <a:off x="274325" y="647625"/>
            <a:ext cx="4771500" cy="41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Inter"/>
                <a:ea typeface="Inter"/>
                <a:cs typeface="Inter"/>
                <a:sym typeface="Inter"/>
              </a:rPr>
              <a:t>3. useContext</a:t>
            </a:r>
            <a:r>
              <a:rPr b="1" lang="en" sz="1700">
                <a:latin typeface="Inter"/>
                <a:ea typeface="Inter"/>
                <a:cs typeface="Inter"/>
                <a:sym typeface="Inter"/>
              </a:rPr>
              <a:t>:</a:t>
            </a:r>
            <a:endParaRPr b="1" sz="1700">
              <a:latin typeface="Inter"/>
              <a:ea typeface="Inter"/>
              <a:cs typeface="Inter"/>
              <a:sym typeface="Inter"/>
            </a:endParaRPr>
          </a:p>
          <a:p>
            <a:pPr indent="0" lvl="0" marL="457200" rtl="0" algn="l">
              <a:spcBef>
                <a:spcPts val="0"/>
              </a:spcBef>
              <a:spcAft>
                <a:spcPts val="0"/>
              </a:spcAft>
              <a:buNone/>
            </a:pPr>
            <a:r>
              <a:t/>
            </a:r>
            <a:endParaRPr sz="1700">
              <a:latin typeface="Inter"/>
              <a:ea typeface="Inter"/>
              <a:cs typeface="Inter"/>
              <a:sym typeface="Inter"/>
            </a:endParaRPr>
          </a:p>
          <a:p>
            <a:pPr indent="0" lvl="0" marL="457200" rtl="0" algn="l">
              <a:spcBef>
                <a:spcPts val="0"/>
              </a:spcBef>
              <a:spcAft>
                <a:spcPts val="0"/>
              </a:spcAft>
              <a:buNone/>
            </a:pPr>
            <a:r>
              <a:rPr lang="en" sz="1700" u="sng">
                <a:latin typeface="Inter"/>
                <a:ea typeface="Inter"/>
                <a:cs typeface="Inter"/>
                <a:sym typeface="Inter"/>
              </a:rPr>
              <a:t>useContext </a:t>
            </a:r>
            <a:r>
              <a:rPr lang="en" sz="1700">
                <a:latin typeface="Inter"/>
                <a:ea typeface="Inter"/>
                <a:cs typeface="Inter"/>
                <a:sym typeface="Inter"/>
              </a:rPr>
              <a:t>is used to access data stored in React's Context API from functional components. It allows you to avoid prop drilling and share data across the component tree.</a:t>
            </a:r>
            <a:endParaRPr sz="1700">
              <a:latin typeface="Inter"/>
              <a:ea typeface="Inter"/>
              <a:cs typeface="Inter"/>
              <a:sym typeface="Inter"/>
            </a:endParaRPr>
          </a:p>
          <a:p>
            <a:pPr indent="0" lvl="0" marL="457200" rtl="0" algn="l">
              <a:spcBef>
                <a:spcPts val="0"/>
              </a:spcBef>
              <a:spcAft>
                <a:spcPts val="0"/>
              </a:spcAft>
              <a:buNone/>
            </a:pPr>
            <a:r>
              <a:t/>
            </a:r>
            <a:endParaRPr sz="1700">
              <a:latin typeface="Inter"/>
              <a:ea typeface="Inter"/>
              <a:cs typeface="Inter"/>
              <a:sym typeface="Inter"/>
            </a:endParaRPr>
          </a:p>
          <a:p>
            <a:pPr indent="0" lvl="0" marL="0" rtl="0" algn="l">
              <a:spcBef>
                <a:spcPts val="0"/>
              </a:spcBef>
              <a:spcAft>
                <a:spcPts val="0"/>
              </a:spcAft>
              <a:buNone/>
            </a:pPr>
            <a:r>
              <a:rPr b="1" lang="en" sz="1700">
                <a:latin typeface="Inter"/>
                <a:ea typeface="Inter"/>
                <a:cs typeface="Inter"/>
                <a:sym typeface="Inter"/>
              </a:rPr>
              <a:t>4.     useReducer:</a:t>
            </a:r>
            <a:endParaRPr b="1" sz="1700">
              <a:latin typeface="Inter"/>
              <a:ea typeface="Inter"/>
              <a:cs typeface="Inter"/>
              <a:sym typeface="Inter"/>
            </a:endParaRPr>
          </a:p>
          <a:p>
            <a:pPr indent="0" lvl="0" marL="0" rtl="0" algn="l">
              <a:spcBef>
                <a:spcPts val="0"/>
              </a:spcBef>
              <a:spcAft>
                <a:spcPts val="0"/>
              </a:spcAft>
              <a:buNone/>
            </a:pPr>
            <a:r>
              <a:t/>
            </a:r>
            <a:endParaRPr sz="1700">
              <a:latin typeface="Inter"/>
              <a:ea typeface="Inter"/>
              <a:cs typeface="Inter"/>
              <a:sym typeface="Inter"/>
            </a:endParaRPr>
          </a:p>
          <a:p>
            <a:pPr indent="0" lvl="0" marL="457200" rtl="0" algn="l">
              <a:spcBef>
                <a:spcPts val="0"/>
              </a:spcBef>
              <a:spcAft>
                <a:spcPts val="0"/>
              </a:spcAft>
              <a:buNone/>
            </a:pPr>
            <a:r>
              <a:rPr lang="en" sz="1700" u="sng">
                <a:latin typeface="Inter"/>
                <a:ea typeface="Inter"/>
                <a:cs typeface="Inter"/>
                <a:sym typeface="Inter"/>
              </a:rPr>
              <a:t>useReducer</a:t>
            </a:r>
            <a:r>
              <a:rPr lang="en" sz="1700">
                <a:latin typeface="Inter"/>
                <a:ea typeface="Inter"/>
                <a:cs typeface="Inter"/>
                <a:sym typeface="Inter"/>
              </a:rPr>
              <a:t> is an alternative to useState for managing more complex state logic. It is especially useful when the state transitions depend on previous states or when the state logic is complex.</a:t>
            </a:r>
            <a:endParaRPr sz="1700">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pic>
        <p:nvPicPr>
          <p:cNvPr id="118" name="Google Shape;118;p19"/>
          <p:cNvPicPr preferRelativeResize="0"/>
          <p:nvPr/>
        </p:nvPicPr>
        <p:blipFill rotWithShape="1">
          <a:blip r:embed="rId3">
            <a:alphaModFix/>
          </a:blip>
          <a:srcRect b="0" l="25296" r="25296" t="0"/>
          <a:stretch/>
        </p:blipFill>
        <p:spPr>
          <a:xfrm>
            <a:off x="5334000" y="0"/>
            <a:ext cx="3810002" cy="5143502"/>
          </a:xfrm>
          <a:prstGeom prst="rect">
            <a:avLst/>
          </a:prstGeom>
          <a:noFill/>
          <a:ln>
            <a:noFill/>
          </a:ln>
        </p:spPr>
      </p:pic>
      <p:sp>
        <p:nvSpPr>
          <p:cNvPr id="119" name="Google Shape;119;p19"/>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4">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pic>
        <p:nvPicPr>
          <p:cNvPr id="120" name="Google Shape;120;p19"/>
          <p:cNvPicPr preferRelativeResize="0"/>
          <p:nvPr/>
        </p:nvPicPr>
        <p:blipFill>
          <a:blip r:embed="rId5">
            <a:alphaModFix/>
          </a:blip>
          <a:stretch>
            <a:fillRect/>
          </a:stretch>
        </p:blipFill>
        <p:spPr>
          <a:xfrm>
            <a:off x="5334000" y="0"/>
            <a:ext cx="3810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20"/>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6" name="Google Shape;126;p20"/>
          <p:cNvSpPr txBox="1"/>
          <p:nvPr/>
        </p:nvSpPr>
        <p:spPr>
          <a:xfrm>
            <a:off x="54575" y="491500"/>
            <a:ext cx="4803300" cy="4334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latin typeface="Inter"/>
                <a:ea typeface="Inter"/>
                <a:cs typeface="Inter"/>
                <a:sym typeface="Inter"/>
              </a:rPr>
              <a:t>5.   </a:t>
            </a:r>
            <a:r>
              <a:rPr b="1" lang="en" sz="1600">
                <a:latin typeface="Inter"/>
                <a:ea typeface="Inter"/>
                <a:cs typeface="Inter"/>
                <a:sym typeface="Inter"/>
              </a:rPr>
              <a:t>useCallback</a:t>
            </a:r>
            <a:r>
              <a:rPr b="1" lang="en" sz="1600">
                <a:latin typeface="Inter"/>
                <a:ea typeface="Inter"/>
                <a:cs typeface="Inter"/>
                <a:sym typeface="Inter"/>
              </a:rPr>
              <a:t>:</a:t>
            </a:r>
            <a:endParaRPr b="1" sz="1600">
              <a:latin typeface="Inter"/>
              <a:ea typeface="Inter"/>
              <a:cs typeface="Inter"/>
              <a:sym typeface="Inter"/>
            </a:endParaRPr>
          </a:p>
          <a:p>
            <a:pPr indent="0" lvl="0" marL="457200" rtl="0" algn="l">
              <a:spcBef>
                <a:spcPts val="0"/>
              </a:spcBef>
              <a:spcAft>
                <a:spcPts val="0"/>
              </a:spcAft>
              <a:buNone/>
            </a:pPr>
            <a:r>
              <a:t/>
            </a:r>
            <a:endParaRPr sz="1600">
              <a:latin typeface="Inter"/>
              <a:ea typeface="Inter"/>
              <a:cs typeface="Inter"/>
              <a:sym typeface="Inter"/>
            </a:endParaRPr>
          </a:p>
          <a:p>
            <a:pPr indent="0" lvl="0" marL="457200" rtl="0" algn="l">
              <a:spcBef>
                <a:spcPts val="0"/>
              </a:spcBef>
              <a:spcAft>
                <a:spcPts val="0"/>
              </a:spcAft>
              <a:buNone/>
            </a:pPr>
            <a:r>
              <a:rPr lang="en" sz="1600" u="sng">
                <a:latin typeface="Inter"/>
                <a:ea typeface="Inter"/>
                <a:cs typeface="Inter"/>
                <a:sym typeface="Inter"/>
              </a:rPr>
              <a:t>useCallback</a:t>
            </a:r>
            <a:r>
              <a:rPr lang="en" sz="1600">
                <a:latin typeface="Inter"/>
                <a:ea typeface="Inter"/>
                <a:cs typeface="Inter"/>
                <a:sym typeface="Inter"/>
              </a:rPr>
              <a:t> is used to memoize functions, preventing unnecessary re-creation of function references. It is helpful in optimizing performance, especially when passing callbacks to child components.</a:t>
            </a:r>
            <a:endParaRPr sz="1600">
              <a:latin typeface="Inter"/>
              <a:ea typeface="Inter"/>
              <a:cs typeface="Inter"/>
              <a:sym typeface="Inter"/>
            </a:endParaRPr>
          </a:p>
          <a:p>
            <a:pPr indent="0" lvl="0" marL="457200" rtl="0" algn="l">
              <a:spcBef>
                <a:spcPts val="0"/>
              </a:spcBef>
              <a:spcAft>
                <a:spcPts val="0"/>
              </a:spcAft>
              <a:buNone/>
            </a:pPr>
            <a:r>
              <a:t/>
            </a:r>
            <a:endParaRPr sz="1600">
              <a:latin typeface="Inter"/>
              <a:ea typeface="Inter"/>
              <a:cs typeface="Inter"/>
              <a:sym typeface="Inter"/>
            </a:endParaRPr>
          </a:p>
          <a:p>
            <a:pPr indent="0" lvl="0" marL="457200" rtl="0" algn="l">
              <a:spcBef>
                <a:spcPts val="0"/>
              </a:spcBef>
              <a:spcAft>
                <a:spcPts val="0"/>
              </a:spcAft>
              <a:buNone/>
            </a:pPr>
            <a:r>
              <a:rPr b="1" lang="en" sz="1600">
                <a:latin typeface="Inter"/>
                <a:ea typeface="Inter"/>
                <a:cs typeface="Inter"/>
                <a:sym typeface="Inter"/>
              </a:rPr>
              <a:t>6.     useMemo:</a:t>
            </a:r>
            <a:endParaRPr b="1" sz="1600">
              <a:latin typeface="Inter"/>
              <a:ea typeface="Inter"/>
              <a:cs typeface="Inter"/>
              <a:sym typeface="Inter"/>
            </a:endParaRPr>
          </a:p>
          <a:p>
            <a:pPr indent="0" lvl="0" marL="457200" rtl="0" algn="l">
              <a:spcBef>
                <a:spcPts val="0"/>
              </a:spcBef>
              <a:spcAft>
                <a:spcPts val="0"/>
              </a:spcAft>
              <a:buNone/>
            </a:pPr>
            <a:r>
              <a:t/>
            </a:r>
            <a:endParaRPr sz="1600">
              <a:latin typeface="Inter"/>
              <a:ea typeface="Inter"/>
              <a:cs typeface="Inter"/>
              <a:sym typeface="Inter"/>
            </a:endParaRPr>
          </a:p>
          <a:p>
            <a:pPr indent="0" lvl="0" marL="457200" rtl="0" algn="l">
              <a:spcBef>
                <a:spcPts val="0"/>
              </a:spcBef>
              <a:spcAft>
                <a:spcPts val="0"/>
              </a:spcAft>
              <a:buNone/>
            </a:pPr>
            <a:r>
              <a:rPr lang="en" sz="1600" u="sng">
                <a:latin typeface="Inter"/>
                <a:ea typeface="Inter"/>
                <a:cs typeface="Inter"/>
                <a:sym typeface="Inter"/>
              </a:rPr>
              <a:t>useMemo</a:t>
            </a:r>
            <a:r>
              <a:rPr lang="en" sz="1600">
                <a:latin typeface="Inter"/>
                <a:ea typeface="Inter"/>
                <a:cs typeface="Inter"/>
                <a:sym typeface="Inter"/>
              </a:rPr>
              <a:t> is used to memoize the result of a computation, preventing unnecessary recalculations of expensive operations. It optimizes the performance of the components by caching the computation result until the dependencies change.</a:t>
            </a:r>
            <a:endParaRPr sz="1600">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pic>
        <p:nvPicPr>
          <p:cNvPr id="127" name="Google Shape;127;p20"/>
          <p:cNvPicPr preferRelativeResize="0"/>
          <p:nvPr/>
        </p:nvPicPr>
        <p:blipFill rotWithShape="1">
          <a:blip r:embed="rId3">
            <a:alphaModFix/>
          </a:blip>
          <a:srcRect b="0" l="29166" r="29166" t="0"/>
          <a:stretch/>
        </p:blipFill>
        <p:spPr>
          <a:xfrm>
            <a:off x="5334000" y="0"/>
            <a:ext cx="3810002" cy="5143501"/>
          </a:xfrm>
          <a:prstGeom prst="rect">
            <a:avLst/>
          </a:prstGeom>
          <a:noFill/>
          <a:ln>
            <a:noFill/>
          </a:ln>
        </p:spPr>
      </p:pic>
      <p:sp>
        <p:nvSpPr>
          <p:cNvPr id="128" name="Google Shape;128;p20"/>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4">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21"/>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4" name="Google Shape;134;p21"/>
          <p:cNvSpPr txBox="1"/>
          <p:nvPr/>
        </p:nvSpPr>
        <p:spPr>
          <a:xfrm>
            <a:off x="-354725" y="513375"/>
            <a:ext cx="5593800" cy="4521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700">
                <a:latin typeface="Inter"/>
                <a:ea typeface="Inter"/>
                <a:cs typeface="Inter"/>
                <a:sym typeface="Inter"/>
              </a:rPr>
              <a:t>7</a:t>
            </a:r>
            <a:r>
              <a:rPr b="1" lang="en" sz="1700">
                <a:latin typeface="Inter"/>
                <a:ea typeface="Inter"/>
                <a:cs typeface="Inter"/>
                <a:sym typeface="Inter"/>
              </a:rPr>
              <a:t>.   useRef:</a:t>
            </a:r>
            <a:endParaRPr b="1" sz="1700">
              <a:latin typeface="Inter"/>
              <a:ea typeface="Inter"/>
              <a:cs typeface="Inter"/>
              <a:sym typeface="Inter"/>
            </a:endParaRPr>
          </a:p>
          <a:p>
            <a:pPr indent="0" lvl="0" marL="457200" rtl="0" algn="l">
              <a:spcBef>
                <a:spcPts val="0"/>
              </a:spcBef>
              <a:spcAft>
                <a:spcPts val="0"/>
              </a:spcAft>
              <a:buNone/>
            </a:pPr>
            <a:r>
              <a:t/>
            </a:r>
            <a:endParaRPr sz="1700">
              <a:latin typeface="Inter"/>
              <a:ea typeface="Inter"/>
              <a:cs typeface="Inter"/>
              <a:sym typeface="Inter"/>
            </a:endParaRPr>
          </a:p>
          <a:p>
            <a:pPr indent="0" lvl="0" marL="457200" rtl="0" algn="l">
              <a:spcBef>
                <a:spcPts val="0"/>
              </a:spcBef>
              <a:spcAft>
                <a:spcPts val="0"/>
              </a:spcAft>
              <a:buNone/>
            </a:pPr>
            <a:r>
              <a:rPr lang="en" sz="1700" u="sng">
                <a:latin typeface="Inter"/>
                <a:ea typeface="Inter"/>
                <a:cs typeface="Inter"/>
                <a:sym typeface="Inter"/>
              </a:rPr>
              <a:t>useRef</a:t>
            </a:r>
            <a:r>
              <a:rPr lang="en" sz="1700">
                <a:latin typeface="Inter"/>
                <a:ea typeface="Inter"/>
                <a:cs typeface="Inter"/>
                <a:sym typeface="Inter"/>
              </a:rPr>
              <a:t> allows you to create a mutable value that persists across renders. It is commonly used to access DOM elements or store mutable values without triggering a re-render.</a:t>
            </a:r>
            <a:endParaRPr sz="1700">
              <a:latin typeface="Inter"/>
              <a:ea typeface="Inter"/>
              <a:cs typeface="Inter"/>
              <a:sym typeface="Inter"/>
            </a:endParaRPr>
          </a:p>
          <a:p>
            <a:pPr indent="0" lvl="0" marL="457200" rtl="0" algn="l">
              <a:spcBef>
                <a:spcPts val="0"/>
              </a:spcBef>
              <a:spcAft>
                <a:spcPts val="0"/>
              </a:spcAft>
              <a:buNone/>
            </a:pPr>
            <a:r>
              <a:t/>
            </a:r>
            <a:endParaRPr sz="1700">
              <a:latin typeface="Inter"/>
              <a:ea typeface="Inter"/>
              <a:cs typeface="Inter"/>
              <a:sym typeface="Inter"/>
            </a:endParaRPr>
          </a:p>
          <a:p>
            <a:pPr indent="0" lvl="0" marL="457200" rtl="0" algn="l">
              <a:spcBef>
                <a:spcPts val="0"/>
              </a:spcBef>
              <a:spcAft>
                <a:spcPts val="0"/>
              </a:spcAft>
              <a:buNone/>
            </a:pPr>
            <a:r>
              <a:rPr b="1" lang="en" sz="1700">
                <a:latin typeface="Inter"/>
                <a:ea typeface="Inter"/>
                <a:cs typeface="Inter"/>
                <a:sym typeface="Inter"/>
              </a:rPr>
              <a:t>8.     useImperativeHandle:</a:t>
            </a:r>
            <a:endParaRPr b="1" sz="1700">
              <a:latin typeface="Inter"/>
              <a:ea typeface="Inter"/>
              <a:cs typeface="Inter"/>
              <a:sym typeface="Inter"/>
            </a:endParaRPr>
          </a:p>
          <a:p>
            <a:pPr indent="0" lvl="0" marL="457200" rtl="0" algn="l">
              <a:spcBef>
                <a:spcPts val="0"/>
              </a:spcBef>
              <a:spcAft>
                <a:spcPts val="0"/>
              </a:spcAft>
              <a:buNone/>
            </a:pPr>
            <a:r>
              <a:t/>
            </a:r>
            <a:endParaRPr sz="1700">
              <a:latin typeface="Inter"/>
              <a:ea typeface="Inter"/>
              <a:cs typeface="Inter"/>
              <a:sym typeface="Inter"/>
            </a:endParaRPr>
          </a:p>
          <a:p>
            <a:pPr indent="0" lvl="0" marL="457200" rtl="0" algn="l">
              <a:spcBef>
                <a:spcPts val="0"/>
              </a:spcBef>
              <a:spcAft>
                <a:spcPts val="0"/>
              </a:spcAft>
              <a:buNone/>
            </a:pPr>
            <a:r>
              <a:rPr lang="en" sz="1700" u="sng">
                <a:latin typeface="Inter"/>
                <a:ea typeface="Inter"/>
                <a:cs typeface="Inter"/>
                <a:sym typeface="Inter"/>
              </a:rPr>
              <a:t>useImperativeHandle</a:t>
            </a:r>
            <a:r>
              <a:rPr lang="en" sz="1700">
                <a:latin typeface="Inter"/>
                <a:ea typeface="Inter"/>
                <a:cs typeface="Inter"/>
                <a:sym typeface="Inter"/>
              </a:rPr>
              <a:t> is used to customize the instance value that is exposed when using ref with forwardRef. It allows child components to expose specific functions to their parent components.</a:t>
            </a:r>
            <a:endParaRPr sz="1700">
              <a:latin typeface="Inter"/>
              <a:ea typeface="Inter"/>
              <a:cs typeface="Inter"/>
              <a:sym typeface="Inter"/>
            </a:endParaRPr>
          </a:p>
          <a:p>
            <a:pPr indent="0" lvl="0" marL="457200" rtl="0" algn="l">
              <a:spcBef>
                <a:spcPts val="0"/>
              </a:spcBef>
              <a:spcAft>
                <a:spcPts val="0"/>
              </a:spcAft>
              <a:buNone/>
            </a:pPr>
            <a:r>
              <a:t/>
            </a:r>
            <a:endParaRPr sz="1500">
              <a:latin typeface="Inter"/>
              <a:ea typeface="Inter"/>
              <a:cs typeface="Inter"/>
              <a:sym typeface="Inter"/>
            </a:endParaRPr>
          </a:p>
          <a:p>
            <a:pPr indent="0" lvl="0" marL="0" rtl="0" algn="l">
              <a:spcBef>
                <a:spcPts val="0"/>
              </a:spcBef>
              <a:spcAft>
                <a:spcPts val="0"/>
              </a:spcAft>
              <a:buNone/>
            </a:pPr>
            <a:r>
              <a:t/>
            </a:r>
            <a:endParaRPr sz="1500">
              <a:latin typeface="Inter"/>
              <a:ea typeface="Inter"/>
              <a:cs typeface="Inter"/>
              <a:sym typeface="Inter"/>
            </a:endParaRPr>
          </a:p>
        </p:txBody>
      </p:sp>
      <p:pic>
        <p:nvPicPr>
          <p:cNvPr id="135" name="Google Shape;135;p21"/>
          <p:cNvPicPr preferRelativeResize="0"/>
          <p:nvPr/>
        </p:nvPicPr>
        <p:blipFill rotWithShape="1">
          <a:blip r:embed="rId3">
            <a:alphaModFix/>
          </a:blip>
          <a:srcRect b="0" l="29166" r="29166" t="0"/>
          <a:stretch/>
        </p:blipFill>
        <p:spPr>
          <a:xfrm>
            <a:off x="5334000" y="0"/>
            <a:ext cx="3810003" cy="5143500"/>
          </a:xfrm>
          <a:prstGeom prst="rect">
            <a:avLst/>
          </a:prstGeom>
          <a:noFill/>
          <a:ln>
            <a:noFill/>
          </a:ln>
        </p:spPr>
      </p:pic>
      <p:sp>
        <p:nvSpPr>
          <p:cNvPr id="136" name="Google Shape;136;p21"/>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Photo by </a:t>
            </a:r>
            <a:r>
              <a:rPr lang="en" sz="800" u="sng">
                <a:solidFill>
                  <a:srgbClr val="FFFFFF"/>
                </a:solidFill>
                <a:latin typeface="Proxima Nova"/>
                <a:ea typeface="Proxima Nova"/>
                <a:cs typeface="Proxima Nova"/>
                <a:sym typeface="Proxima Nova"/>
                <a:hlinkClick r:id="rId4">
                  <a:extLst>
                    <a:ext uri="{A12FA001-AC4F-418D-AE19-62706E023703}">
                      <ahyp:hlinkClr val="tx"/>
                    </a:ext>
                  </a:extLst>
                </a:hlinkClick>
              </a:rPr>
              <a:t>Pexels</a:t>
            </a:r>
            <a:endParaRPr sz="800" u="sng">
              <a:solidFill>
                <a:srgbClr val="FFFF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