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71" r:id="rId14"/>
    <p:sldId id="267" r:id="rId15"/>
    <p:sldId id="268" r:id="rId16"/>
    <p:sldId id="272" r:id="rId17"/>
    <p:sldId id="269" r:id="rId18"/>
  </p:sldIdLst>
  <p:sldSz cx="9144000" cy="5143500" type="screen16x9"/>
  <p:notesSz cx="6858000" cy="9144000"/>
  <p:embeddedFontLst>
    <p:embeddedFont>
      <p:font typeface="Average" panose="02000503040000020003" pitchFamily="2" charset="77"/>
      <p:regular r:id="rId20"/>
    </p:embeddedFont>
    <p:embeddedFont>
      <p:font typeface="Oswald" pitchFamily="2" charset="77"/>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10"/>
    <p:restoredTop sz="94624"/>
  </p:normalViewPr>
  <p:slideViewPr>
    <p:cSldViewPr snapToGrid="0">
      <p:cViewPr varScale="1">
        <p:scale>
          <a:sx n="101" d="100"/>
          <a:sy n="101" d="100"/>
        </p:scale>
        <p:origin x="200" y="9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4dc3af56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4dc3af56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Looking at year to year comparison to 2012, there’s been growth. Focusing on what’s driving the growth in 2012….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4dc3af56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4dc3af56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dc3af56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dc3af56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4dc3af56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4dc3af5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4582a7208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582a720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4582a720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4582a720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4cda800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4cda800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4cda800a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4cda800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4da454f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4da454f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4582a720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4582a720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4dbfad5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4dbfad5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4dbfad54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4dbfad5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4dc3af5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4dc3af5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LTD Fudgemart makes up a larger portion of the total Fudgemart Inc revenue with $3M compared to Fudgeflix at $18K</a:t>
            </a:r>
            <a:endParaRPr/>
          </a:p>
          <a:p>
            <a:pPr marL="45720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fbca6a26-169b-4b26-bd9f-0544f103c202?ctid=4278a402-1a9e-4eb9-8414-ffb55a5fcf1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FudgeMart</a:t>
            </a:r>
            <a:r>
              <a:rPr lang="en" dirty="0"/>
              <a:t> Inc. Data Warehouse &amp; BI Solution</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Alex Hyman, Amanda Carvalho, Brett Jungles, and Cindy Khuu</a:t>
            </a:r>
          </a:p>
          <a:p>
            <a:pPr marL="0" lvl="0" indent="0" algn="ctr" rtl="0">
              <a:spcBef>
                <a:spcPts val="0"/>
              </a:spcBef>
              <a:spcAft>
                <a:spcPts val="0"/>
              </a:spcAft>
              <a:buNone/>
            </a:pPr>
            <a:r>
              <a:rPr lang="en" dirty="0"/>
              <a:t>I</a:t>
            </a:r>
            <a:r>
              <a:rPr lang="en-US" dirty="0"/>
              <a:t>ST 722 Data Warehouse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7" name="Google Shape;117;p21"/>
          <p:cNvPicPr preferRelativeResize="0"/>
          <p:nvPr/>
        </p:nvPicPr>
        <p:blipFill>
          <a:blip r:embed="rId3">
            <a:alphaModFix/>
          </a:blip>
          <a:stretch>
            <a:fillRect/>
          </a:stretch>
        </p:blipFill>
        <p:spPr>
          <a:xfrm>
            <a:off x="0" y="15321"/>
            <a:ext cx="9144003" cy="51128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4" name="Google Shape;124;p22"/>
          <p:cNvPicPr preferRelativeResize="0"/>
          <p:nvPr/>
        </p:nvPicPr>
        <p:blipFill>
          <a:blip r:embed="rId3">
            <a:alphaModFix/>
          </a:blip>
          <a:stretch>
            <a:fillRect/>
          </a:stretch>
        </p:blipFill>
        <p:spPr>
          <a:xfrm>
            <a:off x="74690" y="0"/>
            <a:ext cx="8994622"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Fudgemart Inc SALES - Fudgeflix</a:t>
            </a:r>
            <a:endParaRPr/>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a:p>
          <a:p>
            <a:pPr marL="0" lvl="0" indent="0" algn="l" rtl="0">
              <a:spcBef>
                <a:spcPts val="0"/>
              </a:spcBef>
              <a:spcAft>
                <a:spcPts val="1600"/>
              </a:spcAft>
              <a:buNone/>
            </a:pPr>
            <a:endParaRPr/>
          </a:p>
        </p:txBody>
      </p:sp>
      <p:sp>
        <p:nvSpPr>
          <p:cNvPr id="131" name="Google Shape;131;p23"/>
          <p:cNvSpPr txBox="1"/>
          <p:nvPr/>
        </p:nvSpPr>
        <p:spPr>
          <a:xfrm>
            <a:off x="420900" y="331182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Premium Rental</a:t>
            </a:r>
            <a:endParaRPr>
              <a:solidFill>
                <a:schemeClr val="dk2"/>
              </a:solidFill>
            </a:endParaRPr>
          </a:p>
          <a:p>
            <a:pPr marL="0" lvl="0" indent="0" algn="l" rtl="0">
              <a:spcBef>
                <a:spcPts val="0"/>
              </a:spcBef>
              <a:spcAft>
                <a:spcPts val="0"/>
              </a:spcAft>
              <a:buNone/>
            </a:pPr>
            <a:r>
              <a:rPr lang="en">
                <a:solidFill>
                  <a:srgbClr val="FF0000"/>
                </a:solidFill>
              </a:rPr>
              <a:t>(Decline) </a:t>
            </a:r>
            <a:endParaRPr>
              <a:solidFill>
                <a:schemeClr val="dk2"/>
              </a:solidFill>
            </a:endParaRPr>
          </a:p>
          <a:p>
            <a:pPr marL="0" lvl="0" indent="0" algn="l" rtl="0">
              <a:spcBef>
                <a:spcPts val="0"/>
              </a:spcBef>
              <a:spcAft>
                <a:spcPts val="0"/>
              </a:spcAft>
              <a:buNone/>
            </a:pPr>
            <a:endParaRPr>
              <a:solidFill>
                <a:schemeClr val="dk2"/>
              </a:solidFill>
            </a:endParaRPr>
          </a:p>
        </p:txBody>
      </p:sp>
      <p:sp>
        <p:nvSpPr>
          <p:cNvPr id="132" name="Google Shape;132;p23"/>
          <p:cNvSpPr txBox="1"/>
          <p:nvPr/>
        </p:nvSpPr>
        <p:spPr>
          <a:xfrm>
            <a:off x="337075" y="117752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Basic Rental</a:t>
            </a:r>
            <a:endParaRPr>
              <a:solidFill>
                <a:schemeClr val="dk2"/>
              </a:solidFill>
            </a:endParaRPr>
          </a:p>
          <a:p>
            <a:pPr marL="0" lvl="0" indent="0" algn="l" rtl="0">
              <a:spcBef>
                <a:spcPts val="0"/>
              </a:spcBef>
              <a:spcAft>
                <a:spcPts val="0"/>
              </a:spcAft>
              <a:buNone/>
            </a:pPr>
            <a:r>
              <a:rPr lang="en">
                <a:solidFill>
                  <a:srgbClr val="FF9900"/>
                </a:solidFill>
              </a:rPr>
              <a:t>Mixed </a:t>
            </a:r>
            <a:endParaRPr>
              <a:solidFill>
                <a:srgbClr val="FF9900"/>
              </a:solidFill>
            </a:endParaRPr>
          </a:p>
        </p:txBody>
      </p:sp>
      <p:pic>
        <p:nvPicPr>
          <p:cNvPr id="133" name="Google Shape;133;p23"/>
          <p:cNvPicPr preferRelativeResize="0"/>
          <p:nvPr/>
        </p:nvPicPr>
        <p:blipFill>
          <a:blip r:embed="rId3">
            <a:alphaModFix/>
          </a:blip>
          <a:stretch>
            <a:fillRect/>
          </a:stretch>
        </p:blipFill>
        <p:spPr>
          <a:xfrm>
            <a:off x="6199100" y="3880213"/>
            <a:ext cx="2291525" cy="1079798"/>
          </a:xfrm>
          <a:prstGeom prst="rect">
            <a:avLst/>
          </a:prstGeom>
          <a:noFill/>
          <a:ln>
            <a:noFill/>
          </a:ln>
        </p:spPr>
      </p:pic>
      <p:sp>
        <p:nvSpPr>
          <p:cNvPr id="134" name="Google Shape;134;p23"/>
          <p:cNvSpPr txBox="1"/>
          <p:nvPr/>
        </p:nvSpPr>
        <p:spPr>
          <a:xfrm>
            <a:off x="6199054" y="3243525"/>
            <a:ext cx="2516700" cy="7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Premium Rental + Streaming</a:t>
            </a:r>
            <a:endParaRPr>
              <a:solidFill>
                <a:schemeClr val="dk2"/>
              </a:solidFill>
            </a:endParaRPr>
          </a:p>
          <a:p>
            <a:pPr marL="0" lvl="0" indent="0" algn="l" rtl="0">
              <a:spcBef>
                <a:spcPts val="0"/>
              </a:spcBef>
              <a:spcAft>
                <a:spcPts val="0"/>
              </a:spcAft>
              <a:buNone/>
            </a:pP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35" name="Google Shape;135;p23"/>
          <p:cNvSpPr txBox="1"/>
          <p:nvPr/>
        </p:nvSpPr>
        <p:spPr>
          <a:xfrm>
            <a:off x="6199055" y="1082875"/>
            <a:ext cx="2633400" cy="71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Basic Rental + Streaming</a:t>
            </a:r>
            <a:endParaRPr>
              <a:solidFill>
                <a:schemeClr val="dk2"/>
              </a:solidFill>
            </a:endParaRPr>
          </a:p>
          <a:p>
            <a:pPr marL="0" lvl="0" indent="0" algn="l" rtl="0">
              <a:spcBef>
                <a:spcPts val="0"/>
              </a:spcBef>
              <a:spcAft>
                <a:spcPts val="0"/>
              </a:spcAft>
              <a:buNone/>
            </a:pP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pic>
        <p:nvPicPr>
          <p:cNvPr id="136" name="Google Shape;136;p23"/>
          <p:cNvPicPr preferRelativeResize="0"/>
          <p:nvPr/>
        </p:nvPicPr>
        <p:blipFill>
          <a:blip r:embed="rId4">
            <a:alphaModFix/>
          </a:blip>
          <a:stretch>
            <a:fillRect/>
          </a:stretch>
        </p:blipFill>
        <p:spPr>
          <a:xfrm>
            <a:off x="478152" y="3911148"/>
            <a:ext cx="2160774" cy="1017920"/>
          </a:xfrm>
          <a:prstGeom prst="rect">
            <a:avLst/>
          </a:prstGeom>
          <a:noFill/>
          <a:ln>
            <a:noFill/>
          </a:ln>
        </p:spPr>
      </p:pic>
      <p:pic>
        <p:nvPicPr>
          <p:cNvPr id="137" name="Google Shape;137;p23"/>
          <p:cNvPicPr preferRelativeResize="0"/>
          <p:nvPr/>
        </p:nvPicPr>
        <p:blipFill>
          <a:blip r:embed="rId5">
            <a:alphaModFix/>
          </a:blip>
          <a:stretch>
            <a:fillRect/>
          </a:stretch>
        </p:blipFill>
        <p:spPr>
          <a:xfrm>
            <a:off x="337075" y="1710225"/>
            <a:ext cx="2291513" cy="1082125"/>
          </a:xfrm>
          <a:prstGeom prst="rect">
            <a:avLst/>
          </a:prstGeom>
          <a:noFill/>
          <a:ln>
            <a:noFill/>
          </a:ln>
        </p:spPr>
      </p:pic>
      <p:pic>
        <p:nvPicPr>
          <p:cNvPr id="138" name="Google Shape;138;p23"/>
          <p:cNvPicPr preferRelativeResize="0"/>
          <p:nvPr/>
        </p:nvPicPr>
        <p:blipFill>
          <a:blip r:embed="rId6">
            <a:alphaModFix/>
          </a:blip>
          <a:stretch>
            <a:fillRect/>
          </a:stretch>
        </p:blipFill>
        <p:spPr>
          <a:xfrm>
            <a:off x="3268026" y="2670400"/>
            <a:ext cx="2516700" cy="1177700"/>
          </a:xfrm>
          <a:prstGeom prst="rect">
            <a:avLst/>
          </a:prstGeom>
          <a:noFill/>
          <a:ln>
            <a:noFill/>
          </a:ln>
        </p:spPr>
      </p:pic>
      <p:sp>
        <p:nvSpPr>
          <p:cNvPr id="139" name="Google Shape;139;p23"/>
          <p:cNvSpPr txBox="1"/>
          <p:nvPr/>
        </p:nvSpPr>
        <p:spPr>
          <a:xfrm>
            <a:off x="3474525" y="2064838"/>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Streaming Only</a:t>
            </a:r>
            <a:endParaRPr>
              <a:solidFill>
                <a:schemeClr val="dk2"/>
              </a:solidFill>
            </a:endParaRPr>
          </a:p>
          <a:p>
            <a:pPr marL="0" lvl="0" indent="0" algn="l" rtl="0">
              <a:spcBef>
                <a:spcPts val="0"/>
              </a:spcBef>
              <a:spcAft>
                <a:spcPts val="0"/>
              </a:spcAft>
              <a:buNone/>
            </a:pPr>
            <a:r>
              <a:rPr lang="en">
                <a:solidFill>
                  <a:srgbClr val="6AA84F"/>
                </a:solidFill>
              </a:rPr>
              <a:t>(Growth)</a:t>
            </a:r>
            <a:r>
              <a:rPr lang="en">
                <a:solidFill>
                  <a:srgbClr val="FF0000"/>
                </a:solidFill>
              </a:rPr>
              <a:t> </a:t>
            </a:r>
            <a:endParaRPr>
              <a:solidFill>
                <a:schemeClr val="dk2"/>
              </a:solidFill>
            </a:endParaRPr>
          </a:p>
          <a:p>
            <a:pPr marL="0" lvl="0" indent="0" algn="l" rtl="0">
              <a:spcBef>
                <a:spcPts val="0"/>
              </a:spcBef>
              <a:spcAft>
                <a:spcPts val="0"/>
              </a:spcAft>
              <a:buNone/>
            </a:pPr>
            <a:endParaRPr>
              <a:solidFill>
                <a:schemeClr val="dk2"/>
              </a:solidFill>
            </a:endParaRPr>
          </a:p>
        </p:txBody>
      </p:sp>
      <p:pic>
        <p:nvPicPr>
          <p:cNvPr id="140" name="Google Shape;140;p23"/>
          <p:cNvPicPr preferRelativeResize="0"/>
          <p:nvPr/>
        </p:nvPicPr>
        <p:blipFill>
          <a:blip r:embed="rId7">
            <a:alphaModFix/>
          </a:blip>
          <a:stretch>
            <a:fillRect/>
          </a:stretch>
        </p:blipFill>
        <p:spPr>
          <a:xfrm>
            <a:off x="6199038" y="1651713"/>
            <a:ext cx="2291625" cy="108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8437-AD74-4346-BAA2-D6F9A340FF99}"/>
              </a:ext>
            </a:extLst>
          </p:cNvPr>
          <p:cNvSpPr>
            <a:spLocks noGrp="1"/>
          </p:cNvSpPr>
          <p:nvPr>
            <p:ph type="title"/>
          </p:nvPr>
        </p:nvSpPr>
        <p:spPr/>
        <p:txBody>
          <a:bodyPr/>
          <a:lstStyle/>
          <a:p>
            <a:r>
              <a:rPr lang="en-US" dirty="0"/>
              <a:t>Recommendation for </a:t>
            </a:r>
            <a:r>
              <a:rPr lang="en-US" dirty="0" err="1"/>
              <a:t>Fudgeflix’s</a:t>
            </a:r>
            <a:r>
              <a:rPr lang="en-US" dirty="0"/>
              <a:t> Sales</a:t>
            </a:r>
          </a:p>
        </p:txBody>
      </p:sp>
      <p:sp>
        <p:nvSpPr>
          <p:cNvPr id="3" name="Text Placeholder 2">
            <a:extLst>
              <a:ext uri="{FF2B5EF4-FFF2-40B4-BE49-F238E27FC236}">
                <a16:creationId xmlns:a16="http://schemas.microsoft.com/office/drawing/2014/main" id="{156E0133-1EAD-4E46-B3FC-80218E8D1EA1}"/>
              </a:ext>
            </a:extLst>
          </p:cNvPr>
          <p:cNvSpPr>
            <a:spLocks noGrp="1"/>
          </p:cNvSpPr>
          <p:nvPr>
            <p:ph type="body" idx="1"/>
          </p:nvPr>
        </p:nvSpPr>
        <p:spPr/>
        <p:txBody>
          <a:bodyPr/>
          <a:lstStyle/>
          <a:p>
            <a:r>
              <a:rPr lang="en-US" dirty="0"/>
              <a:t>Offer customers a free trial period for bundle plans, which have higher pricing</a:t>
            </a:r>
          </a:p>
          <a:p>
            <a:r>
              <a:rPr lang="en-US" dirty="0"/>
              <a:t>Customers will experience convenience of streaming and video by mail</a:t>
            </a:r>
          </a:p>
          <a:p>
            <a:r>
              <a:rPr lang="en-US" dirty="0"/>
              <a:t>Able to generate more revenue with more customers in higher priced bundle plans</a:t>
            </a:r>
          </a:p>
        </p:txBody>
      </p:sp>
    </p:spTree>
    <p:extLst>
      <p:ext uri="{BB962C8B-B14F-4D97-AF65-F5344CB8AC3E}">
        <p14:creationId xmlns:p14="http://schemas.microsoft.com/office/powerpoint/2010/main" val="310585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7" name="Google Shape;147;p24"/>
          <p:cNvPicPr preferRelativeResize="0"/>
          <p:nvPr/>
        </p:nvPicPr>
        <p:blipFill>
          <a:blip r:embed="rId3">
            <a:alphaModFix/>
          </a:blip>
          <a:stretch>
            <a:fillRect/>
          </a:stretch>
        </p:blipFill>
        <p:spPr>
          <a:xfrm>
            <a:off x="154742" y="0"/>
            <a:ext cx="8834517"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Fudgemart Inc SALES - Fudgemart</a:t>
            </a:r>
            <a:endParaRPr/>
          </a:p>
        </p:txBody>
      </p:sp>
      <p:sp>
        <p:nvSpPr>
          <p:cNvPr id="153" name="Google Shape;15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spcBef>
                <a:spcPts val="0"/>
              </a:spcBef>
              <a:spcAft>
                <a:spcPts val="1600"/>
              </a:spcAft>
              <a:buNone/>
            </a:pPr>
            <a:endParaRPr/>
          </a:p>
        </p:txBody>
      </p:sp>
      <p:sp>
        <p:nvSpPr>
          <p:cNvPr id="154" name="Google Shape;154;p25"/>
          <p:cNvSpPr txBox="1"/>
          <p:nvPr/>
        </p:nvSpPr>
        <p:spPr>
          <a:xfrm>
            <a:off x="3355688" y="128497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1. CA  </a:t>
            </a:r>
            <a:r>
              <a:rPr lang="en">
                <a:solidFill>
                  <a:srgbClr val="FF0000"/>
                </a:solidFill>
              </a:rPr>
              <a:t>(Decline) </a:t>
            </a:r>
            <a:endParaRPr>
              <a:solidFill>
                <a:srgbClr val="FF0000"/>
              </a:solidFill>
            </a:endParaRPr>
          </a:p>
        </p:txBody>
      </p:sp>
      <p:sp>
        <p:nvSpPr>
          <p:cNvPr id="155" name="Google Shape;155;p25"/>
          <p:cNvSpPr txBox="1"/>
          <p:nvPr/>
        </p:nvSpPr>
        <p:spPr>
          <a:xfrm>
            <a:off x="7224888" y="377087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9. IA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56" name="Google Shape;156;p25"/>
          <p:cNvSpPr txBox="1"/>
          <p:nvPr/>
        </p:nvSpPr>
        <p:spPr>
          <a:xfrm>
            <a:off x="3387488" y="3770863"/>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3. NY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57" name="Google Shape;157;p25"/>
          <p:cNvSpPr txBox="1"/>
          <p:nvPr/>
        </p:nvSpPr>
        <p:spPr>
          <a:xfrm>
            <a:off x="5306200" y="1284963"/>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4. DC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58" name="Google Shape;158;p25"/>
          <p:cNvSpPr txBox="1"/>
          <p:nvPr/>
        </p:nvSpPr>
        <p:spPr>
          <a:xfrm>
            <a:off x="5292450" y="257967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5. AZ </a:t>
            </a:r>
            <a:r>
              <a:rPr lang="en">
                <a:solidFill>
                  <a:srgbClr val="FF0000"/>
                </a:solidFill>
              </a:rPr>
              <a:t>(Decline) </a:t>
            </a:r>
            <a:endParaRPr/>
          </a:p>
        </p:txBody>
      </p:sp>
      <p:sp>
        <p:nvSpPr>
          <p:cNvPr id="159" name="Google Shape;159;p25"/>
          <p:cNvSpPr txBox="1"/>
          <p:nvPr/>
        </p:nvSpPr>
        <p:spPr>
          <a:xfrm>
            <a:off x="3375638" y="2579675"/>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2. OH </a:t>
            </a:r>
            <a:r>
              <a:rPr lang="en">
                <a:solidFill>
                  <a:srgbClr val="6AA84F"/>
                </a:solidFill>
              </a:rPr>
              <a:t>(Growth)</a:t>
            </a:r>
            <a:endParaRPr>
              <a:solidFill>
                <a:srgbClr val="6AA84F"/>
              </a:solidFill>
            </a:endParaRPr>
          </a:p>
        </p:txBody>
      </p:sp>
      <p:pic>
        <p:nvPicPr>
          <p:cNvPr id="160" name="Google Shape;160;p25"/>
          <p:cNvPicPr preferRelativeResize="0"/>
          <p:nvPr/>
        </p:nvPicPr>
        <p:blipFill>
          <a:blip r:embed="rId3">
            <a:alphaModFix/>
          </a:blip>
          <a:stretch>
            <a:fillRect/>
          </a:stretch>
        </p:blipFill>
        <p:spPr>
          <a:xfrm>
            <a:off x="3347388" y="1672250"/>
            <a:ext cx="1895184" cy="893050"/>
          </a:xfrm>
          <a:prstGeom prst="rect">
            <a:avLst/>
          </a:prstGeom>
          <a:noFill/>
          <a:ln>
            <a:noFill/>
          </a:ln>
        </p:spPr>
      </p:pic>
      <p:pic>
        <p:nvPicPr>
          <p:cNvPr id="161" name="Google Shape;161;p25"/>
          <p:cNvPicPr preferRelativeResize="0"/>
          <p:nvPr/>
        </p:nvPicPr>
        <p:blipFill>
          <a:blip r:embed="rId4">
            <a:alphaModFix/>
          </a:blip>
          <a:stretch>
            <a:fillRect/>
          </a:stretch>
        </p:blipFill>
        <p:spPr>
          <a:xfrm>
            <a:off x="3355675" y="2885888"/>
            <a:ext cx="1878601" cy="893038"/>
          </a:xfrm>
          <a:prstGeom prst="rect">
            <a:avLst/>
          </a:prstGeom>
          <a:noFill/>
          <a:ln>
            <a:noFill/>
          </a:ln>
        </p:spPr>
      </p:pic>
      <p:pic>
        <p:nvPicPr>
          <p:cNvPr id="162" name="Google Shape;162;p25"/>
          <p:cNvPicPr preferRelativeResize="0"/>
          <p:nvPr/>
        </p:nvPicPr>
        <p:blipFill>
          <a:blip r:embed="rId5">
            <a:alphaModFix/>
          </a:blip>
          <a:stretch>
            <a:fillRect/>
          </a:stretch>
        </p:blipFill>
        <p:spPr>
          <a:xfrm>
            <a:off x="3379213" y="4099524"/>
            <a:ext cx="1895175" cy="892780"/>
          </a:xfrm>
          <a:prstGeom prst="rect">
            <a:avLst/>
          </a:prstGeom>
          <a:noFill/>
          <a:ln>
            <a:noFill/>
          </a:ln>
        </p:spPr>
      </p:pic>
      <p:pic>
        <p:nvPicPr>
          <p:cNvPr id="163" name="Google Shape;163;p25"/>
          <p:cNvPicPr preferRelativeResize="0"/>
          <p:nvPr/>
        </p:nvPicPr>
        <p:blipFill>
          <a:blip r:embed="rId6">
            <a:alphaModFix/>
          </a:blip>
          <a:stretch>
            <a:fillRect/>
          </a:stretch>
        </p:blipFill>
        <p:spPr>
          <a:xfrm>
            <a:off x="7183850" y="4103425"/>
            <a:ext cx="1895175" cy="884953"/>
          </a:xfrm>
          <a:prstGeom prst="rect">
            <a:avLst/>
          </a:prstGeom>
          <a:noFill/>
          <a:ln>
            <a:noFill/>
          </a:ln>
        </p:spPr>
      </p:pic>
      <p:pic>
        <p:nvPicPr>
          <p:cNvPr id="164" name="Google Shape;164;p25"/>
          <p:cNvPicPr preferRelativeResize="0"/>
          <p:nvPr/>
        </p:nvPicPr>
        <p:blipFill>
          <a:blip r:embed="rId7">
            <a:alphaModFix/>
          </a:blip>
          <a:stretch>
            <a:fillRect/>
          </a:stretch>
        </p:blipFill>
        <p:spPr>
          <a:xfrm>
            <a:off x="5258738" y="1672247"/>
            <a:ext cx="1926059" cy="893050"/>
          </a:xfrm>
          <a:prstGeom prst="rect">
            <a:avLst/>
          </a:prstGeom>
          <a:noFill/>
          <a:ln>
            <a:noFill/>
          </a:ln>
        </p:spPr>
      </p:pic>
      <p:pic>
        <p:nvPicPr>
          <p:cNvPr id="165" name="Google Shape;165;p25"/>
          <p:cNvPicPr preferRelativeResize="0"/>
          <p:nvPr/>
        </p:nvPicPr>
        <p:blipFill>
          <a:blip r:embed="rId8">
            <a:alphaModFix/>
          </a:blip>
          <a:stretch>
            <a:fillRect/>
          </a:stretch>
        </p:blipFill>
        <p:spPr>
          <a:xfrm>
            <a:off x="5282463" y="2893937"/>
            <a:ext cx="1878601" cy="876945"/>
          </a:xfrm>
          <a:prstGeom prst="rect">
            <a:avLst/>
          </a:prstGeom>
          <a:noFill/>
          <a:ln>
            <a:noFill/>
          </a:ln>
        </p:spPr>
      </p:pic>
      <p:pic>
        <p:nvPicPr>
          <p:cNvPr id="166" name="Google Shape;166;p25"/>
          <p:cNvPicPr preferRelativeResize="0"/>
          <p:nvPr/>
        </p:nvPicPr>
        <p:blipFill>
          <a:blip r:embed="rId9">
            <a:alphaModFix/>
          </a:blip>
          <a:stretch>
            <a:fillRect/>
          </a:stretch>
        </p:blipFill>
        <p:spPr>
          <a:xfrm>
            <a:off x="39050" y="1939350"/>
            <a:ext cx="3268426" cy="1831526"/>
          </a:xfrm>
          <a:prstGeom prst="rect">
            <a:avLst/>
          </a:prstGeom>
          <a:noFill/>
          <a:ln>
            <a:noFill/>
          </a:ln>
        </p:spPr>
      </p:pic>
      <p:pic>
        <p:nvPicPr>
          <p:cNvPr id="167" name="Google Shape;167;p25"/>
          <p:cNvPicPr preferRelativeResize="0"/>
          <p:nvPr/>
        </p:nvPicPr>
        <p:blipFill>
          <a:blip r:embed="rId10">
            <a:alphaModFix/>
          </a:blip>
          <a:stretch>
            <a:fillRect/>
          </a:stretch>
        </p:blipFill>
        <p:spPr>
          <a:xfrm>
            <a:off x="5282475" y="4099525"/>
            <a:ext cx="1861467" cy="876926"/>
          </a:xfrm>
          <a:prstGeom prst="rect">
            <a:avLst/>
          </a:prstGeom>
          <a:noFill/>
          <a:ln>
            <a:noFill/>
          </a:ln>
        </p:spPr>
      </p:pic>
      <p:sp>
        <p:nvSpPr>
          <p:cNvPr id="168" name="Google Shape;168;p25"/>
          <p:cNvSpPr txBox="1"/>
          <p:nvPr/>
        </p:nvSpPr>
        <p:spPr>
          <a:xfrm>
            <a:off x="5306200" y="3770863"/>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6. WI </a:t>
            </a:r>
            <a:r>
              <a:rPr lang="en">
                <a:solidFill>
                  <a:srgbClr val="FF0000"/>
                </a:solidFill>
              </a:rPr>
              <a:t>(Decline) </a:t>
            </a:r>
            <a:endParaRPr/>
          </a:p>
        </p:txBody>
      </p:sp>
      <p:pic>
        <p:nvPicPr>
          <p:cNvPr id="169" name="Google Shape;169;p25"/>
          <p:cNvPicPr preferRelativeResize="0"/>
          <p:nvPr/>
        </p:nvPicPr>
        <p:blipFill>
          <a:blip r:embed="rId11">
            <a:alphaModFix/>
          </a:blip>
          <a:stretch>
            <a:fillRect/>
          </a:stretch>
        </p:blipFill>
        <p:spPr>
          <a:xfrm>
            <a:off x="7209275" y="2889913"/>
            <a:ext cx="1878601" cy="884995"/>
          </a:xfrm>
          <a:prstGeom prst="rect">
            <a:avLst/>
          </a:prstGeom>
          <a:noFill/>
          <a:ln>
            <a:noFill/>
          </a:ln>
        </p:spPr>
      </p:pic>
      <p:sp>
        <p:nvSpPr>
          <p:cNvPr id="170" name="Google Shape;170;p25"/>
          <p:cNvSpPr txBox="1"/>
          <p:nvPr/>
        </p:nvSpPr>
        <p:spPr>
          <a:xfrm>
            <a:off x="7209250" y="2564538"/>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8. NJ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pic>
        <p:nvPicPr>
          <p:cNvPr id="171" name="Google Shape;171;p25"/>
          <p:cNvPicPr preferRelativeResize="0"/>
          <p:nvPr/>
        </p:nvPicPr>
        <p:blipFill>
          <a:blip r:embed="rId12">
            <a:alphaModFix/>
          </a:blip>
          <a:stretch>
            <a:fillRect/>
          </a:stretch>
        </p:blipFill>
        <p:spPr>
          <a:xfrm>
            <a:off x="7200974" y="1653823"/>
            <a:ext cx="1926049" cy="907580"/>
          </a:xfrm>
          <a:prstGeom prst="rect">
            <a:avLst/>
          </a:prstGeom>
          <a:noFill/>
          <a:ln>
            <a:noFill/>
          </a:ln>
        </p:spPr>
      </p:pic>
      <p:sp>
        <p:nvSpPr>
          <p:cNvPr id="172" name="Google Shape;172;p25"/>
          <p:cNvSpPr txBox="1"/>
          <p:nvPr/>
        </p:nvSpPr>
        <p:spPr>
          <a:xfrm>
            <a:off x="7256700" y="1284963"/>
            <a:ext cx="18786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7. MD </a:t>
            </a:r>
            <a:r>
              <a:rPr lang="en">
                <a:solidFill>
                  <a:srgbClr val="6AA84F"/>
                </a:solidFill>
              </a:rPr>
              <a:t>(Growth)</a:t>
            </a:r>
            <a:endParaRPr>
              <a:solidFill>
                <a:srgbClr val="6AA84F"/>
              </a:solidFill>
            </a:endParaRPr>
          </a:p>
          <a:p>
            <a:pPr marL="0" lvl="0" indent="0" algn="l" rtl="0">
              <a:spcBef>
                <a:spcPts val="0"/>
              </a:spcBef>
              <a:spcAft>
                <a:spcPts val="0"/>
              </a:spcAft>
              <a:buNone/>
            </a:pPr>
            <a:endParaRPr>
              <a:solidFill>
                <a:schemeClr val="dk2"/>
              </a:solidFill>
            </a:endParaRPr>
          </a:p>
        </p:txBody>
      </p:sp>
      <p:sp>
        <p:nvSpPr>
          <p:cNvPr id="173" name="Google Shape;173;p25"/>
          <p:cNvSpPr txBox="1"/>
          <p:nvPr/>
        </p:nvSpPr>
        <p:spPr>
          <a:xfrm>
            <a:off x="3347412" y="978750"/>
            <a:ext cx="36432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chemeClr val="dk2"/>
                </a:solidFill>
              </a:rPr>
              <a:t>Ordered based on Total Sales $ by State</a:t>
            </a:r>
            <a:endParaRPr b="1" u="sng">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8437-AD74-4346-BAA2-D6F9A340FF99}"/>
              </a:ext>
            </a:extLst>
          </p:cNvPr>
          <p:cNvSpPr>
            <a:spLocks noGrp="1"/>
          </p:cNvSpPr>
          <p:nvPr>
            <p:ph type="title"/>
          </p:nvPr>
        </p:nvSpPr>
        <p:spPr/>
        <p:txBody>
          <a:bodyPr/>
          <a:lstStyle/>
          <a:p>
            <a:r>
              <a:rPr lang="en-US" dirty="0"/>
              <a:t>Recommendation for </a:t>
            </a:r>
            <a:r>
              <a:rPr lang="en-US" dirty="0" err="1"/>
              <a:t>Fudgemart’s</a:t>
            </a:r>
            <a:r>
              <a:rPr lang="en-US" dirty="0"/>
              <a:t> Sales</a:t>
            </a:r>
          </a:p>
        </p:txBody>
      </p:sp>
      <p:sp>
        <p:nvSpPr>
          <p:cNvPr id="3" name="Text Placeholder 2">
            <a:extLst>
              <a:ext uri="{FF2B5EF4-FFF2-40B4-BE49-F238E27FC236}">
                <a16:creationId xmlns:a16="http://schemas.microsoft.com/office/drawing/2014/main" id="{156E0133-1EAD-4E46-B3FC-80218E8D1EA1}"/>
              </a:ext>
            </a:extLst>
          </p:cNvPr>
          <p:cNvSpPr>
            <a:spLocks noGrp="1"/>
          </p:cNvSpPr>
          <p:nvPr>
            <p:ph type="body" idx="1"/>
          </p:nvPr>
        </p:nvSpPr>
        <p:spPr/>
        <p:txBody>
          <a:bodyPr/>
          <a:lstStyle/>
          <a:p>
            <a:r>
              <a:rPr lang="en-US" dirty="0"/>
              <a:t>Perform market analysis in California to understand factors contributing to sales decline (ex: new competition, issues with assortment for local customers)</a:t>
            </a:r>
          </a:p>
          <a:p>
            <a:r>
              <a:rPr lang="en-US" dirty="0"/>
              <a:t>Potentially implement retention program or email campaign as a solution </a:t>
            </a:r>
          </a:p>
          <a:p>
            <a:endParaRPr lang="en-US" dirty="0"/>
          </a:p>
        </p:txBody>
      </p:sp>
    </p:spTree>
    <p:extLst>
      <p:ext uri="{BB962C8B-B14F-4D97-AF65-F5344CB8AC3E}">
        <p14:creationId xmlns:p14="http://schemas.microsoft.com/office/powerpoint/2010/main" val="13026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Power BI </a:t>
            </a:r>
            <a:endParaRPr/>
          </a:p>
        </p:txBody>
      </p:sp>
      <p:sp>
        <p:nvSpPr>
          <p:cNvPr id="179" name="Google Shape;17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https://app.powerbi.com/groups/me/reports/fbca6a26-169b-4b26-bd9f-0544f103c202?ctid=4278a402-1a9e-4eb9-8414-ffb55a5fcf1e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for Project</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Create a data warehouse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Build a business intelligence platform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Business users can easily access: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Operational data</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Financial data</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Supply chain data</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Help FudgeMart Inc make better data-driven decisions</a:t>
            </a:r>
            <a:endParaRPr>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Processes (Simple)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FudgeMart Customer Reviews (Simple)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FudgeMart offers a system in which FudgeMart customers can review FudgeMart products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Product reviews help us track the the quality of products over time</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Transaction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FudgeFlix Movie Views (Simple)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FudgeFlix tracks which movies are viewed by each customers, and the review that the customer has given the movie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Tracking which movies have been viewed by each customer will allow us to recommend movies to the customers to better enhance their experience</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Transaction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Processes (Complex)</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FudgeMart Inc. Total Sales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FudgeMart sells products to customers in an online store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FudgeFlix has customers subscribed to a monthly payment plan</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Tracking the total sales for the company allows us to track the growth of company</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Transaction</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FudgeMart Inc. Order Fulfillment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FudgeMart ships their products to customers after ordering online</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FudgeFlix ships certain movies to customers similar to the old NetFlix business model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Tracking the shipping process from order to delivery in both delivered movies and shipped products could help reduce the wait time for customers and improve their experience</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Accumulating Snapshot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Requirements</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err="1">
                <a:solidFill>
                  <a:schemeClr val="dk1"/>
                </a:solidFill>
              </a:rPr>
              <a:t>FudgeMart</a:t>
            </a:r>
            <a:r>
              <a:rPr lang="en" dirty="0">
                <a:solidFill>
                  <a:schemeClr val="dk1"/>
                </a:solidFill>
              </a:rPr>
              <a:t> Customer Product Reviews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Business users must be able to analyze the reviews of </a:t>
            </a:r>
            <a:r>
              <a:rPr lang="en" dirty="0" err="1">
                <a:solidFill>
                  <a:schemeClr val="dk1"/>
                </a:solidFill>
              </a:rPr>
              <a:t>FudgeMart</a:t>
            </a:r>
            <a:r>
              <a:rPr lang="en" dirty="0">
                <a:solidFill>
                  <a:schemeClr val="dk1"/>
                </a:solidFill>
              </a:rPr>
              <a:t> products over time and by the customer</a:t>
            </a:r>
            <a:endParaRPr dirty="0">
              <a:solidFill>
                <a:schemeClr val="dk1"/>
              </a:solidFill>
            </a:endParaRPr>
          </a:p>
          <a:p>
            <a:pPr marL="457200" lvl="0" indent="-342900" algn="l" rtl="0">
              <a:spcBef>
                <a:spcPts val="0"/>
              </a:spcBef>
              <a:spcAft>
                <a:spcPts val="0"/>
              </a:spcAft>
              <a:buClr>
                <a:schemeClr val="dk1"/>
              </a:buClr>
              <a:buSzPts val="1800"/>
              <a:buChar char="●"/>
            </a:pPr>
            <a:r>
              <a:rPr lang="en" dirty="0" err="1">
                <a:solidFill>
                  <a:schemeClr val="dk1"/>
                </a:solidFill>
              </a:rPr>
              <a:t>FudgeFlix</a:t>
            </a:r>
            <a:r>
              <a:rPr lang="en" dirty="0">
                <a:solidFill>
                  <a:schemeClr val="dk1"/>
                </a:solidFill>
              </a:rPr>
              <a:t> Movie Viewings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Business must be able to analyze the the movies </a:t>
            </a:r>
            <a:r>
              <a:rPr lang="en" dirty="0" err="1">
                <a:solidFill>
                  <a:schemeClr val="dk1"/>
                </a:solidFill>
              </a:rPr>
              <a:t>FudgeFlix</a:t>
            </a:r>
            <a:r>
              <a:rPr lang="en" dirty="0">
                <a:solidFill>
                  <a:schemeClr val="dk1"/>
                </a:solidFill>
              </a:rPr>
              <a:t> customers have watched over time and see what rating the customer had given the movie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Total Sales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Business users must be able to analyze every payment </a:t>
            </a:r>
            <a:r>
              <a:rPr lang="en" dirty="0" err="1">
                <a:solidFill>
                  <a:schemeClr val="dk1"/>
                </a:solidFill>
              </a:rPr>
              <a:t>FudgeMart</a:t>
            </a:r>
            <a:r>
              <a:rPr lang="en" dirty="0">
                <a:solidFill>
                  <a:schemeClr val="dk1"/>
                </a:solidFill>
              </a:rPr>
              <a:t> Inc. has received over time and by subsidiary, product, customer, and region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Order Fulfillment</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Business users must be able to analyze the progress of movies or products shipments and have the number days between ordered and shipped determine be able to filter by day of the week ordered, product department, and region the movie or product was shipped to</a:t>
            </a: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 Schema Diagram</a:t>
            </a:r>
            <a:endParaRPr/>
          </a:p>
        </p:txBody>
      </p:sp>
      <p:pic>
        <p:nvPicPr>
          <p:cNvPr id="90" name="Google Shape;90;p18"/>
          <p:cNvPicPr preferRelativeResize="0"/>
          <p:nvPr/>
        </p:nvPicPr>
        <p:blipFill>
          <a:blip r:embed="rId3">
            <a:alphaModFix/>
          </a:blip>
          <a:stretch>
            <a:fillRect/>
          </a:stretch>
        </p:blipFill>
        <p:spPr>
          <a:xfrm>
            <a:off x="1272638" y="1138600"/>
            <a:ext cx="6598725"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230500" y="113088"/>
            <a:ext cx="8683002" cy="491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465763" y="819238"/>
            <a:ext cx="2724182" cy="1092425"/>
          </a:xfrm>
          <a:prstGeom prst="rect">
            <a:avLst/>
          </a:prstGeom>
          <a:noFill/>
          <a:ln>
            <a:noFill/>
          </a:ln>
        </p:spPr>
      </p:pic>
      <p:pic>
        <p:nvPicPr>
          <p:cNvPr id="101" name="Google Shape;101;p20"/>
          <p:cNvPicPr preferRelativeResize="0"/>
          <p:nvPr/>
        </p:nvPicPr>
        <p:blipFill>
          <a:blip r:embed="rId4">
            <a:alphaModFix/>
          </a:blip>
          <a:stretch>
            <a:fillRect/>
          </a:stretch>
        </p:blipFill>
        <p:spPr>
          <a:xfrm>
            <a:off x="5102200" y="1530826"/>
            <a:ext cx="2740251" cy="1069473"/>
          </a:xfrm>
          <a:prstGeom prst="rect">
            <a:avLst/>
          </a:prstGeom>
          <a:noFill/>
          <a:ln>
            <a:noFill/>
          </a:ln>
        </p:spPr>
      </p:pic>
      <p:pic>
        <p:nvPicPr>
          <p:cNvPr id="102" name="Google Shape;102;p20"/>
          <p:cNvPicPr preferRelativeResize="0"/>
          <p:nvPr/>
        </p:nvPicPr>
        <p:blipFill>
          <a:blip r:embed="rId5">
            <a:alphaModFix/>
          </a:blip>
          <a:stretch>
            <a:fillRect/>
          </a:stretch>
        </p:blipFill>
        <p:spPr>
          <a:xfrm>
            <a:off x="5102200" y="2931034"/>
            <a:ext cx="2740249" cy="1091508"/>
          </a:xfrm>
          <a:prstGeom prst="rect">
            <a:avLst/>
          </a:prstGeom>
          <a:noFill/>
          <a:ln>
            <a:noFill/>
          </a:ln>
        </p:spPr>
      </p:pic>
      <p:pic>
        <p:nvPicPr>
          <p:cNvPr id="103" name="Google Shape;103;p20"/>
          <p:cNvPicPr preferRelativeResize="0"/>
          <p:nvPr/>
        </p:nvPicPr>
        <p:blipFill>
          <a:blip r:embed="rId6">
            <a:alphaModFix/>
          </a:blip>
          <a:stretch>
            <a:fillRect/>
          </a:stretch>
        </p:blipFill>
        <p:spPr>
          <a:xfrm>
            <a:off x="457726" y="2230487"/>
            <a:ext cx="2740250" cy="1092417"/>
          </a:xfrm>
          <a:prstGeom prst="rect">
            <a:avLst/>
          </a:prstGeom>
          <a:noFill/>
          <a:ln>
            <a:noFill/>
          </a:ln>
        </p:spPr>
      </p:pic>
      <p:pic>
        <p:nvPicPr>
          <p:cNvPr id="104" name="Google Shape;104;p20"/>
          <p:cNvPicPr preferRelativeResize="0"/>
          <p:nvPr/>
        </p:nvPicPr>
        <p:blipFill>
          <a:blip r:embed="rId7">
            <a:alphaModFix/>
          </a:blip>
          <a:stretch>
            <a:fillRect/>
          </a:stretch>
        </p:blipFill>
        <p:spPr>
          <a:xfrm>
            <a:off x="457738" y="3696381"/>
            <a:ext cx="2740250" cy="1079500"/>
          </a:xfrm>
          <a:prstGeom prst="rect">
            <a:avLst/>
          </a:prstGeom>
          <a:noFill/>
          <a:ln>
            <a:noFill/>
          </a:ln>
        </p:spPr>
      </p:pic>
      <p:sp>
        <p:nvSpPr>
          <p:cNvPr id="105" name="Google Shape;105;p20"/>
          <p:cNvSpPr txBox="1"/>
          <p:nvPr/>
        </p:nvSpPr>
        <p:spPr>
          <a:xfrm>
            <a:off x="7842450" y="1530813"/>
            <a:ext cx="8694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Clothing</a:t>
            </a:r>
            <a:endParaRPr>
              <a:solidFill>
                <a:srgbClr val="FFFFFF"/>
              </a:solidFill>
            </a:endParaRPr>
          </a:p>
        </p:txBody>
      </p:sp>
      <p:sp>
        <p:nvSpPr>
          <p:cNvPr id="106" name="Google Shape;106;p20"/>
          <p:cNvSpPr txBox="1"/>
          <p:nvPr/>
        </p:nvSpPr>
        <p:spPr>
          <a:xfrm>
            <a:off x="3189950" y="3696375"/>
            <a:ext cx="14301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3F3F3"/>
                </a:solidFill>
              </a:rPr>
              <a:t>Sporting Goods</a:t>
            </a:r>
            <a:endParaRPr>
              <a:solidFill>
                <a:srgbClr val="F3F3F3"/>
              </a:solidFill>
            </a:endParaRPr>
          </a:p>
        </p:txBody>
      </p:sp>
      <p:sp>
        <p:nvSpPr>
          <p:cNvPr id="107" name="Google Shape;107;p20"/>
          <p:cNvSpPr txBox="1"/>
          <p:nvPr/>
        </p:nvSpPr>
        <p:spPr>
          <a:xfrm>
            <a:off x="7842450" y="2931038"/>
            <a:ext cx="11103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Electronics</a:t>
            </a:r>
            <a:endParaRPr>
              <a:solidFill>
                <a:srgbClr val="FFFFFF"/>
              </a:solidFill>
            </a:endParaRPr>
          </a:p>
        </p:txBody>
      </p:sp>
      <p:sp>
        <p:nvSpPr>
          <p:cNvPr id="108" name="Google Shape;108;p20"/>
          <p:cNvSpPr txBox="1"/>
          <p:nvPr/>
        </p:nvSpPr>
        <p:spPr>
          <a:xfrm>
            <a:off x="3197975" y="2230475"/>
            <a:ext cx="9981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Hardware</a:t>
            </a:r>
            <a:endParaRPr>
              <a:solidFill>
                <a:srgbClr val="FFFFFF"/>
              </a:solidFill>
            </a:endParaRPr>
          </a:p>
        </p:txBody>
      </p:sp>
      <p:sp>
        <p:nvSpPr>
          <p:cNvPr id="109" name="Google Shape;109;p20"/>
          <p:cNvSpPr txBox="1"/>
          <p:nvPr/>
        </p:nvSpPr>
        <p:spPr>
          <a:xfrm>
            <a:off x="3189950" y="819250"/>
            <a:ext cx="1182900" cy="4071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Housewares</a:t>
            </a:r>
            <a:endParaRPr>
              <a:solidFill>
                <a:srgbClr val="FFFFFF"/>
              </a:solidFill>
            </a:endParaRPr>
          </a:p>
        </p:txBody>
      </p:sp>
      <p:pic>
        <p:nvPicPr>
          <p:cNvPr id="110" name="Google Shape;110;p20"/>
          <p:cNvPicPr preferRelativeResize="0"/>
          <p:nvPr/>
        </p:nvPicPr>
        <p:blipFill>
          <a:blip r:embed="rId8">
            <a:alphaModFix/>
          </a:blip>
          <a:stretch>
            <a:fillRect/>
          </a:stretch>
        </p:blipFill>
        <p:spPr>
          <a:xfrm>
            <a:off x="2657225" y="233324"/>
            <a:ext cx="3829564" cy="40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8437-AD74-4346-BAA2-D6F9A340FF99}"/>
              </a:ext>
            </a:extLst>
          </p:cNvPr>
          <p:cNvSpPr>
            <a:spLocks noGrp="1"/>
          </p:cNvSpPr>
          <p:nvPr>
            <p:ph type="title"/>
          </p:nvPr>
        </p:nvSpPr>
        <p:spPr/>
        <p:txBody>
          <a:bodyPr/>
          <a:lstStyle/>
          <a:p>
            <a:r>
              <a:rPr lang="en-US" dirty="0"/>
              <a:t>Recommendation to improve </a:t>
            </a:r>
            <a:r>
              <a:rPr lang="en-US" dirty="0" err="1"/>
              <a:t>Fudgemart</a:t>
            </a:r>
            <a:r>
              <a:rPr lang="en-US" dirty="0"/>
              <a:t> Product Reviews</a:t>
            </a:r>
          </a:p>
        </p:txBody>
      </p:sp>
      <p:sp>
        <p:nvSpPr>
          <p:cNvPr id="3" name="Text Placeholder 2">
            <a:extLst>
              <a:ext uri="{FF2B5EF4-FFF2-40B4-BE49-F238E27FC236}">
                <a16:creationId xmlns:a16="http://schemas.microsoft.com/office/drawing/2014/main" id="{156E0133-1EAD-4E46-B3FC-80218E8D1EA1}"/>
              </a:ext>
            </a:extLst>
          </p:cNvPr>
          <p:cNvSpPr>
            <a:spLocks noGrp="1"/>
          </p:cNvSpPr>
          <p:nvPr>
            <p:ph type="body" idx="1"/>
          </p:nvPr>
        </p:nvSpPr>
        <p:spPr/>
        <p:txBody>
          <a:bodyPr/>
          <a:lstStyle/>
          <a:p>
            <a:r>
              <a:rPr lang="en-US" dirty="0"/>
              <a:t>Focus on increasing number of customer product reviews collected to provide larger sample size and interactions</a:t>
            </a:r>
          </a:p>
          <a:p>
            <a:r>
              <a:rPr lang="en-US" dirty="0"/>
              <a:t>Achieve by reminding customers to review a product or incentivizing them </a:t>
            </a:r>
          </a:p>
          <a:p>
            <a:r>
              <a:rPr lang="en-US" dirty="0"/>
              <a:t>Make customer review process easier for them by one click from email</a:t>
            </a:r>
          </a:p>
          <a:p>
            <a:r>
              <a:rPr lang="en-US" dirty="0"/>
              <a:t>Opportunity to control damages from handling clearance products </a:t>
            </a:r>
          </a:p>
        </p:txBody>
      </p:sp>
    </p:spTree>
    <p:extLst>
      <p:ext uri="{BB962C8B-B14F-4D97-AF65-F5344CB8AC3E}">
        <p14:creationId xmlns:p14="http://schemas.microsoft.com/office/powerpoint/2010/main" val="3925624205"/>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8611</TotalTime>
  <Words>680</Words>
  <Application>Microsoft Macintosh PowerPoint</Application>
  <PresentationFormat>On-screen Show (16:9)</PresentationFormat>
  <Paragraphs>85</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Average</vt:lpstr>
      <vt:lpstr>Arial</vt:lpstr>
      <vt:lpstr>Oswald</vt:lpstr>
      <vt:lpstr>Slate</vt:lpstr>
      <vt:lpstr>FudgeMart Inc. Data Warehouse &amp; BI Solution</vt:lpstr>
      <vt:lpstr>Goal for Project</vt:lpstr>
      <vt:lpstr>Business Processes (Simple)</vt:lpstr>
      <vt:lpstr>Business Processes (Complex)</vt:lpstr>
      <vt:lpstr>Functional Requirements</vt:lpstr>
      <vt:lpstr>Star Schema Diagram</vt:lpstr>
      <vt:lpstr>PowerPoint Presentation</vt:lpstr>
      <vt:lpstr>PowerPoint Presentation</vt:lpstr>
      <vt:lpstr>Recommendation to improve Fudgemart Product Reviews</vt:lpstr>
      <vt:lpstr>PowerPoint Presentation</vt:lpstr>
      <vt:lpstr>PowerPoint Presentation</vt:lpstr>
      <vt:lpstr>Fudgemart Inc SALES - Fudgeflix</vt:lpstr>
      <vt:lpstr>Recommendation for Fudgeflix’s Sales</vt:lpstr>
      <vt:lpstr>PowerPoint Presentation</vt:lpstr>
      <vt:lpstr>Fudgemart Inc SALES - Fudgemart</vt:lpstr>
      <vt:lpstr>Recommendation for Fudgemart’s Sales</vt:lpstr>
      <vt:lpstr>Power BI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FudgeMart Data Warehouse</dc:title>
  <cp:lastModifiedBy>Cindy Khuu</cp:lastModifiedBy>
  <cp:revision>10</cp:revision>
  <dcterms:modified xsi:type="dcterms:W3CDTF">2019-07-10T02:04:44Z</dcterms:modified>
</cp:coreProperties>
</file>