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4dc3af5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4dc3af5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Looking at year to year comparison to 2012, there’s been growth. Focusing on what’s driving the growth in 2012….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4dc3af5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4dc3af5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4dc3af56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4dc3af56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4dc3af56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4dc3af56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4582a720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4582a720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4582a72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4582a72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4cda800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4cda800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4cda800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4cda800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4da454f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4da454f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4582a72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4582a720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4dbfad5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4dbfad5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4dbfad5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4dbfad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4dc3af5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4dc3af5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LTD Fudgemart makes up a larger portion of the total Fudgemart Inc revenue with $3M compared to Fudgeflix at $18K</a:t>
            </a:r>
            <a:endParaRPr/>
          </a:p>
          <a:p>
            <a:pPr indent="0" lvl="0" marL="45720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 Id="rId11" Type="http://schemas.openxmlformats.org/officeDocument/2006/relationships/image" Target="../media/image16.png"/><Relationship Id="rId10" Type="http://schemas.openxmlformats.org/officeDocument/2006/relationships/image" Target="../media/image21.png"/><Relationship Id="rId12" Type="http://schemas.openxmlformats.org/officeDocument/2006/relationships/image" Target="../media/image20.png"/><Relationship Id="rId9" Type="http://schemas.openxmlformats.org/officeDocument/2006/relationships/image" Target="../media/image22.png"/><Relationship Id="rId5" Type="http://schemas.openxmlformats.org/officeDocument/2006/relationships/image" Target="../media/image5.png"/><Relationship Id="rId6" Type="http://schemas.openxmlformats.org/officeDocument/2006/relationships/image" Target="../media/image19.png"/><Relationship Id="rId7" Type="http://schemas.openxmlformats.org/officeDocument/2006/relationships/image" Target="../media/image15.png"/><Relationship Id="rId8"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pp.powerbi.com/groups/me/reports/fbca6a26-169b-4b26-bd9f-0544f103c202?ctid=4278a402-1a9e-4eb9-8414-ffb55a5fcf1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17.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FudgeMart Data Warehouse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Alex Hyman, Amanda Carvalho, Brett Jungles, and Cindy Khuu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2"/>
          <p:cNvPicPr preferRelativeResize="0"/>
          <p:nvPr/>
        </p:nvPicPr>
        <p:blipFill>
          <a:blip r:embed="rId3">
            <a:alphaModFix/>
          </a:blip>
          <a:stretch>
            <a:fillRect/>
          </a:stretch>
        </p:blipFill>
        <p:spPr>
          <a:xfrm>
            <a:off x="74690" y="0"/>
            <a:ext cx="8994622"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Fudgemart Inc SALES - Fudgeflix</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a:p>
          <a:p>
            <a:pPr indent="0" lvl="0" marL="0" rtl="0" algn="l">
              <a:spcBef>
                <a:spcPts val="0"/>
              </a:spcBef>
              <a:spcAft>
                <a:spcPts val="1600"/>
              </a:spcAft>
              <a:buNone/>
            </a:pPr>
            <a:r>
              <a:t/>
            </a:r>
            <a:endParaRPr/>
          </a:p>
        </p:txBody>
      </p:sp>
      <p:sp>
        <p:nvSpPr>
          <p:cNvPr id="131" name="Google Shape;131;p23"/>
          <p:cNvSpPr txBox="1"/>
          <p:nvPr/>
        </p:nvSpPr>
        <p:spPr>
          <a:xfrm>
            <a:off x="420900" y="3311825"/>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Premium Rental</a:t>
            </a:r>
            <a:endParaRPr>
              <a:solidFill>
                <a:schemeClr val="dk2"/>
              </a:solidFill>
            </a:endParaRPr>
          </a:p>
          <a:p>
            <a:pPr indent="0" lvl="0" marL="0" rtl="0" algn="l">
              <a:spcBef>
                <a:spcPts val="0"/>
              </a:spcBef>
              <a:spcAft>
                <a:spcPts val="0"/>
              </a:spcAft>
              <a:buNone/>
            </a:pPr>
            <a:r>
              <a:rPr lang="en">
                <a:solidFill>
                  <a:srgbClr val="FF0000"/>
                </a:solidFill>
              </a:rPr>
              <a:t>(Decline)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132" name="Google Shape;132;p23"/>
          <p:cNvSpPr txBox="1"/>
          <p:nvPr/>
        </p:nvSpPr>
        <p:spPr>
          <a:xfrm>
            <a:off x="337075" y="1177525"/>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Basic</a:t>
            </a:r>
            <a:r>
              <a:rPr lang="en">
                <a:solidFill>
                  <a:schemeClr val="dk2"/>
                </a:solidFill>
              </a:rPr>
              <a:t> Rental</a:t>
            </a:r>
            <a:endParaRPr>
              <a:solidFill>
                <a:schemeClr val="dk2"/>
              </a:solidFill>
            </a:endParaRPr>
          </a:p>
          <a:p>
            <a:pPr indent="0" lvl="0" marL="0" rtl="0" algn="l">
              <a:spcBef>
                <a:spcPts val="0"/>
              </a:spcBef>
              <a:spcAft>
                <a:spcPts val="0"/>
              </a:spcAft>
              <a:buNone/>
            </a:pPr>
            <a:r>
              <a:rPr lang="en">
                <a:solidFill>
                  <a:srgbClr val="FF9900"/>
                </a:solidFill>
              </a:rPr>
              <a:t>Mixed </a:t>
            </a:r>
            <a:endParaRPr>
              <a:solidFill>
                <a:srgbClr val="FF9900"/>
              </a:solidFill>
            </a:endParaRPr>
          </a:p>
        </p:txBody>
      </p:sp>
      <p:pic>
        <p:nvPicPr>
          <p:cNvPr id="133" name="Google Shape;133;p23"/>
          <p:cNvPicPr preferRelativeResize="0"/>
          <p:nvPr/>
        </p:nvPicPr>
        <p:blipFill>
          <a:blip r:embed="rId3">
            <a:alphaModFix/>
          </a:blip>
          <a:stretch>
            <a:fillRect/>
          </a:stretch>
        </p:blipFill>
        <p:spPr>
          <a:xfrm>
            <a:off x="6199100" y="3880213"/>
            <a:ext cx="2291525" cy="1079798"/>
          </a:xfrm>
          <a:prstGeom prst="rect">
            <a:avLst/>
          </a:prstGeom>
          <a:noFill/>
          <a:ln>
            <a:noFill/>
          </a:ln>
        </p:spPr>
      </p:pic>
      <p:sp>
        <p:nvSpPr>
          <p:cNvPr id="134" name="Google Shape;134;p23"/>
          <p:cNvSpPr txBox="1"/>
          <p:nvPr/>
        </p:nvSpPr>
        <p:spPr>
          <a:xfrm>
            <a:off x="6199054" y="3243525"/>
            <a:ext cx="25167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Premium Rental + Streaming</a:t>
            </a:r>
            <a:endParaRPr>
              <a:solidFill>
                <a:schemeClr val="dk2"/>
              </a:solidFill>
            </a:endParaRPr>
          </a:p>
          <a:p>
            <a:pPr indent="0" lvl="0" marL="0" rtl="0" algn="l">
              <a:spcBef>
                <a:spcPts val="0"/>
              </a:spcBef>
              <a:spcAft>
                <a:spcPts val="0"/>
              </a:spcAft>
              <a:buNone/>
            </a:pPr>
            <a:r>
              <a:rPr lang="en">
                <a:solidFill>
                  <a:srgbClr val="6AA84F"/>
                </a:solidFill>
              </a:rPr>
              <a:t>(Growth)</a:t>
            </a:r>
            <a:endParaRPr>
              <a:solidFill>
                <a:srgbClr val="6AA84F"/>
              </a:solidFill>
            </a:endParaRPr>
          </a:p>
          <a:p>
            <a:pPr indent="0" lvl="0" marL="0" rtl="0" algn="l">
              <a:spcBef>
                <a:spcPts val="0"/>
              </a:spcBef>
              <a:spcAft>
                <a:spcPts val="0"/>
              </a:spcAft>
              <a:buNone/>
            </a:pPr>
            <a:r>
              <a:t/>
            </a:r>
            <a:endParaRPr>
              <a:solidFill>
                <a:schemeClr val="dk2"/>
              </a:solidFill>
            </a:endParaRPr>
          </a:p>
        </p:txBody>
      </p:sp>
      <p:sp>
        <p:nvSpPr>
          <p:cNvPr id="135" name="Google Shape;135;p23"/>
          <p:cNvSpPr txBox="1"/>
          <p:nvPr/>
        </p:nvSpPr>
        <p:spPr>
          <a:xfrm>
            <a:off x="6199055" y="1082875"/>
            <a:ext cx="2633400" cy="7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Basic </a:t>
            </a:r>
            <a:r>
              <a:rPr lang="en">
                <a:solidFill>
                  <a:schemeClr val="dk2"/>
                </a:solidFill>
              </a:rPr>
              <a:t>Rental + Streaming</a:t>
            </a:r>
            <a:endParaRPr>
              <a:solidFill>
                <a:schemeClr val="dk2"/>
              </a:solidFill>
            </a:endParaRPr>
          </a:p>
          <a:p>
            <a:pPr indent="0" lvl="0" marL="0" rtl="0" algn="l">
              <a:spcBef>
                <a:spcPts val="0"/>
              </a:spcBef>
              <a:spcAft>
                <a:spcPts val="0"/>
              </a:spcAft>
              <a:buNone/>
            </a:pPr>
            <a:r>
              <a:rPr lang="en">
                <a:solidFill>
                  <a:srgbClr val="6AA84F"/>
                </a:solidFill>
              </a:rPr>
              <a:t>(Growth)</a:t>
            </a:r>
            <a:endParaRPr>
              <a:solidFill>
                <a:srgbClr val="6AA84F"/>
              </a:solidFill>
            </a:endParaRPr>
          </a:p>
          <a:p>
            <a:pPr indent="0" lvl="0" marL="0" rtl="0" algn="l">
              <a:spcBef>
                <a:spcPts val="0"/>
              </a:spcBef>
              <a:spcAft>
                <a:spcPts val="0"/>
              </a:spcAft>
              <a:buNone/>
            </a:pPr>
            <a:r>
              <a:t/>
            </a:r>
            <a:endParaRPr>
              <a:solidFill>
                <a:schemeClr val="dk2"/>
              </a:solidFill>
            </a:endParaRPr>
          </a:p>
        </p:txBody>
      </p:sp>
      <p:pic>
        <p:nvPicPr>
          <p:cNvPr id="136" name="Google Shape;136;p23"/>
          <p:cNvPicPr preferRelativeResize="0"/>
          <p:nvPr/>
        </p:nvPicPr>
        <p:blipFill>
          <a:blip r:embed="rId4">
            <a:alphaModFix/>
          </a:blip>
          <a:stretch>
            <a:fillRect/>
          </a:stretch>
        </p:blipFill>
        <p:spPr>
          <a:xfrm>
            <a:off x="478152" y="3911148"/>
            <a:ext cx="2160774" cy="1017920"/>
          </a:xfrm>
          <a:prstGeom prst="rect">
            <a:avLst/>
          </a:prstGeom>
          <a:noFill/>
          <a:ln>
            <a:noFill/>
          </a:ln>
        </p:spPr>
      </p:pic>
      <p:pic>
        <p:nvPicPr>
          <p:cNvPr id="137" name="Google Shape;137;p23"/>
          <p:cNvPicPr preferRelativeResize="0"/>
          <p:nvPr/>
        </p:nvPicPr>
        <p:blipFill>
          <a:blip r:embed="rId5">
            <a:alphaModFix/>
          </a:blip>
          <a:stretch>
            <a:fillRect/>
          </a:stretch>
        </p:blipFill>
        <p:spPr>
          <a:xfrm>
            <a:off x="337075" y="1710225"/>
            <a:ext cx="2291513" cy="1082125"/>
          </a:xfrm>
          <a:prstGeom prst="rect">
            <a:avLst/>
          </a:prstGeom>
          <a:noFill/>
          <a:ln>
            <a:noFill/>
          </a:ln>
        </p:spPr>
      </p:pic>
      <p:pic>
        <p:nvPicPr>
          <p:cNvPr id="138" name="Google Shape;138;p23"/>
          <p:cNvPicPr preferRelativeResize="0"/>
          <p:nvPr/>
        </p:nvPicPr>
        <p:blipFill>
          <a:blip r:embed="rId6">
            <a:alphaModFix/>
          </a:blip>
          <a:stretch>
            <a:fillRect/>
          </a:stretch>
        </p:blipFill>
        <p:spPr>
          <a:xfrm>
            <a:off x="3268026" y="2670400"/>
            <a:ext cx="2516700" cy="1177700"/>
          </a:xfrm>
          <a:prstGeom prst="rect">
            <a:avLst/>
          </a:prstGeom>
          <a:noFill/>
          <a:ln>
            <a:noFill/>
          </a:ln>
        </p:spPr>
      </p:pic>
      <p:sp>
        <p:nvSpPr>
          <p:cNvPr id="139" name="Google Shape;139;p23"/>
          <p:cNvSpPr txBox="1"/>
          <p:nvPr/>
        </p:nvSpPr>
        <p:spPr>
          <a:xfrm>
            <a:off x="3474525" y="2064838"/>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Streaming Only</a:t>
            </a:r>
            <a:endParaRPr>
              <a:solidFill>
                <a:schemeClr val="dk2"/>
              </a:solidFill>
            </a:endParaRPr>
          </a:p>
          <a:p>
            <a:pPr indent="0" lvl="0" marL="0" rtl="0" algn="l">
              <a:spcBef>
                <a:spcPts val="0"/>
              </a:spcBef>
              <a:spcAft>
                <a:spcPts val="0"/>
              </a:spcAft>
              <a:buNone/>
            </a:pPr>
            <a:r>
              <a:rPr lang="en">
                <a:solidFill>
                  <a:srgbClr val="6AA84F"/>
                </a:solidFill>
              </a:rPr>
              <a:t>(Growth)</a:t>
            </a:r>
            <a:r>
              <a:rPr lang="en">
                <a:solidFill>
                  <a:srgbClr val="FF0000"/>
                </a:solidFill>
              </a:rPr>
              <a:t> </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140" name="Google Shape;140;p23"/>
          <p:cNvPicPr preferRelativeResize="0"/>
          <p:nvPr/>
        </p:nvPicPr>
        <p:blipFill>
          <a:blip r:embed="rId7">
            <a:alphaModFix/>
          </a:blip>
          <a:stretch>
            <a:fillRect/>
          </a:stretch>
        </p:blipFill>
        <p:spPr>
          <a:xfrm>
            <a:off x="6199038" y="1651713"/>
            <a:ext cx="2291625" cy="108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4"/>
          <p:cNvPicPr preferRelativeResize="0"/>
          <p:nvPr/>
        </p:nvPicPr>
        <p:blipFill>
          <a:blip r:embed="rId3">
            <a:alphaModFix/>
          </a:blip>
          <a:stretch>
            <a:fillRect/>
          </a:stretch>
        </p:blipFill>
        <p:spPr>
          <a:xfrm>
            <a:off x="154742" y="0"/>
            <a:ext cx="8834517"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Fudgemart Inc SALES - Fudgemart</a:t>
            </a:r>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
        <p:nvSpPr>
          <p:cNvPr id="154" name="Google Shape;154;p25"/>
          <p:cNvSpPr txBox="1"/>
          <p:nvPr/>
        </p:nvSpPr>
        <p:spPr>
          <a:xfrm>
            <a:off x="3355688" y="1284975"/>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1. </a:t>
            </a:r>
            <a:r>
              <a:rPr lang="en">
                <a:solidFill>
                  <a:schemeClr val="dk2"/>
                </a:solidFill>
              </a:rPr>
              <a:t>CA  </a:t>
            </a:r>
            <a:r>
              <a:rPr lang="en">
                <a:solidFill>
                  <a:srgbClr val="FF0000"/>
                </a:solidFill>
              </a:rPr>
              <a:t>(Decline) </a:t>
            </a:r>
            <a:endParaRPr>
              <a:solidFill>
                <a:srgbClr val="FF0000"/>
              </a:solidFill>
            </a:endParaRPr>
          </a:p>
        </p:txBody>
      </p:sp>
      <p:sp>
        <p:nvSpPr>
          <p:cNvPr id="155" name="Google Shape;155;p25"/>
          <p:cNvSpPr txBox="1"/>
          <p:nvPr/>
        </p:nvSpPr>
        <p:spPr>
          <a:xfrm>
            <a:off x="7224888" y="3770875"/>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9. IA </a:t>
            </a:r>
            <a:r>
              <a:rPr lang="en">
                <a:solidFill>
                  <a:srgbClr val="6AA84F"/>
                </a:solidFill>
              </a:rPr>
              <a:t>(Growth)</a:t>
            </a:r>
            <a:endParaRPr>
              <a:solidFill>
                <a:srgbClr val="6AA84F"/>
              </a:solidFill>
            </a:endParaRPr>
          </a:p>
          <a:p>
            <a:pPr indent="0" lvl="0" marL="0" rtl="0" algn="l">
              <a:spcBef>
                <a:spcPts val="0"/>
              </a:spcBef>
              <a:spcAft>
                <a:spcPts val="0"/>
              </a:spcAft>
              <a:buNone/>
            </a:pPr>
            <a:r>
              <a:t/>
            </a:r>
            <a:endParaRPr>
              <a:solidFill>
                <a:schemeClr val="dk2"/>
              </a:solidFill>
            </a:endParaRPr>
          </a:p>
        </p:txBody>
      </p:sp>
      <p:sp>
        <p:nvSpPr>
          <p:cNvPr id="156" name="Google Shape;156;p25"/>
          <p:cNvSpPr txBox="1"/>
          <p:nvPr/>
        </p:nvSpPr>
        <p:spPr>
          <a:xfrm>
            <a:off x="3387488" y="3770863"/>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3. NY </a:t>
            </a:r>
            <a:r>
              <a:rPr lang="en">
                <a:solidFill>
                  <a:srgbClr val="6AA84F"/>
                </a:solidFill>
              </a:rPr>
              <a:t>(Growth)</a:t>
            </a:r>
            <a:endParaRPr>
              <a:solidFill>
                <a:srgbClr val="6AA84F"/>
              </a:solidFill>
            </a:endParaRPr>
          </a:p>
          <a:p>
            <a:pPr indent="0" lvl="0" marL="0" rtl="0" algn="l">
              <a:spcBef>
                <a:spcPts val="0"/>
              </a:spcBef>
              <a:spcAft>
                <a:spcPts val="0"/>
              </a:spcAft>
              <a:buNone/>
            </a:pPr>
            <a:r>
              <a:t/>
            </a:r>
            <a:endParaRPr>
              <a:solidFill>
                <a:schemeClr val="dk2"/>
              </a:solidFill>
            </a:endParaRPr>
          </a:p>
        </p:txBody>
      </p:sp>
      <p:sp>
        <p:nvSpPr>
          <p:cNvPr id="157" name="Google Shape;157;p25"/>
          <p:cNvSpPr txBox="1"/>
          <p:nvPr/>
        </p:nvSpPr>
        <p:spPr>
          <a:xfrm>
            <a:off x="5306200" y="1284963"/>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4. DC </a:t>
            </a:r>
            <a:r>
              <a:rPr lang="en">
                <a:solidFill>
                  <a:srgbClr val="6AA84F"/>
                </a:solidFill>
              </a:rPr>
              <a:t>(Growth)</a:t>
            </a:r>
            <a:endParaRPr>
              <a:solidFill>
                <a:srgbClr val="6AA84F"/>
              </a:solidFill>
            </a:endParaRPr>
          </a:p>
          <a:p>
            <a:pPr indent="0" lvl="0" marL="0" rtl="0" algn="l">
              <a:spcBef>
                <a:spcPts val="0"/>
              </a:spcBef>
              <a:spcAft>
                <a:spcPts val="0"/>
              </a:spcAft>
              <a:buNone/>
            </a:pPr>
            <a:r>
              <a:t/>
            </a:r>
            <a:endParaRPr>
              <a:solidFill>
                <a:schemeClr val="dk2"/>
              </a:solidFill>
            </a:endParaRPr>
          </a:p>
        </p:txBody>
      </p:sp>
      <p:sp>
        <p:nvSpPr>
          <p:cNvPr id="158" name="Google Shape;158;p25"/>
          <p:cNvSpPr txBox="1"/>
          <p:nvPr/>
        </p:nvSpPr>
        <p:spPr>
          <a:xfrm>
            <a:off x="5292450" y="2579675"/>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5. AZ </a:t>
            </a:r>
            <a:r>
              <a:rPr lang="en">
                <a:solidFill>
                  <a:srgbClr val="FF0000"/>
                </a:solidFill>
              </a:rPr>
              <a:t>(Decline) </a:t>
            </a:r>
            <a:endParaRPr/>
          </a:p>
        </p:txBody>
      </p:sp>
      <p:sp>
        <p:nvSpPr>
          <p:cNvPr id="159" name="Google Shape;159;p25"/>
          <p:cNvSpPr txBox="1"/>
          <p:nvPr/>
        </p:nvSpPr>
        <p:spPr>
          <a:xfrm>
            <a:off x="3375638" y="2579675"/>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2. OH </a:t>
            </a:r>
            <a:r>
              <a:rPr lang="en">
                <a:solidFill>
                  <a:srgbClr val="6AA84F"/>
                </a:solidFill>
              </a:rPr>
              <a:t>(Growth)</a:t>
            </a:r>
            <a:endParaRPr>
              <a:solidFill>
                <a:srgbClr val="6AA84F"/>
              </a:solidFill>
            </a:endParaRPr>
          </a:p>
        </p:txBody>
      </p:sp>
      <p:pic>
        <p:nvPicPr>
          <p:cNvPr id="160" name="Google Shape;160;p25"/>
          <p:cNvPicPr preferRelativeResize="0"/>
          <p:nvPr/>
        </p:nvPicPr>
        <p:blipFill>
          <a:blip r:embed="rId3">
            <a:alphaModFix/>
          </a:blip>
          <a:stretch>
            <a:fillRect/>
          </a:stretch>
        </p:blipFill>
        <p:spPr>
          <a:xfrm>
            <a:off x="3347388" y="1672250"/>
            <a:ext cx="1895184" cy="893050"/>
          </a:xfrm>
          <a:prstGeom prst="rect">
            <a:avLst/>
          </a:prstGeom>
          <a:noFill/>
          <a:ln>
            <a:noFill/>
          </a:ln>
        </p:spPr>
      </p:pic>
      <p:pic>
        <p:nvPicPr>
          <p:cNvPr id="161" name="Google Shape;161;p25"/>
          <p:cNvPicPr preferRelativeResize="0"/>
          <p:nvPr/>
        </p:nvPicPr>
        <p:blipFill>
          <a:blip r:embed="rId4">
            <a:alphaModFix/>
          </a:blip>
          <a:stretch>
            <a:fillRect/>
          </a:stretch>
        </p:blipFill>
        <p:spPr>
          <a:xfrm>
            <a:off x="3355675" y="2885888"/>
            <a:ext cx="1878601" cy="893038"/>
          </a:xfrm>
          <a:prstGeom prst="rect">
            <a:avLst/>
          </a:prstGeom>
          <a:noFill/>
          <a:ln>
            <a:noFill/>
          </a:ln>
        </p:spPr>
      </p:pic>
      <p:pic>
        <p:nvPicPr>
          <p:cNvPr id="162" name="Google Shape;162;p25"/>
          <p:cNvPicPr preferRelativeResize="0"/>
          <p:nvPr/>
        </p:nvPicPr>
        <p:blipFill>
          <a:blip r:embed="rId5">
            <a:alphaModFix/>
          </a:blip>
          <a:stretch>
            <a:fillRect/>
          </a:stretch>
        </p:blipFill>
        <p:spPr>
          <a:xfrm>
            <a:off x="3379213" y="4099524"/>
            <a:ext cx="1895175" cy="892780"/>
          </a:xfrm>
          <a:prstGeom prst="rect">
            <a:avLst/>
          </a:prstGeom>
          <a:noFill/>
          <a:ln>
            <a:noFill/>
          </a:ln>
        </p:spPr>
      </p:pic>
      <p:pic>
        <p:nvPicPr>
          <p:cNvPr id="163" name="Google Shape;163;p25"/>
          <p:cNvPicPr preferRelativeResize="0"/>
          <p:nvPr/>
        </p:nvPicPr>
        <p:blipFill>
          <a:blip r:embed="rId6">
            <a:alphaModFix/>
          </a:blip>
          <a:stretch>
            <a:fillRect/>
          </a:stretch>
        </p:blipFill>
        <p:spPr>
          <a:xfrm>
            <a:off x="7183850" y="4103425"/>
            <a:ext cx="1895175" cy="884953"/>
          </a:xfrm>
          <a:prstGeom prst="rect">
            <a:avLst/>
          </a:prstGeom>
          <a:noFill/>
          <a:ln>
            <a:noFill/>
          </a:ln>
        </p:spPr>
      </p:pic>
      <p:pic>
        <p:nvPicPr>
          <p:cNvPr id="164" name="Google Shape;164;p25"/>
          <p:cNvPicPr preferRelativeResize="0"/>
          <p:nvPr/>
        </p:nvPicPr>
        <p:blipFill>
          <a:blip r:embed="rId7">
            <a:alphaModFix/>
          </a:blip>
          <a:stretch>
            <a:fillRect/>
          </a:stretch>
        </p:blipFill>
        <p:spPr>
          <a:xfrm>
            <a:off x="5258738" y="1672247"/>
            <a:ext cx="1926059" cy="893050"/>
          </a:xfrm>
          <a:prstGeom prst="rect">
            <a:avLst/>
          </a:prstGeom>
          <a:noFill/>
          <a:ln>
            <a:noFill/>
          </a:ln>
        </p:spPr>
      </p:pic>
      <p:pic>
        <p:nvPicPr>
          <p:cNvPr id="165" name="Google Shape;165;p25"/>
          <p:cNvPicPr preferRelativeResize="0"/>
          <p:nvPr/>
        </p:nvPicPr>
        <p:blipFill>
          <a:blip r:embed="rId8">
            <a:alphaModFix/>
          </a:blip>
          <a:stretch>
            <a:fillRect/>
          </a:stretch>
        </p:blipFill>
        <p:spPr>
          <a:xfrm>
            <a:off x="5282463" y="2893937"/>
            <a:ext cx="1878601" cy="876945"/>
          </a:xfrm>
          <a:prstGeom prst="rect">
            <a:avLst/>
          </a:prstGeom>
          <a:noFill/>
          <a:ln>
            <a:noFill/>
          </a:ln>
        </p:spPr>
      </p:pic>
      <p:pic>
        <p:nvPicPr>
          <p:cNvPr id="166" name="Google Shape;166;p25"/>
          <p:cNvPicPr preferRelativeResize="0"/>
          <p:nvPr/>
        </p:nvPicPr>
        <p:blipFill>
          <a:blip r:embed="rId9">
            <a:alphaModFix/>
          </a:blip>
          <a:stretch>
            <a:fillRect/>
          </a:stretch>
        </p:blipFill>
        <p:spPr>
          <a:xfrm>
            <a:off x="39050" y="1939350"/>
            <a:ext cx="3268426" cy="1831526"/>
          </a:xfrm>
          <a:prstGeom prst="rect">
            <a:avLst/>
          </a:prstGeom>
          <a:noFill/>
          <a:ln>
            <a:noFill/>
          </a:ln>
        </p:spPr>
      </p:pic>
      <p:pic>
        <p:nvPicPr>
          <p:cNvPr id="167" name="Google Shape;167;p25"/>
          <p:cNvPicPr preferRelativeResize="0"/>
          <p:nvPr/>
        </p:nvPicPr>
        <p:blipFill>
          <a:blip r:embed="rId10">
            <a:alphaModFix/>
          </a:blip>
          <a:stretch>
            <a:fillRect/>
          </a:stretch>
        </p:blipFill>
        <p:spPr>
          <a:xfrm>
            <a:off x="5282475" y="4099525"/>
            <a:ext cx="1861467" cy="876926"/>
          </a:xfrm>
          <a:prstGeom prst="rect">
            <a:avLst/>
          </a:prstGeom>
          <a:noFill/>
          <a:ln>
            <a:noFill/>
          </a:ln>
        </p:spPr>
      </p:pic>
      <p:sp>
        <p:nvSpPr>
          <p:cNvPr id="168" name="Google Shape;168;p25"/>
          <p:cNvSpPr txBox="1"/>
          <p:nvPr/>
        </p:nvSpPr>
        <p:spPr>
          <a:xfrm>
            <a:off x="5306200" y="3770863"/>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6. WI </a:t>
            </a:r>
            <a:r>
              <a:rPr lang="en">
                <a:solidFill>
                  <a:srgbClr val="FF0000"/>
                </a:solidFill>
              </a:rPr>
              <a:t>(Decline) </a:t>
            </a:r>
            <a:endParaRPr/>
          </a:p>
        </p:txBody>
      </p:sp>
      <p:pic>
        <p:nvPicPr>
          <p:cNvPr id="169" name="Google Shape;169;p25"/>
          <p:cNvPicPr preferRelativeResize="0"/>
          <p:nvPr/>
        </p:nvPicPr>
        <p:blipFill>
          <a:blip r:embed="rId11">
            <a:alphaModFix/>
          </a:blip>
          <a:stretch>
            <a:fillRect/>
          </a:stretch>
        </p:blipFill>
        <p:spPr>
          <a:xfrm>
            <a:off x="7209275" y="2889913"/>
            <a:ext cx="1878601" cy="884995"/>
          </a:xfrm>
          <a:prstGeom prst="rect">
            <a:avLst/>
          </a:prstGeom>
          <a:noFill/>
          <a:ln>
            <a:noFill/>
          </a:ln>
        </p:spPr>
      </p:pic>
      <p:sp>
        <p:nvSpPr>
          <p:cNvPr id="170" name="Google Shape;170;p25"/>
          <p:cNvSpPr txBox="1"/>
          <p:nvPr/>
        </p:nvSpPr>
        <p:spPr>
          <a:xfrm>
            <a:off x="7209250" y="2564538"/>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8. NJ </a:t>
            </a:r>
            <a:r>
              <a:rPr lang="en">
                <a:solidFill>
                  <a:srgbClr val="6AA84F"/>
                </a:solidFill>
              </a:rPr>
              <a:t>(Growth)</a:t>
            </a:r>
            <a:endParaRPr>
              <a:solidFill>
                <a:srgbClr val="6AA84F"/>
              </a:solidFill>
            </a:endParaRPr>
          </a:p>
          <a:p>
            <a:pPr indent="0" lvl="0" marL="0" rtl="0" algn="l">
              <a:spcBef>
                <a:spcPts val="0"/>
              </a:spcBef>
              <a:spcAft>
                <a:spcPts val="0"/>
              </a:spcAft>
              <a:buNone/>
            </a:pPr>
            <a:r>
              <a:t/>
            </a:r>
            <a:endParaRPr>
              <a:solidFill>
                <a:schemeClr val="dk2"/>
              </a:solidFill>
            </a:endParaRPr>
          </a:p>
        </p:txBody>
      </p:sp>
      <p:pic>
        <p:nvPicPr>
          <p:cNvPr id="171" name="Google Shape;171;p25"/>
          <p:cNvPicPr preferRelativeResize="0"/>
          <p:nvPr/>
        </p:nvPicPr>
        <p:blipFill>
          <a:blip r:embed="rId12">
            <a:alphaModFix/>
          </a:blip>
          <a:stretch>
            <a:fillRect/>
          </a:stretch>
        </p:blipFill>
        <p:spPr>
          <a:xfrm>
            <a:off x="7200974" y="1653823"/>
            <a:ext cx="1926049" cy="907580"/>
          </a:xfrm>
          <a:prstGeom prst="rect">
            <a:avLst/>
          </a:prstGeom>
          <a:noFill/>
          <a:ln>
            <a:noFill/>
          </a:ln>
        </p:spPr>
      </p:pic>
      <p:sp>
        <p:nvSpPr>
          <p:cNvPr id="172" name="Google Shape;172;p25"/>
          <p:cNvSpPr txBox="1"/>
          <p:nvPr/>
        </p:nvSpPr>
        <p:spPr>
          <a:xfrm>
            <a:off x="7256700" y="1284963"/>
            <a:ext cx="187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7. MD </a:t>
            </a:r>
            <a:r>
              <a:rPr lang="en">
                <a:solidFill>
                  <a:srgbClr val="6AA84F"/>
                </a:solidFill>
              </a:rPr>
              <a:t>(Growth)</a:t>
            </a:r>
            <a:endParaRPr>
              <a:solidFill>
                <a:srgbClr val="6AA84F"/>
              </a:solidFill>
            </a:endParaRPr>
          </a:p>
          <a:p>
            <a:pPr indent="0" lvl="0" marL="0" rtl="0" algn="l">
              <a:spcBef>
                <a:spcPts val="0"/>
              </a:spcBef>
              <a:spcAft>
                <a:spcPts val="0"/>
              </a:spcAft>
              <a:buNone/>
            </a:pPr>
            <a:r>
              <a:t/>
            </a:r>
            <a:endParaRPr>
              <a:solidFill>
                <a:schemeClr val="dk2"/>
              </a:solidFill>
            </a:endParaRPr>
          </a:p>
        </p:txBody>
      </p:sp>
      <p:sp>
        <p:nvSpPr>
          <p:cNvPr id="173" name="Google Shape;173;p25"/>
          <p:cNvSpPr txBox="1"/>
          <p:nvPr/>
        </p:nvSpPr>
        <p:spPr>
          <a:xfrm>
            <a:off x="3347412" y="978750"/>
            <a:ext cx="36432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2"/>
                </a:solidFill>
              </a:rPr>
              <a:t>Ordered based on Total Sales $ by State</a:t>
            </a:r>
            <a:endParaRPr b="1" u="sng">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BI </a:t>
            </a:r>
            <a:endParaRPr/>
          </a:p>
        </p:txBody>
      </p:sp>
      <p:sp>
        <p:nvSpPr>
          <p:cNvPr id="179" name="Google Shape;17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https://app.powerbi.com/groups/me/reports/fbca6a26-169b-4b26-bd9f-0544f103c202?ctid=4278a402-1a9e-4eb9-8414-ffb55a5fcf1e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for Project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Create a data warehouse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Build a business intelligence platform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Business users can easily access: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Operational data</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Financial data</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Supply chain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Help FudgeMart Inc make better data-driven decisions</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Processes (Simple)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FudgeMart Customer Reviews (Simple)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FudgeMart offers a system in which FudgeMart customers can review FudgeMart products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Product reviews help us track the the quality of products over time</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Transaction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FudgeFlix Movie </a:t>
            </a:r>
            <a:r>
              <a:rPr lang="en">
                <a:solidFill>
                  <a:schemeClr val="dk1"/>
                </a:solidFill>
              </a:rPr>
              <a:t>V</a:t>
            </a:r>
            <a:r>
              <a:rPr lang="en">
                <a:solidFill>
                  <a:schemeClr val="dk1"/>
                </a:solidFill>
              </a:rPr>
              <a:t>iews (Simple)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FudgeFlix tracks which movies are viewed by each customers, and the review that the customer has given the movie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Tracking which movies have been viewed by each customer will allow us to recommend movies to the customers to better enhance their experience</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Transaction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Processes (Complex)</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FudgeMart Inc. Total Sales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FudgeMart sells products to customers in an online store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FudgeFlix has customers subscribed to a monthly payment plan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Tracking the total sales for the company allows us to track the growth of company</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Transaction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FudgeMart Inc. Order Fulfillment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FudgeMart ships their products to customers after ordering online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FudgeFlix ships certain movies to customers similar to the old NetFlix business model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Tracking the shipping process from order to delivery in both delivered movies and shipped products could help reduce the wait time for customers and improve their experience</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Accumulating Snapshot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FudgeMart Product Reviews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Business users must be able to analyze the reviews of FudgeMart products over time and by the customer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FudgeFlix Movie Viewings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Business must be able to analyze the the movies FudgeFlix customers have watched over time and see what rating the customer had given the movie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Total Sales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Business users must be able to analyze every payment FudgeMart Inc. has received over time and by subsidiary,</a:t>
            </a:r>
            <a:r>
              <a:rPr lang="en">
                <a:solidFill>
                  <a:schemeClr val="dk1"/>
                </a:solidFill>
              </a:rPr>
              <a:t> </a:t>
            </a:r>
            <a:r>
              <a:rPr lang="en">
                <a:solidFill>
                  <a:schemeClr val="dk1"/>
                </a:solidFill>
              </a:rPr>
              <a:t>product, customer, and region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Order Fulfillment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Business users must be able to analyze the progress of movies or products shipments and have the number days between ordered and shipped determine be able to filter by day of the week ordered, product department, and region the movie or product was shipped to</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 Schema Diagram</a:t>
            </a:r>
            <a:endParaRPr/>
          </a:p>
        </p:txBody>
      </p:sp>
      <p:pic>
        <p:nvPicPr>
          <p:cNvPr id="90" name="Google Shape;90;p18"/>
          <p:cNvPicPr preferRelativeResize="0"/>
          <p:nvPr/>
        </p:nvPicPr>
        <p:blipFill>
          <a:blip r:embed="rId3">
            <a:alphaModFix/>
          </a:blip>
          <a:stretch>
            <a:fillRect/>
          </a:stretch>
        </p:blipFill>
        <p:spPr>
          <a:xfrm>
            <a:off x="1272638" y="1138600"/>
            <a:ext cx="6598725"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230500" y="113088"/>
            <a:ext cx="8683002" cy="491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465763" y="819238"/>
            <a:ext cx="2724182" cy="1092425"/>
          </a:xfrm>
          <a:prstGeom prst="rect">
            <a:avLst/>
          </a:prstGeom>
          <a:noFill/>
          <a:ln>
            <a:noFill/>
          </a:ln>
        </p:spPr>
      </p:pic>
      <p:pic>
        <p:nvPicPr>
          <p:cNvPr id="101" name="Google Shape;101;p20"/>
          <p:cNvPicPr preferRelativeResize="0"/>
          <p:nvPr/>
        </p:nvPicPr>
        <p:blipFill>
          <a:blip r:embed="rId4">
            <a:alphaModFix/>
          </a:blip>
          <a:stretch>
            <a:fillRect/>
          </a:stretch>
        </p:blipFill>
        <p:spPr>
          <a:xfrm>
            <a:off x="5102200" y="1530826"/>
            <a:ext cx="2740251" cy="1069473"/>
          </a:xfrm>
          <a:prstGeom prst="rect">
            <a:avLst/>
          </a:prstGeom>
          <a:noFill/>
          <a:ln>
            <a:noFill/>
          </a:ln>
        </p:spPr>
      </p:pic>
      <p:pic>
        <p:nvPicPr>
          <p:cNvPr id="102" name="Google Shape;102;p20"/>
          <p:cNvPicPr preferRelativeResize="0"/>
          <p:nvPr/>
        </p:nvPicPr>
        <p:blipFill>
          <a:blip r:embed="rId5">
            <a:alphaModFix/>
          </a:blip>
          <a:stretch>
            <a:fillRect/>
          </a:stretch>
        </p:blipFill>
        <p:spPr>
          <a:xfrm>
            <a:off x="5102200" y="2931034"/>
            <a:ext cx="2740249" cy="1091508"/>
          </a:xfrm>
          <a:prstGeom prst="rect">
            <a:avLst/>
          </a:prstGeom>
          <a:noFill/>
          <a:ln>
            <a:noFill/>
          </a:ln>
        </p:spPr>
      </p:pic>
      <p:pic>
        <p:nvPicPr>
          <p:cNvPr id="103" name="Google Shape;103;p20"/>
          <p:cNvPicPr preferRelativeResize="0"/>
          <p:nvPr/>
        </p:nvPicPr>
        <p:blipFill>
          <a:blip r:embed="rId6">
            <a:alphaModFix/>
          </a:blip>
          <a:stretch>
            <a:fillRect/>
          </a:stretch>
        </p:blipFill>
        <p:spPr>
          <a:xfrm>
            <a:off x="457726" y="2230487"/>
            <a:ext cx="2740250" cy="1092417"/>
          </a:xfrm>
          <a:prstGeom prst="rect">
            <a:avLst/>
          </a:prstGeom>
          <a:noFill/>
          <a:ln>
            <a:noFill/>
          </a:ln>
        </p:spPr>
      </p:pic>
      <p:pic>
        <p:nvPicPr>
          <p:cNvPr id="104" name="Google Shape;104;p20"/>
          <p:cNvPicPr preferRelativeResize="0"/>
          <p:nvPr/>
        </p:nvPicPr>
        <p:blipFill>
          <a:blip r:embed="rId7">
            <a:alphaModFix/>
          </a:blip>
          <a:stretch>
            <a:fillRect/>
          </a:stretch>
        </p:blipFill>
        <p:spPr>
          <a:xfrm>
            <a:off x="457738" y="3696381"/>
            <a:ext cx="2740250" cy="1079500"/>
          </a:xfrm>
          <a:prstGeom prst="rect">
            <a:avLst/>
          </a:prstGeom>
          <a:noFill/>
          <a:ln>
            <a:noFill/>
          </a:ln>
        </p:spPr>
      </p:pic>
      <p:sp>
        <p:nvSpPr>
          <p:cNvPr id="105" name="Google Shape;105;p20"/>
          <p:cNvSpPr txBox="1"/>
          <p:nvPr/>
        </p:nvSpPr>
        <p:spPr>
          <a:xfrm>
            <a:off x="7842450" y="1530813"/>
            <a:ext cx="8694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Clothing</a:t>
            </a:r>
            <a:endParaRPr>
              <a:solidFill>
                <a:srgbClr val="FFFFFF"/>
              </a:solidFill>
            </a:endParaRPr>
          </a:p>
        </p:txBody>
      </p:sp>
      <p:sp>
        <p:nvSpPr>
          <p:cNvPr id="106" name="Google Shape;106;p20"/>
          <p:cNvSpPr txBox="1"/>
          <p:nvPr/>
        </p:nvSpPr>
        <p:spPr>
          <a:xfrm>
            <a:off x="3189950" y="3696375"/>
            <a:ext cx="14301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Sporting Goods</a:t>
            </a:r>
            <a:endParaRPr>
              <a:solidFill>
                <a:srgbClr val="F3F3F3"/>
              </a:solidFill>
            </a:endParaRPr>
          </a:p>
        </p:txBody>
      </p:sp>
      <p:sp>
        <p:nvSpPr>
          <p:cNvPr id="107" name="Google Shape;107;p20"/>
          <p:cNvSpPr txBox="1"/>
          <p:nvPr/>
        </p:nvSpPr>
        <p:spPr>
          <a:xfrm>
            <a:off x="7842450" y="2931038"/>
            <a:ext cx="11103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Electronics</a:t>
            </a:r>
            <a:endParaRPr>
              <a:solidFill>
                <a:srgbClr val="FFFFFF"/>
              </a:solidFill>
            </a:endParaRPr>
          </a:p>
        </p:txBody>
      </p:sp>
      <p:sp>
        <p:nvSpPr>
          <p:cNvPr id="108" name="Google Shape;108;p20"/>
          <p:cNvSpPr txBox="1"/>
          <p:nvPr/>
        </p:nvSpPr>
        <p:spPr>
          <a:xfrm>
            <a:off x="3197975" y="2230475"/>
            <a:ext cx="9981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Hardware</a:t>
            </a:r>
            <a:endParaRPr>
              <a:solidFill>
                <a:srgbClr val="FFFFFF"/>
              </a:solidFill>
            </a:endParaRPr>
          </a:p>
        </p:txBody>
      </p:sp>
      <p:sp>
        <p:nvSpPr>
          <p:cNvPr id="109" name="Google Shape;109;p20"/>
          <p:cNvSpPr txBox="1"/>
          <p:nvPr/>
        </p:nvSpPr>
        <p:spPr>
          <a:xfrm>
            <a:off x="3189950" y="819250"/>
            <a:ext cx="1182900" cy="407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Housewares</a:t>
            </a:r>
            <a:endParaRPr>
              <a:solidFill>
                <a:srgbClr val="FFFFFF"/>
              </a:solidFill>
            </a:endParaRPr>
          </a:p>
        </p:txBody>
      </p:sp>
      <p:pic>
        <p:nvPicPr>
          <p:cNvPr id="110" name="Google Shape;110;p20"/>
          <p:cNvPicPr preferRelativeResize="0"/>
          <p:nvPr/>
        </p:nvPicPr>
        <p:blipFill>
          <a:blip r:embed="rId8">
            <a:alphaModFix/>
          </a:blip>
          <a:stretch>
            <a:fillRect/>
          </a:stretch>
        </p:blipFill>
        <p:spPr>
          <a:xfrm>
            <a:off x="2657225" y="233324"/>
            <a:ext cx="3829564" cy="40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1"/>
          <p:cNvPicPr preferRelativeResize="0"/>
          <p:nvPr/>
        </p:nvPicPr>
        <p:blipFill>
          <a:blip r:embed="rId3">
            <a:alphaModFix/>
          </a:blip>
          <a:stretch>
            <a:fillRect/>
          </a:stretch>
        </p:blipFill>
        <p:spPr>
          <a:xfrm>
            <a:off x="0" y="15321"/>
            <a:ext cx="9144003" cy="51128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