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9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6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7EBC4-AABB-4244-A9DC-069B338E18AB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9519B6-D253-40F1-9ACF-E1398A18CC70}">
      <dgm:prSet/>
      <dgm:spPr/>
      <dgm:t>
        <a:bodyPr/>
        <a:lstStyle/>
        <a:p>
          <a:r>
            <a:rPr lang="en-US"/>
            <a:t>Professionals</a:t>
          </a:r>
        </a:p>
      </dgm:t>
    </dgm:pt>
    <dgm:pt modelId="{D5BBC338-F58A-4B28-8D62-577A90E0C9D8}" type="parTrans" cxnId="{5656486E-51E7-4424-87F4-197DD04AFADF}">
      <dgm:prSet/>
      <dgm:spPr/>
      <dgm:t>
        <a:bodyPr/>
        <a:lstStyle/>
        <a:p>
          <a:endParaRPr lang="en-US"/>
        </a:p>
      </dgm:t>
    </dgm:pt>
    <dgm:pt modelId="{DC8FDB99-A848-45A0-B734-D0CA16DF1F26}" type="sibTrans" cxnId="{5656486E-51E7-4424-87F4-197DD04AFADF}">
      <dgm:prSet/>
      <dgm:spPr/>
      <dgm:t>
        <a:bodyPr/>
        <a:lstStyle/>
        <a:p>
          <a:endParaRPr lang="en-US"/>
        </a:p>
      </dgm:t>
    </dgm:pt>
    <dgm:pt modelId="{2372B0FC-DF6D-486A-838E-874FF99090A6}">
      <dgm:prSet/>
      <dgm:spPr/>
      <dgm:t>
        <a:bodyPr/>
        <a:lstStyle/>
        <a:p>
          <a:r>
            <a:rPr lang="en-US" dirty="0"/>
            <a:t>Most likely to bring lunch to work or buy lunch at work</a:t>
          </a:r>
        </a:p>
      </dgm:t>
    </dgm:pt>
    <dgm:pt modelId="{51F7815E-8B77-484B-8FA0-25ADCD881EDA}" type="parTrans" cxnId="{8A488029-4EC4-4256-89E9-92CEF0F07560}">
      <dgm:prSet/>
      <dgm:spPr/>
      <dgm:t>
        <a:bodyPr/>
        <a:lstStyle/>
        <a:p>
          <a:endParaRPr lang="en-US"/>
        </a:p>
      </dgm:t>
    </dgm:pt>
    <dgm:pt modelId="{52914C6B-204E-4CE8-BB8C-21FA7F008340}" type="sibTrans" cxnId="{8A488029-4EC4-4256-89E9-92CEF0F07560}">
      <dgm:prSet/>
      <dgm:spPr/>
      <dgm:t>
        <a:bodyPr/>
        <a:lstStyle/>
        <a:p>
          <a:endParaRPr lang="en-US"/>
        </a:p>
      </dgm:t>
    </dgm:pt>
    <dgm:pt modelId="{E73793CB-5AD2-401B-9919-59A7BBF49248}">
      <dgm:prSet/>
      <dgm:spPr/>
      <dgm:t>
        <a:bodyPr/>
        <a:lstStyle/>
        <a:p>
          <a:r>
            <a:rPr lang="en-US" dirty="0"/>
            <a:t>Highest income cluster, trending towards $100k annually</a:t>
          </a:r>
        </a:p>
      </dgm:t>
    </dgm:pt>
    <dgm:pt modelId="{0C90E431-F437-47A9-9DC5-8C61FAE46EB0}" type="parTrans" cxnId="{E546A956-440B-4F06-9CC0-E9A0B8C9B8FB}">
      <dgm:prSet/>
      <dgm:spPr/>
      <dgm:t>
        <a:bodyPr/>
        <a:lstStyle/>
        <a:p>
          <a:endParaRPr lang="en-US"/>
        </a:p>
      </dgm:t>
    </dgm:pt>
    <dgm:pt modelId="{8CF18E64-CC6F-4C11-BB44-B0353AB716A1}" type="sibTrans" cxnId="{E546A956-440B-4F06-9CC0-E9A0B8C9B8FB}">
      <dgm:prSet/>
      <dgm:spPr/>
      <dgm:t>
        <a:bodyPr/>
        <a:lstStyle/>
        <a:p>
          <a:endParaRPr lang="en-US"/>
        </a:p>
      </dgm:t>
    </dgm:pt>
    <dgm:pt modelId="{D56189F1-51AE-488C-A2FF-9436FD5E4F2C}">
      <dgm:prSet/>
      <dgm:spPr/>
      <dgm:t>
        <a:bodyPr/>
        <a:lstStyle/>
        <a:p>
          <a:r>
            <a:rPr lang="en-US" dirty="0"/>
            <a:t>Can be reached by direct mail, coupons, and loyalty card rewards program</a:t>
          </a:r>
        </a:p>
      </dgm:t>
    </dgm:pt>
    <dgm:pt modelId="{D4D72E60-1253-44FE-A286-10536B9C0B22}" type="parTrans" cxnId="{12DADB6D-0BD5-4F1F-BE40-729304FB2359}">
      <dgm:prSet/>
      <dgm:spPr/>
      <dgm:t>
        <a:bodyPr/>
        <a:lstStyle/>
        <a:p>
          <a:endParaRPr lang="en-US"/>
        </a:p>
      </dgm:t>
    </dgm:pt>
    <dgm:pt modelId="{E373195B-EFE9-4979-975F-05B5A7B33776}" type="sibTrans" cxnId="{12DADB6D-0BD5-4F1F-BE40-729304FB2359}">
      <dgm:prSet/>
      <dgm:spPr/>
      <dgm:t>
        <a:bodyPr/>
        <a:lstStyle/>
        <a:p>
          <a:endParaRPr lang="en-US"/>
        </a:p>
      </dgm:t>
    </dgm:pt>
    <dgm:pt modelId="{5993D248-E28D-462D-8762-BB725BF18C90}">
      <dgm:prSet/>
      <dgm:spPr/>
      <dgm:t>
        <a:bodyPr/>
        <a:lstStyle/>
        <a:p>
          <a:r>
            <a:rPr lang="en-US"/>
            <a:t>Millennials</a:t>
          </a:r>
        </a:p>
      </dgm:t>
    </dgm:pt>
    <dgm:pt modelId="{CB6E6C46-C043-423A-AFB0-2A6CE0BA7683}" type="parTrans" cxnId="{79768BB4-76B2-42C3-9349-FBD05ECE9F52}">
      <dgm:prSet/>
      <dgm:spPr/>
      <dgm:t>
        <a:bodyPr/>
        <a:lstStyle/>
        <a:p>
          <a:endParaRPr lang="en-US"/>
        </a:p>
      </dgm:t>
    </dgm:pt>
    <dgm:pt modelId="{C15D38A6-4E3C-45CF-A6E1-D686E2474EAA}" type="sibTrans" cxnId="{79768BB4-76B2-42C3-9349-FBD05ECE9F52}">
      <dgm:prSet/>
      <dgm:spPr/>
      <dgm:t>
        <a:bodyPr/>
        <a:lstStyle/>
        <a:p>
          <a:endParaRPr lang="en-US"/>
        </a:p>
      </dgm:t>
    </dgm:pt>
    <dgm:pt modelId="{C038D9E8-35A9-402C-AC52-8DC7B6ECCDD9}">
      <dgm:prSet/>
      <dgm:spPr/>
      <dgm:t>
        <a:bodyPr/>
        <a:lstStyle/>
        <a:p>
          <a:r>
            <a:rPr lang="en-US" dirty="0"/>
            <a:t>Most likely to buy lunch at a restaurant</a:t>
          </a:r>
        </a:p>
      </dgm:t>
    </dgm:pt>
    <dgm:pt modelId="{55EE4EED-AA7C-49DE-9FE3-17C85AF8F697}" type="parTrans" cxnId="{C3E04563-0E49-47EF-A5CC-006A20537CA2}">
      <dgm:prSet/>
      <dgm:spPr/>
      <dgm:t>
        <a:bodyPr/>
        <a:lstStyle/>
        <a:p>
          <a:endParaRPr lang="en-US"/>
        </a:p>
      </dgm:t>
    </dgm:pt>
    <dgm:pt modelId="{3256D981-A96F-4888-B6FE-2B6ED7871E6E}" type="sibTrans" cxnId="{C3E04563-0E49-47EF-A5CC-006A20537CA2}">
      <dgm:prSet/>
      <dgm:spPr/>
      <dgm:t>
        <a:bodyPr/>
        <a:lstStyle/>
        <a:p>
          <a:endParaRPr lang="en-US"/>
        </a:p>
      </dgm:t>
    </dgm:pt>
    <dgm:pt modelId="{DD0812E1-D928-4E25-8AFE-E892E8E54064}">
      <dgm:prSet/>
      <dgm:spPr/>
      <dgm:t>
        <a:bodyPr/>
        <a:lstStyle/>
        <a:p>
          <a:r>
            <a:rPr lang="en-US" dirty="0"/>
            <a:t>Does not plan things carefully</a:t>
          </a:r>
        </a:p>
      </dgm:t>
    </dgm:pt>
    <dgm:pt modelId="{3B9B376E-F3B9-4891-8F47-7FBFED23928D}" type="parTrans" cxnId="{B2F271A2-1A44-4E9A-898B-947E87EEAE59}">
      <dgm:prSet/>
      <dgm:spPr/>
      <dgm:t>
        <a:bodyPr/>
        <a:lstStyle/>
        <a:p>
          <a:endParaRPr lang="en-US"/>
        </a:p>
      </dgm:t>
    </dgm:pt>
    <dgm:pt modelId="{4A77E4BD-1D1F-4090-8F84-59E8E0E1BAB8}" type="sibTrans" cxnId="{B2F271A2-1A44-4E9A-898B-947E87EEAE59}">
      <dgm:prSet/>
      <dgm:spPr/>
      <dgm:t>
        <a:bodyPr/>
        <a:lstStyle/>
        <a:p>
          <a:endParaRPr lang="en-US"/>
        </a:p>
      </dgm:t>
    </dgm:pt>
    <dgm:pt modelId="{69CD57EE-96E3-4D4E-8B68-EFF75CDFF666}">
      <dgm:prSet/>
      <dgm:spPr/>
      <dgm:t>
        <a:bodyPr/>
        <a:lstStyle/>
        <a:p>
          <a:r>
            <a:rPr lang="en-US" dirty="0"/>
            <a:t>Values convenience, variety of menu options, and healthy options</a:t>
          </a:r>
        </a:p>
      </dgm:t>
    </dgm:pt>
    <dgm:pt modelId="{2905101E-C598-4F0B-A703-CE5416A2A132}" type="parTrans" cxnId="{14A32D8A-5D3C-4907-8CCC-A06519B9B48D}">
      <dgm:prSet/>
      <dgm:spPr/>
      <dgm:t>
        <a:bodyPr/>
        <a:lstStyle/>
        <a:p>
          <a:endParaRPr lang="en-US"/>
        </a:p>
      </dgm:t>
    </dgm:pt>
    <dgm:pt modelId="{EAF8F450-41C7-4078-AF37-C412C9EF0F27}" type="sibTrans" cxnId="{14A32D8A-5D3C-4907-8CCC-A06519B9B48D}">
      <dgm:prSet/>
      <dgm:spPr/>
      <dgm:t>
        <a:bodyPr/>
        <a:lstStyle/>
        <a:p>
          <a:endParaRPr lang="en-US"/>
        </a:p>
      </dgm:t>
    </dgm:pt>
    <dgm:pt modelId="{7985F05A-372E-4459-8F7A-A0E5D2AC0E51}">
      <dgm:prSet/>
      <dgm:spPr/>
      <dgm:t>
        <a:bodyPr/>
        <a:lstStyle/>
        <a:p>
          <a:r>
            <a:rPr lang="en-US"/>
            <a:t>Lowest income cluster</a:t>
          </a:r>
        </a:p>
      </dgm:t>
    </dgm:pt>
    <dgm:pt modelId="{1ECD01D8-1319-44AC-B0ED-B269E0592AA3}" type="parTrans" cxnId="{F3C8124A-9AED-4E69-B135-D40493DC9384}">
      <dgm:prSet/>
      <dgm:spPr/>
      <dgm:t>
        <a:bodyPr/>
        <a:lstStyle/>
        <a:p>
          <a:endParaRPr lang="en-US"/>
        </a:p>
      </dgm:t>
    </dgm:pt>
    <dgm:pt modelId="{D2810C5A-D92F-42D3-AE84-4C0C3D9678B0}" type="sibTrans" cxnId="{F3C8124A-9AED-4E69-B135-D40493DC9384}">
      <dgm:prSet/>
      <dgm:spPr/>
      <dgm:t>
        <a:bodyPr/>
        <a:lstStyle/>
        <a:p>
          <a:endParaRPr lang="en-US"/>
        </a:p>
      </dgm:t>
    </dgm:pt>
    <dgm:pt modelId="{0400526E-83B7-4CC2-9B58-2DC05C2EB224}">
      <dgm:prSet/>
      <dgm:spPr/>
      <dgm:t>
        <a:bodyPr/>
        <a:lstStyle/>
        <a:p>
          <a:r>
            <a:rPr lang="en-US"/>
            <a:t>Working Parents</a:t>
          </a:r>
        </a:p>
      </dgm:t>
    </dgm:pt>
    <dgm:pt modelId="{5908588A-97D3-4FC7-8E92-9B48DE26C2C1}" type="parTrans" cxnId="{59B10A02-D469-4ED5-A38E-E1794A380747}">
      <dgm:prSet/>
      <dgm:spPr/>
      <dgm:t>
        <a:bodyPr/>
        <a:lstStyle/>
        <a:p>
          <a:endParaRPr lang="en-US"/>
        </a:p>
      </dgm:t>
    </dgm:pt>
    <dgm:pt modelId="{42A1A3CA-D447-4B74-AEB9-BE21873A5CD2}" type="sibTrans" cxnId="{59B10A02-D469-4ED5-A38E-E1794A380747}">
      <dgm:prSet/>
      <dgm:spPr/>
      <dgm:t>
        <a:bodyPr/>
        <a:lstStyle/>
        <a:p>
          <a:endParaRPr lang="en-US"/>
        </a:p>
      </dgm:t>
    </dgm:pt>
    <dgm:pt modelId="{791936A6-CD1D-4BD4-B788-BF988176D94F}">
      <dgm:prSet/>
      <dgm:spPr/>
      <dgm:t>
        <a:bodyPr/>
        <a:lstStyle/>
        <a:p>
          <a:r>
            <a:rPr lang="en-US" dirty="0"/>
            <a:t>Most likely to have a family</a:t>
          </a:r>
        </a:p>
      </dgm:t>
    </dgm:pt>
    <dgm:pt modelId="{5602B97E-2654-4BBA-A289-1318F4BF1AE0}" type="parTrans" cxnId="{D5911545-AF77-469F-85E0-427F7EDD227A}">
      <dgm:prSet/>
      <dgm:spPr/>
      <dgm:t>
        <a:bodyPr/>
        <a:lstStyle/>
        <a:p>
          <a:endParaRPr lang="en-US"/>
        </a:p>
      </dgm:t>
    </dgm:pt>
    <dgm:pt modelId="{8390EC1A-6FC1-4875-B75D-A73BABB7E78D}" type="sibTrans" cxnId="{D5911545-AF77-469F-85E0-427F7EDD227A}">
      <dgm:prSet/>
      <dgm:spPr/>
      <dgm:t>
        <a:bodyPr/>
        <a:lstStyle/>
        <a:p>
          <a:endParaRPr lang="en-US"/>
        </a:p>
      </dgm:t>
    </dgm:pt>
    <dgm:pt modelId="{FF492A6B-E628-4473-B4F9-E9D2A495C238}">
      <dgm:prSet/>
      <dgm:spPr/>
      <dgm:t>
        <a:bodyPr/>
        <a:lstStyle/>
        <a:p>
          <a:r>
            <a:rPr lang="en-US" dirty="0"/>
            <a:t>Very open to offers of all types</a:t>
          </a:r>
        </a:p>
      </dgm:t>
    </dgm:pt>
    <dgm:pt modelId="{3B736F4F-9587-4D0F-A89D-C11451931309}" type="parTrans" cxnId="{CA5E96C4-49B2-412E-BF01-60B88C091552}">
      <dgm:prSet/>
      <dgm:spPr/>
      <dgm:t>
        <a:bodyPr/>
        <a:lstStyle/>
        <a:p>
          <a:endParaRPr lang="en-US"/>
        </a:p>
      </dgm:t>
    </dgm:pt>
    <dgm:pt modelId="{927CAD4F-1090-4199-808D-20ED9B64CA6F}" type="sibTrans" cxnId="{CA5E96C4-49B2-412E-BF01-60B88C091552}">
      <dgm:prSet/>
      <dgm:spPr/>
      <dgm:t>
        <a:bodyPr/>
        <a:lstStyle/>
        <a:p>
          <a:endParaRPr lang="en-US"/>
        </a:p>
      </dgm:t>
    </dgm:pt>
    <dgm:pt modelId="{9EF85C6F-7152-4927-9F9F-8882F37BF1C8}">
      <dgm:prSet/>
      <dgm:spPr/>
      <dgm:t>
        <a:bodyPr/>
        <a:lstStyle/>
        <a:p>
          <a:r>
            <a:rPr lang="en-US" dirty="0"/>
            <a:t>Significant trouble controlling spending</a:t>
          </a:r>
        </a:p>
      </dgm:t>
    </dgm:pt>
    <dgm:pt modelId="{39DF8A3C-7404-409B-919C-E1E9D6A1B62D}" type="parTrans" cxnId="{87D132A8-D2A3-4E3B-8C2F-1E3482B09A3E}">
      <dgm:prSet/>
      <dgm:spPr/>
      <dgm:t>
        <a:bodyPr/>
        <a:lstStyle/>
        <a:p>
          <a:endParaRPr lang="en-US"/>
        </a:p>
      </dgm:t>
    </dgm:pt>
    <dgm:pt modelId="{AFC8383C-8DE7-4AA9-B3B7-96C179E48C63}" type="sibTrans" cxnId="{87D132A8-D2A3-4E3B-8C2F-1E3482B09A3E}">
      <dgm:prSet/>
      <dgm:spPr/>
      <dgm:t>
        <a:bodyPr/>
        <a:lstStyle/>
        <a:p>
          <a:endParaRPr lang="en-US"/>
        </a:p>
      </dgm:t>
    </dgm:pt>
    <dgm:pt modelId="{914A87E0-AED7-4214-8582-C2466DF8E883}">
      <dgm:prSet/>
      <dgm:spPr/>
      <dgm:t>
        <a:bodyPr/>
        <a:lstStyle/>
        <a:p>
          <a:r>
            <a:rPr lang="en-US" dirty="0"/>
            <a:t>Highly value planning things carefully, local products, health benefits, and convenience</a:t>
          </a:r>
        </a:p>
      </dgm:t>
    </dgm:pt>
    <dgm:pt modelId="{8D08075F-3786-446B-B5CE-D7A56A7D91CB}" type="parTrans" cxnId="{E59EBE2C-1451-4E18-8762-AE2E35816C74}">
      <dgm:prSet/>
      <dgm:spPr/>
      <dgm:t>
        <a:bodyPr/>
        <a:lstStyle/>
        <a:p>
          <a:endParaRPr lang="en-US"/>
        </a:p>
      </dgm:t>
    </dgm:pt>
    <dgm:pt modelId="{FEB5BE04-30DD-4B94-B0E0-CDACADC168CA}" type="sibTrans" cxnId="{E59EBE2C-1451-4E18-8762-AE2E35816C74}">
      <dgm:prSet/>
      <dgm:spPr/>
      <dgm:t>
        <a:bodyPr/>
        <a:lstStyle/>
        <a:p>
          <a:endParaRPr lang="en-US"/>
        </a:p>
      </dgm:t>
    </dgm:pt>
    <dgm:pt modelId="{C31A9893-93FB-A74F-8FCF-9D2D8FDBE608}">
      <dgm:prSet/>
      <dgm:spPr/>
      <dgm:t>
        <a:bodyPr/>
        <a:lstStyle/>
        <a:p>
          <a:r>
            <a:rPr lang="en-US" dirty="0"/>
            <a:t>Apathetic towards most survey questions</a:t>
          </a:r>
        </a:p>
      </dgm:t>
    </dgm:pt>
    <dgm:pt modelId="{614634B3-9EB4-8D49-9E49-42CAAE405524}" type="parTrans" cxnId="{EC20B296-EDB0-854B-8604-50C575A9B415}">
      <dgm:prSet/>
      <dgm:spPr/>
      <dgm:t>
        <a:bodyPr/>
        <a:lstStyle/>
        <a:p>
          <a:endParaRPr lang="en-US"/>
        </a:p>
      </dgm:t>
    </dgm:pt>
    <dgm:pt modelId="{7DCBE65B-925F-E847-832B-46DFEF83FC22}" type="sibTrans" cxnId="{EC20B296-EDB0-854B-8604-50C575A9B415}">
      <dgm:prSet/>
      <dgm:spPr/>
      <dgm:t>
        <a:bodyPr/>
        <a:lstStyle/>
        <a:p>
          <a:endParaRPr lang="en-US"/>
        </a:p>
      </dgm:t>
    </dgm:pt>
    <dgm:pt modelId="{8D5BF1E3-95E7-0240-8273-3A8CE397C5DD}">
      <dgm:prSet/>
      <dgm:spPr/>
      <dgm:t>
        <a:bodyPr/>
        <a:lstStyle/>
        <a:p>
          <a:r>
            <a:rPr lang="en-US" dirty="0"/>
            <a:t>Most likely to each lunch at home or skip lunch altogether</a:t>
          </a:r>
        </a:p>
      </dgm:t>
    </dgm:pt>
    <dgm:pt modelId="{7955743B-1BA9-E542-8890-D3A8C9A5F5A7}" type="parTrans" cxnId="{0AE1E0D7-5C0C-BA49-852C-E863EA9CAB5F}">
      <dgm:prSet/>
      <dgm:spPr/>
      <dgm:t>
        <a:bodyPr/>
        <a:lstStyle/>
        <a:p>
          <a:endParaRPr lang="en-US"/>
        </a:p>
      </dgm:t>
    </dgm:pt>
    <dgm:pt modelId="{D0C56C2B-C665-494D-B6D7-0E9C6BA5865A}" type="sibTrans" cxnId="{0AE1E0D7-5C0C-BA49-852C-E863EA9CAB5F}">
      <dgm:prSet/>
      <dgm:spPr/>
      <dgm:t>
        <a:bodyPr/>
        <a:lstStyle/>
        <a:p>
          <a:endParaRPr lang="en-US"/>
        </a:p>
      </dgm:t>
    </dgm:pt>
    <dgm:pt modelId="{64B05B09-FDFD-4CE5-8DFC-8EB81CA064B4}" type="pres">
      <dgm:prSet presAssocID="{B327EBC4-AABB-4244-A9DC-069B338E18AB}" presName="Name0" presStyleCnt="0">
        <dgm:presLayoutVars>
          <dgm:dir/>
          <dgm:animLvl val="lvl"/>
          <dgm:resizeHandles val="exact"/>
        </dgm:presLayoutVars>
      </dgm:prSet>
      <dgm:spPr/>
    </dgm:pt>
    <dgm:pt modelId="{3125D4EF-B011-48F1-839D-BDF686B47CB1}" type="pres">
      <dgm:prSet presAssocID="{159519B6-D253-40F1-9ACF-E1398A18CC70}" presName="linNode" presStyleCnt="0"/>
      <dgm:spPr/>
    </dgm:pt>
    <dgm:pt modelId="{B939589D-7258-4288-A16E-C135608003B6}" type="pres">
      <dgm:prSet presAssocID="{159519B6-D253-40F1-9ACF-E1398A18CC7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EE1F0CB-7190-4B63-B8F9-FE6BB3E62106}" type="pres">
      <dgm:prSet presAssocID="{159519B6-D253-40F1-9ACF-E1398A18CC70}" presName="descendantText" presStyleLbl="alignAccFollowNode1" presStyleIdx="0" presStyleCnt="3">
        <dgm:presLayoutVars>
          <dgm:bulletEnabled val="1"/>
        </dgm:presLayoutVars>
      </dgm:prSet>
      <dgm:spPr/>
    </dgm:pt>
    <dgm:pt modelId="{BC41A3DC-E2EB-466B-A0F9-3572F1942984}" type="pres">
      <dgm:prSet presAssocID="{DC8FDB99-A848-45A0-B734-D0CA16DF1F26}" presName="sp" presStyleCnt="0"/>
      <dgm:spPr/>
    </dgm:pt>
    <dgm:pt modelId="{BF08434B-9644-4669-9F34-68A01E398282}" type="pres">
      <dgm:prSet presAssocID="{5993D248-E28D-462D-8762-BB725BF18C90}" presName="linNode" presStyleCnt="0"/>
      <dgm:spPr/>
    </dgm:pt>
    <dgm:pt modelId="{166CE79B-AF29-4A6E-87BD-7A9C32EFD59F}" type="pres">
      <dgm:prSet presAssocID="{5993D248-E28D-462D-8762-BB725BF18C9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6756AE6-54B5-4313-8C55-BB73CC1A0101}" type="pres">
      <dgm:prSet presAssocID="{5993D248-E28D-462D-8762-BB725BF18C90}" presName="descendantText" presStyleLbl="alignAccFollowNode1" presStyleIdx="1" presStyleCnt="3">
        <dgm:presLayoutVars>
          <dgm:bulletEnabled val="1"/>
        </dgm:presLayoutVars>
      </dgm:prSet>
      <dgm:spPr/>
    </dgm:pt>
    <dgm:pt modelId="{89AF45E4-89B8-4349-9DD3-6635EE62B5B0}" type="pres">
      <dgm:prSet presAssocID="{C15D38A6-4E3C-45CF-A6E1-D686E2474EAA}" presName="sp" presStyleCnt="0"/>
      <dgm:spPr/>
    </dgm:pt>
    <dgm:pt modelId="{9DD15018-40BD-48D9-A6CE-D9814EB3FF87}" type="pres">
      <dgm:prSet presAssocID="{0400526E-83B7-4CC2-9B58-2DC05C2EB224}" presName="linNode" presStyleCnt="0"/>
      <dgm:spPr/>
    </dgm:pt>
    <dgm:pt modelId="{AD24BCCB-9448-4902-971E-6064CDE2E46D}" type="pres">
      <dgm:prSet presAssocID="{0400526E-83B7-4CC2-9B58-2DC05C2EB2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07A7B43-81E4-4ADD-8B98-A0C92A376854}" type="pres">
      <dgm:prSet presAssocID="{0400526E-83B7-4CC2-9B58-2DC05C2EB2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9B10A02-D469-4ED5-A38E-E1794A380747}" srcId="{B327EBC4-AABB-4244-A9DC-069B338E18AB}" destId="{0400526E-83B7-4CC2-9B58-2DC05C2EB224}" srcOrd="2" destOrd="0" parTransId="{5908588A-97D3-4FC7-8E92-9B48DE26C2C1}" sibTransId="{42A1A3CA-D447-4B74-AEB9-BE21873A5CD2}"/>
    <dgm:cxn modelId="{08BB7916-9EE7-4709-B2F7-1F10905589C4}" type="presOf" srcId="{791936A6-CD1D-4BD4-B788-BF988176D94F}" destId="{707A7B43-81E4-4ADD-8B98-A0C92A376854}" srcOrd="0" destOrd="0" presId="urn:microsoft.com/office/officeart/2005/8/layout/vList5"/>
    <dgm:cxn modelId="{652EEC16-43EB-472E-804B-A6C94D0BC2F5}" type="presOf" srcId="{9EF85C6F-7152-4927-9F9F-8882F37BF1C8}" destId="{16756AE6-54B5-4313-8C55-BB73CC1A0101}" srcOrd="0" destOrd="1" presId="urn:microsoft.com/office/officeart/2005/8/layout/vList5"/>
    <dgm:cxn modelId="{8A488029-4EC4-4256-89E9-92CEF0F07560}" srcId="{159519B6-D253-40F1-9ACF-E1398A18CC70}" destId="{2372B0FC-DF6D-486A-838E-874FF99090A6}" srcOrd="0" destOrd="0" parTransId="{51F7815E-8B77-484B-8FA0-25ADCD881EDA}" sibTransId="{52914C6B-204E-4CE8-BB8C-21FA7F008340}"/>
    <dgm:cxn modelId="{E59EBE2C-1451-4E18-8762-AE2E35816C74}" srcId="{159519B6-D253-40F1-9ACF-E1398A18CC70}" destId="{914A87E0-AED7-4214-8582-C2466DF8E883}" srcOrd="1" destOrd="0" parTransId="{8D08075F-3786-446B-B5CE-D7A56A7D91CB}" sibTransId="{FEB5BE04-30DD-4B94-B0E0-CDACADC168CA}"/>
    <dgm:cxn modelId="{D5911545-AF77-469F-85E0-427F7EDD227A}" srcId="{0400526E-83B7-4CC2-9B58-2DC05C2EB224}" destId="{791936A6-CD1D-4BD4-B788-BF988176D94F}" srcOrd="0" destOrd="0" parTransId="{5602B97E-2654-4BBA-A289-1318F4BF1AE0}" sibTransId="{8390EC1A-6FC1-4875-B75D-A73BABB7E78D}"/>
    <dgm:cxn modelId="{F3C8124A-9AED-4E69-B135-D40493DC9384}" srcId="{5993D248-E28D-462D-8762-BB725BF18C90}" destId="{7985F05A-372E-4459-8F7A-A0E5D2AC0E51}" srcOrd="4" destOrd="0" parTransId="{1ECD01D8-1319-44AC-B0ED-B269E0592AA3}" sibTransId="{D2810C5A-D92F-42D3-AE84-4C0C3D9678B0}"/>
    <dgm:cxn modelId="{E546A956-440B-4F06-9CC0-E9A0B8C9B8FB}" srcId="{159519B6-D253-40F1-9ACF-E1398A18CC70}" destId="{E73793CB-5AD2-401B-9919-59A7BBF49248}" srcOrd="2" destOrd="0" parTransId="{0C90E431-F437-47A9-9DC5-8C61FAE46EB0}" sibTransId="{8CF18E64-CC6F-4C11-BB44-B0353AB716A1}"/>
    <dgm:cxn modelId="{A78DAF57-AC47-4056-A1A5-0ECD005648E5}" type="presOf" srcId="{914A87E0-AED7-4214-8582-C2466DF8E883}" destId="{2EE1F0CB-7190-4B63-B8F9-FE6BB3E62106}" srcOrd="0" destOrd="1" presId="urn:microsoft.com/office/officeart/2005/8/layout/vList5"/>
    <dgm:cxn modelId="{C3E04563-0E49-47EF-A5CC-006A20537CA2}" srcId="{5993D248-E28D-462D-8762-BB725BF18C90}" destId="{C038D9E8-35A9-402C-AC52-8DC7B6ECCDD9}" srcOrd="0" destOrd="0" parTransId="{55EE4EED-AA7C-49DE-9FE3-17C85AF8F697}" sibTransId="{3256D981-A96F-4888-B6FE-2B6ED7871E6E}"/>
    <dgm:cxn modelId="{12DADB6D-0BD5-4F1F-BE40-729304FB2359}" srcId="{159519B6-D253-40F1-9ACF-E1398A18CC70}" destId="{D56189F1-51AE-488C-A2FF-9436FD5E4F2C}" srcOrd="3" destOrd="0" parTransId="{D4D72E60-1253-44FE-A286-10536B9C0B22}" sibTransId="{E373195B-EFE9-4979-975F-05B5A7B33776}"/>
    <dgm:cxn modelId="{5656486E-51E7-4424-87F4-197DD04AFADF}" srcId="{B327EBC4-AABB-4244-A9DC-069B338E18AB}" destId="{159519B6-D253-40F1-9ACF-E1398A18CC70}" srcOrd="0" destOrd="0" parTransId="{D5BBC338-F58A-4B28-8D62-577A90E0C9D8}" sibTransId="{DC8FDB99-A848-45A0-B734-D0CA16DF1F26}"/>
    <dgm:cxn modelId="{70ACF26E-C7B0-4130-81E8-0B2C732D77CA}" type="presOf" srcId="{69CD57EE-96E3-4D4E-8B68-EFF75CDFF666}" destId="{16756AE6-54B5-4313-8C55-BB73CC1A0101}" srcOrd="0" destOrd="3" presId="urn:microsoft.com/office/officeart/2005/8/layout/vList5"/>
    <dgm:cxn modelId="{253EC470-0C82-4234-AF18-D1D0820341D7}" type="presOf" srcId="{D56189F1-51AE-488C-A2FF-9436FD5E4F2C}" destId="{2EE1F0CB-7190-4B63-B8F9-FE6BB3E62106}" srcOrd="0" destOrd="3" presId="urn:microsoft.com/office/officeart/2005/8/layout/vList5"/>
    <dgm:cxn modelId="{9B4E1082-F3B1-43E2-9899-CD6152D787DA}" type="presOf" srcId="{B327EBC4-AABB-4244-A9DC-069B338E18AB}" destId="{64B05B09-FDFD-4CE5-8DFC-8EB81CA064B4}" srcOrd="0" destOrd="0" presId="urn:microsoft.com/office/officeart/2005/8/layout/vList5"/>
    <dgm:cxn modelId="{0B514982-6346-4329-B27C-4412D986A751}" type="presOf" srcId="{0400526E-83B7-4CC2-9B58-2DC05C2EB224}" destId="{AD24BCCB-9448-4902-971E-6064CDE2E46D}" srcOrd="0" destOrd="0" presId="urn:microsoft.com/office/officeart/2005/8/layout/vList5"/>
    <dgm:cxn modelId="{DDEA8F82-5852-44A5-8715-27BCA67F8A66}" type="presOf" srcId="{2372B0FC-DF6D-486A-838E-874FF99090A6}" destId="{2EE1F0CB-7190-4B63-B8F9-FE6BB3E62106}" srcOrd="0" destOrd="0" presId="urn:microsoft.com/office/officeart/2005/8/layout/vList5"/>
    <dgm:cxn modelId="{094DA582-18CA-4C53-BF68-9BEBD5237B0C}" type="presOf" srcId="{E73793CB-5AD2-401B-9919-59A7BBF49248}" destId="{2EE1F0CB-7190-4B63-B8F9-FE6BB3E62106}" srcOrd="0" destOrd="2" presId="urn:microsoft.com/office/officeart/2005/8/layout/vList5"/>
    <dgm:cxn modelId="{49CE5288-44A4-6442-9E72-992EF9E07A22}" type="presOf" srcId="{8D5BF1E3-95E7-0240-8273-3A8CE397C5DD}" destId="{707A7B43-81E4-4ADD-8B98-A0C92A376854}" srcOrd="0" destOrd="1" presId="urn:microsoft.com/office/officeart/2005/8/layout/vList5"/>
    <dgm:cxn modelId="{14A32D8A-5D3C-4907-8CCC-A06519B9B48D}" srcId="{5993D248-E28D-462D-8762-BB725BF18C90}" destId="{69CD57EE-96E3-4D4E-8B68-EFF75CDFF666}" srcOrd="3" destOrd="0" parTransId="{2905101E-C598-4F0B-A703-CE5416A2A132}" sibTransId="{EAF8F450-41C7-4078-AF37-C412C9EF0F27}"/>
    <dgm:cxn modelId="{EC20B296-EDB0-854B-8604-50C575A9B415}" srcId="{0400526E-83B7-4CC2-9B58-2DC05C2EB224}" destId="{C31A9893-93FB-A74F-8FCF-9D2D8FDBE608}" srcOrd="2" destOrd="0" parTransId="{614634B3-9EB4-8D49-9E49-42CAAE405524}" sibTransId="{7DCBE65B-925F-E847-832B-46DFEF83FC22}"/>
    <dgm:cxn modelId="{B2F271A2-1A44-4E9A-898B-947E87EEAE59}" srcId="{5993D248-E28D-462D-8762-BB725BF18C90}" destId="{DD0812E1-D928-4E25-8AFE-E892E8E54064}" srcOrd="2" destOrd="0" parTransId="{3B9B376E-F3B9-4891-8F47-7FBFED23928D}" sibTransId="{4A77E4BD-1D1F-4090-8F84-59E8E0E1BAB8}"/>
    <dgm:cxn modelId="{87D132A8-D2A3-4E3B-8C2F-1E3482B09A3E}" srcId="{5993D248-E28D-462D-8762-BB725BF18C90}" destId="{9EF85C6F-7152-4927-9F9F-8882F37BF1C8}" srcOrd="1" destOrd="0" parTransId="{39DF8A3C-7404-409B-919C-E1E9D6A1B62D}" sibTransId="{AFC8383C-8DE7-4AA9-B3B7-96C179E48C63}"/>
    <dgm:cxn modelId="{42DED1A9-F69F-4FA5-825E-894A7174683C}" type="presOf" srcId="{C038D9E8-35A9-402C-AC52-8DC7B6ECCDD9}" destId="{16756AE6-54B5-4313-8C55-BB73CC1A0101}" srcOrd="0" destOrd="0" presId="urn:microsoft.com/office/officeart/2005/8/layout/vList5"/>
    <dgm:cxn modelId="{FB3698B3-99DF-4979-819A-AE123A22D302}" type="presOf" srcId="{FF492A6B-E628-4473-B4F9-E9D2A495C238}" destId="{707A7B43-81E4-4ADD-8B98-A0C92A376854}" srcOrd="0" destOrd="3" presId="urn:microsoft.com/office/officeart/2005/8/layout/vList5"/>
    <dgm:cxn modelId="{79768BB4-76B2-42C3-9349-FBD05ECE9F52}" srcId="{B327EBC4-AABB-4244-A9DC-069B338E18AB}" destId="{5993D248-E28D-462D-8762-BB725BF18C90}" srcOrd="1" destOrd="0" parTransId="{CB6E6C46-C043-423A-AFB0-2A6CE0BA7683}" sibTransId="{C15D38A6-4E3C-45CF-A6E1-D686E2474EAA}"/>
    <dgm:cxn modelId="{09BB0DB9-2C07-4958-9AF1-B86AE57F2BA2}" type="presOf" srcId="{5993D248-E28D-462D-8762-BB725BF18C90}" destId="{166CE79B-AF29-4A6E-87BD-7A9C32EFD59F}" srcOrd="0" destOrd="0" presId="urn:microsoft.com/office/officeart/2005/8/layout/vList5"/>
    <dgm:cxn modelId="{CA5E96C4-49B2-412E-BF01-60B88C091552}" srcId="{0400526E-83B7-4CC2-9B58-2DC05C2EB224}" destId="{FF492A6B-E628-4473-B4F9-E9D2A495C238}" srcOrd="3" destOrd="0" parTransId="{3B736F4F-9587-4D0F-A89D-C11451931309}" sibTransId="{927CAD4F-1090-4199-808D-20ED9B64CA6F}"/>
    <dgm:cxn modelId="{0AE1E0D7-5C0C-BA49-852C-E863EA9CAB5F}" srcId="{0400526E-83B7-4CC2-9B58-2DC05C2EB224}" destId="{8D5BF1E3-95E7-0240-8273-3A8CE397C5DD}" srcOrd="1" destOrd="0" parTransId="{7955743B-1BA9-E542-8890-D3A8C9A5F5A7}" sibTransId="{D0C56C2B-C665-494D-B6D7-0E9C6BA5865A}"/>
    <dgm:cxn modelId="{AD803DDF-5551-0F43-B9CC-7E9449B5DD37}" type="presOf" srcId="{C31A9893-93FB-A74F-8FCF-9D2D8FDBE608}" destId="{707A7B43-81E4-4ADD-8B98-A0C92A376854}" srcOrd="0" destOrd="2" presId="urn:microsoft.com/office/officeart/2005/8/layout/vList5"/>
    <dgm:cxn modelId="{D246D5EC-3890-4AD3-8596-D62725E4844A}" type="presOf" srcId="{7985F05A-372E-4459-8F7A-A0E5D2AC0E51}" destId="{16756AE6-54B5-4313-8C55-BB73CC1A0101}" srcOrd="0" destOrd="4" presId="urn:microsoft.com/office/officeart/2005/8/layout/vList5"/>
    <dgm:cxn modelId="{AF9623FA-48C8-4D99-9F64-F1D51E545527}" type="presOf" srcId="{DD0812E1-D928-4E25-8AFE-E892E8E54064}" destId="{16756AE6-54B5-4313-8C55-BB73CC1A0101}" srcOrd="0" destOrd="2" presId="urn:microsoft.com/office/officeart/2005/8/layout/vList5"/>
    <dgm:cxn modelId="{5E54AAFF-67B6-469E-B721-BF60F85B1C29}" type="presOf" srcId="{159519B6-D253-40F1-9ACF-E1398A18CC70}" destId="{B939589D-7258-4288-A16E-C135608003B6}" srcOrd="0" destOrd="0" presId="urn:microsoft.com/office/officeart/2005/8/layout/vList5"/>
    <dgm:cxn modelId="{B59D91A0-1E67-4F52-B3E2-18B7E2286D06}" type="presParOf" srcId="{64B05B09-FDFD-4CE5-8DFC-8EB81CA064B4}" destId="{3125D4EF-B011-48F1-839D-BDF686B47CB1}" srcOrd="0" destOrd="0" presId="urn:microsoft.com/office/officeart/2005/8/layout/vList5"/>
    <dgm:cxn modelId="{664E67A2-366F-4395-A381-127345CAC024}" type="presParOf" srcId="{3125D4EF-B011-48F1-839D-BDF686B47CB1}" destId="{B939589D-7258-4288-A16E-C135608003B6}" srcOrd="0" destOrd="0" presId="urn:microsoft.com/office/officeart/2005/8/layout/vList5"/>
    <dgm:cxn modelId="{BE00F796-2C8B-4B60-A985-0627858F596D}" type="presParOf" srcId="{3125D4EF-B011-48F1-839D-BDF686B47CB1}" destId="{2EE1F0CB-7190-4B63-B8F9-FE6BB3E62106}" srcOrd="1" destOrd="0" presId="urn:microsoft.com/office/officeart/2005/8/layout/vList5"/>
    <dgm:cxn modelId="{7390BD87-CFE2-436C-845A-0E4A49E6F51E}" type="presParOf" srcId="{64B05B09-FDFD-4CE5-8DFC-8EB81CA064B4}" destId="{BC41A3DC-E2EB-466B-A0F9-3572F1942984}" srcOrd="1" destOrd="0" presId="urn:microsoft.com/office/officeart/2005/8/layout/vList5"/>
    <dgm:cxn modelId="{6B96FD6D-B790-4477-944A-15BFD2987BF8}" type="presParOf" srcId="{64B05B09-FDFD-4CE5-8DFC-8EB81CA064B4}" destId="{BF08434B-9644-4669-9F34-68A01E398282}" srcOrd="2" destOrd="0" presId="urn:microsoft.com/office/officeart/2005/8/layout/vList5"/>
    <dgm:cxn modelId="{25DB9423-4DB2-4776-A193-92ABFB86B151}" type="presParOf" srcId="{BF08434B-9644-4669-9F34-68A01E398282}" destId="{166CE79B-AF29-4A6E-87BD-7A9C32EFD59F}" srcOrd="0" destOrd="0" presId="urn:microsoft.com/office/officeart/2005/8/layout/vList5"/>
    <dgm:cxn modelId="{1D260A26-2D3A-4280-A1DB-D4F782A3C2CD}" type="presParOf" srcId="{BF08434B-9644-4669-9F34-68A01E398282}" destId="{16756AE6-54B5-4313-8C55-BB73CC1A0101}" srcOrd="1" destOrd="0" presId="urn:microsoft.com/office/officeart/2005/8/layout/vList5"/>
    <dgm:cxn modelId="{602E36C0-128A-4201-BF8E-9A38E828F107}" type="presParOf" srcId="{64B05B09-FDFD-4CE5-8DFC-8EB81CA064B4}" destId="{89AF45E4-89B8-4349-9DD3-6635EE62B5B0}" srcOrd="3" destOrd="0" presId="urn:microsoft.com/office/officeart/2005/8/layout/vList5"/>
    <dgm:cxn modelId="{D42E8896-43ED-4F71-AEF9-708D360A0D69}" type="presParOf" srcId="{64B05B09-FDFD-4CE5-8DFC-8EB81CA064B4}" destId="{9DD15018-40BD-48D9-A6CE-D9814EB3FF87}" srcOrd="4" destOrd="0" presId="urn:microsoft.com/office/officeart/2005/8/layout/vList5"/>
    <dgm:cxn modelId="{353BC692-EA8D-405A-B84D-F5D72DBDD2CA}" type="presParOf" srcId="{9DD15018-40BD-48D9-A6CE-D9814EB3FF87}" destId="{AD24BCCB-9448-4902-971E-6064CDE2E46D}" srcOrd="0" destOrd="0" presId="urn:microsoft.com/office/officeart/2005/8/layout/vList5"/>
    <dgm:cxn modelId="{635E577D-B6DB-48BC-941A-58279EAA8D5E}" type="presParOf" srcId="{9DD15018-40BD-48D9-A6CE-D9814EB3FF87}" destId="{707A7B43-81E4-4ADD-8B98-A0C92A3768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90944-D693-4D85-9198-13F4DCCBBD8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60FA57-7FE3-488D-B898-B8320DE342D8}">
      <dgm:prSet custT="1"/>
      <dgm:spPr/>
      <dgm:t>
        <a:bodyPr/>
        <a:lstStyle/>
        <a:p>
          <a:r>
            <a:rPr lang="en-US" sz="2800" dirty="0"/>
            <a:t>Location C</a:t>
          </a:r>
        </a:p>
      </dgm:t>
    </dgm:pt>
    <dgm:pt modelId="{DE5EF130-F14C-4C06-B4A6-37CC11FE305F}" type="parTrans" cxnId="{EA86B513-692B-49DD-8B23-95537299E02B}">
      <dgm:prSet/>
      <dgm:spPr/>
      <dgm:t>
        <a:bodyPr/>
        <a:lstStyle/>
        <a:p>
          <a:endParaRPr lang="en-US"/>
        </a:p>
      </dgm:t>
    </dgm:pt>
    <dgm:pt modelId="{160ED1AB-C607-477A-907C-137019BBC1FA}" type="sibTrans" cxnId="{EA86B513-692B-49DD-8B23-95537299E02B}">
      <dgm:prSet/>
      <dgm:spPr/>
      <dgm:t>
        <a:bodyPr/>
        <a:lstStyle/>
        <a:p>
          <a:endParaRPr lang="en-US"/>
        </a:p>
      </dgm:t>
    </dgm:pt>
    <dgm:pt modelId="{F6ECAC09-A8D3-4A80-A783-157BBBEC644F}">
      <dgm:prSet/>
      <dgm:spPr/>
      <dgm:t>
        <a:bodyPr/>
        <a:lstStyle/>
        <a:p>
          <a:r>
            <a:rPr lang="en-US"/>
            <a:t>Good income level</a:t>
          </a:r>
        </a:p>
      </dgm:t>
    </dgm:pt>
    <dgm:pt modelId="{42BDE04B-83EA-4AE9-AE63-E3267D8DAE50}" type="parTrans" cxnId="{501A2896-91B1-4811-87CD-40648701AEE9}">
      <dgm:prSet/>
      <dgm:spPr/>
      <dgm:t>
        <a:bodyPr/>
        <a:lstStyle/>
        <a:p>
          <a:endParaRPr lang="en-US"/>
        </a:p>
      </dgm:t>
    </dgm:pt>
    <dgm:pt modelId="{A69C3975-E07F-4F05-BA14-691C1A5C299B}" type="sibTrans" cxnId="{501A2896-91B1-4811-87CD-40648701AEE9}">
      <dgm:prSet/>
      <dgm:spPr/>
      <dgm:t>
        <a:bodyPr/>
        <a:lstStyle/>
        <a:p>
          <a:endParaRPr lang="en-US"/>
        </a:p>
      </dgm:t>
    </dgm:pt>
    <dgm:pt modelId="{2E7934C8-631B-494F-B627-298A0584506C}">
      <dgm:prSet/>
      <dgm:spPr/>
      <dgm:t>
        <a:bodyPr/>
        <a:lstStyle/>
        <a:p>
          <a:r>
            <a:rPr lang="en-US" dirty="0"/>
            <a:t>Less Population than Location D</a:t>
          </a:r>
        </a:p>
      </dgm:t>
    </dgm:pt>
    <dgm:pt modelId="{53544D97-91A8-4D41-BDDD-448027D357AA}" type="parTrans" cxnId="{DC2946D7-3D4D-4B31-A931-56A17E330D6C}">
      <dgm:prSet/>
      <dgm:spPr/>
      <dgm:t>
        <a:bodyPr/>
        <a:lstStyle/>
        <a:p>
          <a:endParaRPr lang="en-US"/>
        </a:p>
      </dgm:t>
    </dgm:pt>
    <dgm:pt modelId="{DFFD3BFE-BE57-436E-8764-3A59C9028B10}" type="sibTrans" cxnId="{DC2946D7-3D4D-4B31-A931-56A17E330D6C}">
      <dgm:prSet/>
      <dgm:spPr/>
      <dgm:t>
        <a:bodyPr/>
        <a:lstStyle/>
        <a:p>
          <a:endParaRPr lang="en-US"/>
        </a:p>
      </dgm:t>
    </dgm:pt>
    <dgm:pt modelId="{638853AA-0BC9-4BE9-A294-C2D7664B3878}">
      <dgm:prSet/>
      <dgm:spPr/>
      <dgm:t>
        <a:bodyPr/>
        <a:lstStyle/>
        <a:p>
          <a:r>
            <a:rPr lang="en-US" dirty="0"/>
            <a:t>Main difference with Location D is the “Family Thrifts” (Low income Middle Age Mostly without kids)</a:t>
          </a:r>
        </a:p>
      </dgm:t>
    </dgm:pt>
    <dgm:pt modelId="{48836B8A-5ADD-4C06-A5A0-94FE368BDE4C}" type="parTrans" cxnId="{5C76E7F0-279B-4B85-94BB-726F7FC8E8CF}">
      <dgm:prSet/>
      <dgm:spPr/>
      <dgm:t>
        <a:bodyPr/>
        <a:lstStyle/>
        <a:p>
          <a:endParaRPr lang="en-US"/>
        </a:p>
      </dgm:t>
    </dgm:pt>
    <dgm:pt modelId="{9F1A2B5C-7D46-42C9-97CE-C31D3A64C748}" type="sibTrans" cxnId="{5C76E7F0-279B-4B85-94BB-726F7FC8E8CF}">
      <dgm:prSet/>
      <dgm:spPr/>
      <dgm:t>
        <a:bodyPr/>
        <a:lstStyle/>
        <a:p>
          <a:endParaRPr lang="en-US"/>
        </a:p>
      </dgm:t>
    </dgm:pt>
    <dgm:pt modelId="{2BFF0286-32E0-447F-833C-D260A4FBF40E}">
      <dgm:prSet/>
      <dgm:spPr/>
      <dgm:t>
        <a:bodyPr/>
        <a:lstStyle/>
        <a:p>
          <a:r>
            <a:rPr lang="en-US" dirty="0"/>
            <a:t>More likely to eat at Burger King</a:t>
          </a:r>
        </a:p>
      </dgm:t>
    </dgm:pt>
    <dgm:pt modelId="{29930585-C14D-47D3-A0D4-FD98D5D80539}" type="parTrans" cxnId="{E6099808-42E6-4E59-8771-C5A907FCF08E}">
      <dgm:prSet/>
      <dgm:spPr/>
      <dgm:t>
        <a:bodyPr/>
        <a:lstStyle/>
        <a:p>
          <a:endParaRPr lang="en-US"/>
        </a:p>
      </dgm:t>
    </dgm:pt>
    <dgm:pt modelId="{6F7B6600-DEC9-4D4A-8B37-E28481318DC1}" type="sibTrans" cxnId="{E6099808-42E6-4E59-8771-C5A907FCF08E}">
      <dgm:prSet/>
      <dgm:spPr/>
      <dgm:t>
        <a:bodyPr/>
        <a:lstStyle/>
        <a:p>
          <a:endParaRPr lang="en-US"/>
        </a:p>
      </dgm:t>
    </dgm:pt>
    <dgm:pt modelId="{C839F446-68C9-4FBF-A194-5606FF4EABD7}">
      <dgm:prSet custT="1"/>
      <dgm:spPr/>
      <dgm:t>
        <a:bodyPr/>
        <a:lstStyle/>
        <a:p>
          <a:r>
            <a:rPr lang="en-US" sz="2800" b="1" dirty="0"/>
            <a:t>Location D</a:t>
          </a:r>
        </a:p>
      </dgm:t>
    </dgm:pt>
    <dgm:pt modelId="{86266E8E-1760-4832-93DB-9D74325CCEE0}" type="parTrans" cxnId="{C144EB30-0170-4840-8FBC-49A25BAE2689}">
      <dgm:prSet/>
      <dgm:spPr/>
      <dgm:t>
        <a:bodyPr/>
        <a:lstStyle/>
        <a:p>
          <a:endParaRPr lang="en-US"/>
        </a:p>
      </dgm:t>
    </dgm:pt>
    <dgm:pt modelId="{6F4173DD-AAA8-4436-B200-CC142D309762}" type="sibTrans" cxnId="{C144EB30-0170-4840-8FBC-49A25BAE2689}">
      <dgm:prSet/>
      <dgm:spPr/>
      <dgm:t>
        <a:bodyPr/>
        <a:lstStyle/>
        <a:p>
          <a:endParaRPr lang="en-US"/>
        </a:p>
      </dgm:t>
    </dgm:pt>
    <dgm:pt modelId="{2DD71D1A-809C-4376-BA2A-CB66240B2153}">
      <dgm:prSet/>
      <dgm:spPr/>
      <dgm:t>
        <a:bodyPr/>
        <a:lstStyle/>
        <a:p>
          <a:r>
            <a:rPr lang="en-US" b="1" dirty="0"/>
            <a:t>Good income level</a:t>
          </a:r>
        </a:p>
      </dgm:t>
    </dgm:pt>
    <dgm:pt modelId="{8AF3CB70-1087-4E39-911A-37E70626D32F}" type="parTrans" cxnId="{8CECEC0C-ED06-411F-BE8F-9CF6BBE505E9}">
      <dgm:prSet/>
      <dgm:spPr/>
      <dgm:t>
        <a:bodyPr/>
        <a:lstStyle/>
        <a:p>
          <a:endParaRPr lang="en-US"/>
        </a:p>
      </dgm:t>
    </dgm:pt>
    <dgm:pt modelId="{1600AB37-E120-42F8-B0FA-D2D8068FC60C}" type="sibTrans" cxnId="{8CECEC0C-ED06-411F-BE8F-9CF6BBE505E9}">
      <dgm:prSet/>
      <dgm:spPr/>
      <dgm:t>
        <a:bodyPr/>
        <a:lstStyle/>
        <a:p>
          <a:endParaRPr lang="en-US"/>
        </a:p>
      </dgm:t>
    </dgm:pt>
    <dgm:pt modelId="{C2A2DBE1-F0FC-43E9-BBD9-5F271B759E9A}">
      <dgm:prSet/>
      <dgm:spPr/>
      <dgm:t>
        <a:bodyPr/>
        <a:lstStyle/>
        <a:p>
          <a:r>
            <a:rPr lang="en-US" b="1" dirty="0"/>
            <a:t>Highest Population and Consumer Spend</a:t>
          </a:r>
        </a:p>
      </dgm:t>
    </dgm:pt>
    <dgm:pt modelId="{B212D8ED-FBC7-4DBA-9FFA-4BFB495C66E0}" type="parTrans" cxnId="{AFCACE11-3ADA-42A1-8405-EC52C0F1B9E1}">
      <dgm:prSet/>
      <dgm:spPr/>
      <dgm:t>
        <a:bodyPr/>
        <a:lstStyle/>
        <a:p>
          <a:endParaRPr lang="en-US"/>
        </a:p>
      </dgm:t>
    </dgm:pt>
    <dgm:pt modelId="{708292D1-3175-4EAE-AB91-8E09D153B934}" type="sibTrans" cxnId="{AFCACE11-3ADA-42A1-8405-EC52C0F1B9E1}">
      <dgm:prSet/>
      <dgm:spPr/>
      <dgm:t>
        <a:bodyPr/>
        <a:lstStyle/>
        <a:p>
          <a:endParaRPr lang="en-US"/>
        </a:p>
      </dgm:t>
    </dgm:pt>
    <dgm:pt modelId="{D0B82AE8-725C-4B26-AC26-8066F501444E}">
      <dgm:prSet/>
      <dgm:spPr/>
      <dgm:t>
        <a:bodyPr/>
        <a:lstStyle/>
        <a:p>
          <a:r>
            <a:rPr lang="en-US" b="1" dirty="0"/>
            <a:t>More likely to eat at Panera, similar to current customers</a:t>
          </a:r>
        </a:p>
      </dgm:t>
    </dgm:pt>
    <dgm:pt modelId="{CDAEC1BD-FEFC-474D-BEFE-A9826D7E05A7}" type="parTrans" cxnId="{F5EE7F2C-48D3-49EB-B09A-9CAFB0A54DA3}">
      <dgm:prSet/>
      <dgm:spPr/>
      <dgm:t>
        <a:bodyPr/>
        <a:lstStyle/>
        <a:p>
          <a:endParaRPr lang="en-US"/>
        </a:p>
      </dgm:t>
    </dgm:pt>
    <dgm:pt modelId="{8081669B-083C-4D2D-8EE4-87806D5708C2}" type="sibTrans" cxnId="{F5EE7F2C-48D3-49EB-B09A-9CAFB0A54DA3}">
      <dgm:prSet/>
      <dgm:spPr/>
      <dgm:t>
        <a:bodyPr/>
        <a:lstStyle/>
        <a:p>
          <a:endParaRPr lang="en-US"/>
        </a:p>
      </dgm:t>
    </dgm:pt>
    <dgm:pt modelId="{B74FAAE6-A459-4460-8CE7-6FEA8E3C2299}">
      <dgm:prSet custT="1"/>
      <dgm:spPr/>
      <dgm:t>
        <a:bodyPr/>
        <a:lstStyle/>
        <a:p>
          <a:r>
            <a:rPr lang="en-US" sz="2800" dirty="0"/>
            <a:t>Location B</a:t>
          </a:r>
        </a:p>
      </dgm:t>
    </dgm:pt>
    <dgm:pt modelId="{57234A69-108B-4339-AEBA-B95613C2CDEF}" type="parTrans" cxnId="{C84634F6-B52B-4654-B7F1-653E109835D9}">
      <dgm:prSet/>
      <dgm:spPr/>
      <dgm:t>
        <a:bodyPr/>
        <a:lstStyle/>
        <a:p>
          <a:endParaRPr lang="en-US"/>
        </a:p>
      </dgm:t>
    </dgm:pt>
    <dgm:pt modelId="{9F159D6D-099F-4867-A6BB-CC536615D1CA}" type="sibTrans" cxnId="{C84634F6-B52B-4654-B7F1-653E109835D9}">
      <dgm:prSet/>
      <dgm:spPr/>
      <dgm:t>
        <a:bodyPr/>
        <a:lstStyle/>
        <a:p>
          <a:endParaRPr lang="en-US"/>
        </a:p>
      </dgm:t>
    </dgm:pt>
    <dgm:pt modelId="{0024E6D3-BCEA-4B25-A05B-266FA5108C17}">
      <dgm:prSet/>
      <dgm:spPr/>
      <dgm:t>
        <a:bodyPr/>
        <a:lstStyle/>
        <a:p>
          <a:r>
            <a:rPr lang="en-US" dirty="0"/>
            <a:t>Lowest Income</a:t>
          </a:r>
        </a:p>
      </dgm:t>
    </dgm:pt>
    <dgm:pt modelId="{47391249-8EF8-4E0F-914A-16DB944A791E}" type="parTrans" cxnId="{72389D30-321E-4ABF-AF94-5A6208242C3C}">
      <dgm:prSet/>
      <dgm:spPr/>
      <dgm:t>
        <a:bodyPr/>
        <a:lstStyle/>
        <a:p>
          <a:endParaRPr lang="en-US"/>
        </a:p>
      </dgm:t>
    </dgm:pt>
    <dgm:pt modelId="{B05DB209-D658-4B1E-B0BA-DA3AB3ED9F2B}" type="sibTrans" cxnId="{72389D30-321E-4ABF-AF94-5A6208242C3C}">
      <dgm:prSet/>
      <dgm:spPr/>
      <dgm:t>
        <a:bodyPr/>
        <a:lstStyle/>
        <a:p>
          <a:endParaRPr lang="en-US"/>
        </a:p>
      </dgm:t>
    </dgm:pt>
    <dgm:pt modelId="{5595256C-806F-491C-B53C-E2B56A82C835}">
      <dgm:prSet/>
      <dgm:spPr/>
      <dgm:t>
        <a:bodyPr/>
        <a:lstStyle/>
        <a:p>
          <a:r>
            <a:rPr lang="en-US" dirty="0"/>
            <a:t>Small Population</a:t>
          </a:r>
        </a:p>
      </dgm:t>
    </dgm:pt>
    <dgm:pt modelId="{AC837035-FAC0-4362-B36A-1548F27333AB}" type="parTrans" cxnId="{89E7FEF2-0ED4-42E8-B3CF-69025151EEF0}">
      <dgm:prSet/>
      <dgm:spPr/>
      <dgm:t>
        <a:bodyPr/>
        <a:lstStyle/>
        <a:p>
          <a:endParaRPr lang="en-US"/>
        </a:p>
      </dgm:t>
    </dgm:pt>
    <dgm:pt modelId="{C93702C6-2928-4A7F-B743-9789B4C06083}" type="sibTrans" cxnId="{89E7FEF2-0ED4-42E8-B3CF-69025151EEF0}">
      <dgm:prSet/>
      <dgm:spPr/>
      <dgm:t>
        <a:bodyPr/>
        <a:lstStyle/>
        <a:p>
          <a:endParaRPr lang="en-US"/>
        </a:p>
      </dgm:t>
    </dgm:pt>
    <dgm:pt modelId="{75C7B18C-6087-4090-BC72-E96AA8ABEEB4}">
      <dgm:prSet/>
      <dgm:spPr/>
      <dgm:t>
        <a:bodyPr/>
        <a:lstStyle/>
        <a:p>
          <a:r>
            <a:rPr lang="en-US" dirty="0"/>
            <a:t>Doesn’t align well with our current customers or our targeted segments</a:t>
          </a:r>
        </a:p>
      </dgm:t>
    </dgm:pt>
    <dgm:pt modelId="{D756A67B-193F-4822-84D4-684F0419A3B6}" type="parTrans" cxnId="{149E2105-752C-42B5-AA35-8ED43D694E82}">
      <dgm:prSet/>
      <dgm:spPr/>
      <dgm:t>
        <a:bodyPr/>
        <a:lstStyle/>
        <a:p>
          <a:endParaRPr lang="en-US"/>
        </a:p>
      </dgm:t>
    </dgm:pt>
    <dgm:pt modelId="{B6AA3FE6-90E3-45BB-AC17-8A1829DF6E46}" type="sibTrans" cxnId="{149E2105-752C-42B5-AA35-8ED43D694E82}">
      <dgm:prSet/>
      <dgm:spPr/>
      <dgm:t>
        <a:bodyPr/>
        <a:lstStyle/>
        <a:p>
          <a:endParaRPr lang="en-US"/>
        </a:p>
      </dgm:t>
    </dgm:pt>
    <dgm:pt modelId="{E3C62533-0AA1-4BB8-99E1-3956B4FF0A5B}">
      <dgm:prSet custT="1"/>
      <dgm:spPr/>
      <dgm:t>
        <a:bodyPr/>
        <a:lstStyle/>
        <a:p>
          <a:r>
            <a:rPr lang="en-US" sz="2800" dirty="0"/>
            <a:t>Location A</a:t>
          </a:r>
        </a:p>
      </dgm:t>
    </dgm:pt>
    <dgm:pt modelId="{C770CABD-6BB7-4991-9B89-93FB61EBDBF2}" type="parTrans" cxnId="{31DD52C3-6173-4574-AEAA-DFE75F517198}">
      <dgm:prSet/>
      <dgm:spPr/>
      <dgm:t>
        <a:bodyPr/>
        <a:lstStyle/>
        <a:p>
          <a:endParaRPr lang="en-US"/>
        </a:p>
      </dgm:t>
    </dgm:pt>
    <dgm:pt modelId="{2202C014-DFCC-40E2-9B2B-444B32EEA698}" type="sibTrans" cxnId="{31DD52C3-6173-4574-AEAA-DFE75F517198}">
      <dgm:prSet/>
      <dgm:spPr/>
      <dgm:t>
        <a:bodyPr/>
        <a:lstStyle/>
        <a:p>
          <a:endParaRPr lang="en-US"/>
        </a:p>
      </dgm:t>
    </dgm:pt>
    <dgm:pt modelId="{42DB675F-E0DE-4248-9D41-7BECB6E9684D}">
      <dgm:prSet/>
      <dgm:spPr/>
      <dgm:t>
        <a:bodyPr/>
        <a:lstStyle/>
        <a:p>
          <a:r>
            <a:rPr lang="en-US" dirty="0"/>
            <a:t>Lowest Population</a:t>
          </a:r>
        </a:p>
      </dgm:t>
    </dgm:pt>
    <dgm:pt modelId="{C063479E-1193-43DB-851D-CB1E732EF203}" type="parTrans" cxnId="{CB8FD02C-B4E1-48EA-8193-877821C47AC2}">
      <dgm:prSet/>
      <dgm:spPr/>
      <dgm:t>
        <a:bodyPr/>
        <a:lstStyle/>
        <a:p>
          <a:endParaRPr lang="en-US"/>
        </a:p>
      </dgm:t>
    </dgm:pt>
    <dgm:pt modelId="{28AEBC0C-FFB4-4AF6-A6E8-14E48EC72AEF}" type="sibTrans" cxnId="{CB8FD02C-B4E1-48EA-8193-877821C47AC2}">
      <dgm:prSet/>
      <dgm:spPr/>
      <dgm:t>
        <a:bodyPr/>
        <a:lstStyle/>
        <a:p>
          <a:endParaRPr lang="en-US"/>
        </a:p>
      </dgm:t>
    </dgm:pt>
    <dgm:pt modelId="{A41B53E0-0ADE-4429-AC09-18C81C073AFF}">
      <dgm:prSet/>
      <dgm:spPr/>
      <dgm:t>
        <a:bodyPr/>
        <a:lstStyle/>
        <a:p>
          <a:r>
            <a:rPr lang="en-US" dirty="0"/>
            <a:t>Oldest Population</a:t>
          </a:r>
        </a:p>
      </dgm:t>
    </dgm:pt>
    <dgm:pt modelId="{2C9FF3A0-12D8-447E-BF56-4E44248F7DAE}" type="parTrans" cxnId="{4A8E3BB6-4593-4D32-8FA4-C7CADE69FFC5}">
      <dgm:prSet/>
      <dgm:spPr/>
      <dgm:t>
        <a:bodyPr/>
        <a:lstStyle/>
        <a:p>
          <a:endParaRPr lang="en-US"/>
        </a:p>
      </dgm:t>
    </dgm:pt>
    <dgm:pt modelId="{30E0ECA1-4889-4AEE-90DD-07696A977A46}" type="sibTrans" cxnId="{4A8E3BB6-4593-4D32-8FA4-C7CADE69FFC5}">
      <dgm:prSet/>
      <dgm:spPr/>
      <dgm:t>
        <a:bodyPr/>
        <a:lstStyle/>
        <a:p>
          <a:endParaRPr lang="en-US"/>
        </a:p>
      </dgm:t>
    </dgm:pt>
    <dgm:pt modelId="{CAFFDEC3-86D3-4135-8FB7-38E055A87FFA}">
      <dgm:prSet/>
      <dgm:spPr/>
      <dgm:t>
        <a:bodyPr/>
        <a:lstStyle/>
        <a:p>
          <a:r>
            <a:rPr lang="en-US" dirty="0"/>
            <a:t>High income</a:t>
          </a:r>
        </a:p>
      </dgm:t>
    </dgm:pt>
    <dgm:pt modelId="{EE135B68-F80A-4468-9EE6-DD87A8E60365}" type="parTrans" cxnId="{2EFE32C1-4EB4-4CE4-932C-2153B53A00BE}">
      <dgm:prSet/>
      <dgm:spPr/>
      <dgm:t>
        <a:bodyPr/>
        <a:lstStyle/>
        <a:p>
          <a:endParaRPr lang="en-US"/>
        </a:p>
      </dgm:t>
    </dgm:pt>
    <dgm:pt modelId="{B77E9173-AD94-43E8-AD57-734BDC477039}" type="sibTrans" cxnId="{2EFE32C1-4EB4-4CE4-932C-2153B53A00BE}">
      <dgm:prSet/>
      <dgm:spPr/>
      <dgm:t>
        <a:bodyPr/>
        <a:lstStyle/>
        <a:p>
          <a:endParaRPr lang="en-US"/>
        </a:p>
      </dgm:t>
    </dgm:pt>
    <dgm:pt modelId="{4E3E0179-2DB8-4354-9B85-C4CC063D6683}">
      <dgm:prSet/>
      <dgm:spPr/>
      <dgm:t>
        <a:bodyPr/>
        <a:lstStyle/>
        <a:p>
          <a:r>
            <a:rPr lang="en-US" dirty="0"/>
            <a:t>Looks more like our Professionals segment than our Millennials segment</a:t>
          </a:r>
        </a:p>
      </dgm:t>
    </dgm:pt>
    <dgm:pt modelId="{F99B751A-68DB-43FC-8D17-7BA3F9E518C4}" type="parTrans" cxnId="{ADD35071-7E82-4A04-A384-4DCE9027718F}">
      <dgm:prSet/>
      <dgm:spPr/>
      <dgm:t>
        <a:bodyPr/>
        <a:lstStyle/>
        <a:p>
          <a:endParaRPr lang="en-US"/>
        </a:p>
      </dgm:t>
    </dgm:pt>
    <dgm:pt modelId="{906A9F5E-3B9F-43D9-88D4-EDBC5B9FC08D}" type="sibTrans" cxnId="{ADD35071-7E82-4A04-A384-4DCE9027718F}">
      <dgm:prSet/>
      <dgm:spPr/>
      <dgm:t>
        <a:bodyPr/>
        <a:lstStyle/>
        <a:p>
          <a:endParaRPr lang="en-US"/>
        </a:p>
      </dgm:t>
    </dgm:pt>
    <dgm:pt modelId="{F78629EC-01A5-4169-B637-4F2B7219A47E}">
      <dgm:prSet/>
      <dgm:spPr/>
      <dgm:t>
        <a:bodyPr/>
        <a:lstStyle/>
        <a:p>
          <a:r>
            <a:rPr lang="en-US" b="1" dirty="0"/>
            <a:t>Main difference with Location C is the “Country Squires” (wealthy residents with older family mix)</a:t>
          </a:r>
        </a:p>
      </dgm:t>
    </dgm:pt>
    <dgm:pt modelId="{5F79408A-D486-4B07-8A81-B5CE431B5228}" type="parTrans" cxnId="{F2C75DCC-7F76-45A8-96FE-3588499DAC7F}">
      <dgm:prSet/>
      <dgm:spPr/>
      <dgm:t>
        <a:bodyPr/>
        <a:lstStyle/>
        <a:p>
          <a:endParaRPr lang="en-US"/>
        </a:p>
      </dgm:t>
    </dgm:pt>
    <dgm:pt modelId="{C2919B59-05F3-428D-9AC5-2942312FB74F}" type="sibTrans" cxnId="{F2C75DCC-7F76-45A8-96FE-3588499DAC7F}">
      <dgm:prSet/>
      <dgm:spPr/>
      <dgm:t>
        <a:bodyPr/>
        <a:lstStyle/>
        <a:p>
          <a:endParaRPr lang="en-US"/>
        </a:p>
      </dgm:t>
    </dgm:pt>
    <dgm:pt modelId="{30D9154C-00EA-40A9-9AE1-67C03B3B16FF}" type="pres">
      <dgm:prSet presAssocID="{8A190944-D693-4D85-9198-13F4DCCBBD8A}" presName="Name0" presStyleCnt="0">
        <dgm:presLayoutVars>
          <dgm:dir/>
          <dgm:animLvl val="lvl"/>
          <dgm:resizeHandles val="exact"/>
        </dgm:presLayoutVars>
      </dgm:prSet>
      <dgm:spPr/>
    </dgm:pt>
    <dgm:pt modelId="{0642888E-30F7-4B21-81BA-918B85E62986}" type="pres">
      <dgm:prSet presAssocID="{E3C62533-0AA1-4BB8-99E1-3956B4FF0A5B}" presName="linNode" presStyleCnt="0"/>
      <dgm:spPr/>
    </dgm:pt>
    <dgm:pt modelId="{0FAC08B0-EE33-4BCC-908A-B0A7509F7AB6}" type="pres">
      <dgm:prSet presAssocID="{E3C62533-0AA1-4BB8-99E1-3956B4FF0A5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A20CF1F-E20D-42D1-80AF-60F3D2BF9190}" type="pres">
      <dgm:prSet presAssocID="{E3C62533-0AA1-4BB8-99E1-3956B4FF0A5B}" presName="descendantText" presStyleLbl="alignAccFollowNode1" presStyleIdx="0" presStyleCnt="4">
        <dgm:presLayoutVars>
          <dgm:bulletEnabled val="1"/>
        </dgm:presLayoutVars>
      </dgm:prSet>
      <dgm:spPr/>
    </dgm:pt>
    <dgm:pt modelId="{612B6731-72F7-46E5-8E7B-32FB851D6936}" type="pres">
      <dgm:prSet presAssocID="{2202C014-DFCC-40E2-9B2B-444B32EEA698}" presName="sp" presStyleCnt="0"/>
      <dgm:spPr/>
    </dgm:pt>
    <dgm:pt modelId="{E83B2593-18D5-4D20-AF35-0F1C7F538011}" type="pres">
      <dgm:prSet presAssocID="{B74FAAE6-A459-4460-8CE7-6FEA8E3C2299}" presName="linNode" presStyleCnt="0"/>
      <dgm:spPr/>
    </dgm:pt>
    <dgm:pt modelId="{96321014-0BA8-4C54-8CB2-7F33D46D47F2}" type="pres">
      <dgm:prSet presAssocID="{B74FAAE6-A459-4460-8CE7-6FEA8E3C229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B41D875-357D-4040-92E1-92A5A393B80E}" type="pres">
      <dgm:prSet presAssocID="{B74FAAE6-A459-4460-8CE7-6FEA8E3C2299}" presName="descendantText" presStyleLbl="alignAccFollowNode1" presStyleIdx="1" presStyleCnt="4">
        <dgm:presLayoutVars>
          <dgm:bulletEnabled val="1"/>
        </dgm:presLayoutVars>
      </dgm:prSet>
      <dgm:spPr/>
    </dgm:pt>
    <dgm:pt modelId="{48877A66-5421-4723-AD97-D5C46151C2A6}" type="pres">
      <dgm:prSet presAssocID="{9F159D6D-099F-4867-A6BB-CC536615D1CA}" presName="sp" presStyleCnt="0"/>
      <dgm:spPr/>
    </dgm:pt>
    <dgm:pt modelId="{B0CAE019-CDBB-4ED4-9A04-2C650AA79643}" type="pres">
      <dgm:prSet presAssocID="{B360FA57-7FE3-488D-B898-B8320DE342D8}" presName="linNode" presStyleCnt="0"/>
      <dgm:spPr/>
    </dgm:pt>
    <dgm:pt modelId="{D4E9B52F-4B8A-41CF-8EE2-5CCEC419A622}" type="pres">
      <dgm:prSet presAssocID="{B360FA57-7FE3-488D-B898-B8320DE342D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FBE5B06-3E2B-45F3-8C2D-DADB6FFF044C}" type="pres">
      <dgm:prSet presAssocID="{B360FA57-7FE3-488D-B898-B8320DE342D8}" presName="descendantText" presStyleLbl="alignAccFollowNode1" presStyleIdx="2" presStyleCnt="4">
        <dgm:presLayoutVars>
          <dgm:bulletEnabled val="1"/>
        </dgm:presLayoutVars>
      </dgm:prSet>
      <dgm:spPr/>
    </dgm:pt>
    <dgm:pt modelId="{23F9CC9C-09A1-4734-A805-425F0A732D33}" type="pres">
      <dgm:prSet presAssocID="{160ED1AB-C607-477A-907C-137019BBC1FA}" presName="sp" presStyleCnt="0"/>
      <dgm:spPr/>
    </dgm:pt>
    <dgm:pt modelId="{98A1B414-24A7-4D81-AE11-2FFBF3791905}" type="pres">
      <dgm:prSet presAssocID="{C839F446-68C9-4FBF-A194-5606FF4EABD7}" presName="linNode" presStyleCnt="0"/>
      <dgm:spPr/>
    </dgm:pt>
    <dgm:pt modelId="{571120D9-2BBE-46D6-830E-C3DD60493469}" type="pres">
      <dgm:prSet presAssocID="{C839F446-68C9-4FBF-A194-5606FF4EABD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7072BE9-233C-4A35-B99C-695D1BB452A4}" type="pres">
      <dgm:prSet presAssocID="{C839F446-68C9-4FBF-A194-5606FF4EABD7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CBC6000-86D2-433E-B785-58E2907530EE}" type="presOf" srcId="{C2A2DBE1-F0FC-43E9-BBD9-5F271B759E9A}" destId="{27072BE9-233C-4A35-B99C-695D1BB452A4}" srcOrd="0" destOrd="1" presId="urn:microsoft.com/office/officeart/2005/8/layout/vList5"/>
    <dgm:cxn modelId="{149E2105-752C-42B5-AA35-8ED43D694E82}" srcId="{B74FAAE6-A459-4460-8CE7-6FEA8E3C2299}" destId="{75C7B18C-6087-4090-BC72-E96AA8ABEEB4}" srcOrd="2" destOrd="0" parTransId="{D756A67B-193F-4822-84D4-684F0419A3B6}" sibTransId="{B6AA3FE6-90E3-45BB-AC17-8A1829DF6E46}"/>
    <dgm:cxn modelId="{E6099808-42E6-4E59-8771-C5A907FCF08E}" srcId="{638853AA-0BC9-4BE9-A294-C2D7664B3878}" destId="{2BFF0286-32E0-447F-833C-D260A4FBF40E}" srcOrd="0" destOrd="0" parTransId="{29930585-C14D-47D3-A0D4-FD98D5D80539}" sibTransId="{6F7B6600-DEC9-4D4A-8B37-E28481318DC1}"/>
    <dgm:cxn modelId="{8CECEC0C-ED06-411F-BE8F-9CF6BBE505E9}" srcId="{C839F446-68C9-4FBF-A194-5606FF4EABD7}" destId="{2DD71D1A-809C-4376-BA2A-CB66240B2153}" srcOrd="0" destOrd="0" parTransId="{8AF3CB70-1087-4E39-911A-37E70626D32F}" sibTransId="{1600AB37-E120-42F8-B0FA-D2D8068FC60C}"/>
    <dgm:cxn modelId="{AFCACE11-3ADA-42A1-8405-EC52C0F1B9E1}" srcId="{C839F446-68C9-4FBF-A194-5606FF4EABD7}" destId="{C2A2DBE1-F0FC-43E9-BBD9-5F271B759E9A}" srcOrd="1" destOrd="0" parTransId="{B212D8ED-FBC7-4DBA-9FFA-4BFB495C66E0}" sibTransId="{708292D1-3175-4EAE-AB91-8E09D153B934}"/>
    <dgm:cxn modelId="{993FE712-3880-461A-970A-DF1C757DFAAB}" type="presOf" srcId="{2DD71D1A-809C-4376-BA2A-CB66240B2153}" destId="{27072BE9-233C-4A35-B99C-695D1BB452A4}" srcOrd="0" destOrd="0" presId="urn:microsoft.com/office/officeart/2005/8/layout/vList5"/>
    <dgm:cxn modelId="{EA86B513-692B-49DD-8B23-95537299E02B}" srcId="{8A190944-D693-4D85-9198-13F4DCCBBD8A}" destId="{B360FA57-7FE3-488D-B898-B8320DE342D8}" srcOrd="2" destOrd="0" parTransId="{DE5EF130-F14C-4C06-B4A6-37CC11FE305F}" sibTransId="{160ED1AB-C607-477A-907C-137019BBC1FA}"/>
    <dgm:cxn modelId="{36434620-0F10-4CAF-9A1B-DFDB53BB8E2D}" type="presOf" srcId="{C839F446-68C9-4FBF-A194-5606FF4EABD7}" destId="{571120D9-2BBE-46D6-830E-C3DD60493469}" srcOrd="0" destOrd="0" presId="urn:microsoft.com/office/officeart/2005/8/layout/vList5"/>
    <dgm:cxn modelId="{F5EE7F2C-48D3-49EB-B09A-9CAFB0A54DA3}" srcId="{C839F446-68C9-4FBF-A194-5606FF4EABD7}" destId="{D0B82AE8-725C-4B26-AC26-8066F501444E}" srcOrd="3" destOrd="0" parTransId="{CDAEC1BD-FEFC-474D-BEFE-A9826D7E05A7}" sibTransId="{8081669B-083C-4D2D-8EE4-87806D5708C2}"/>
    <dgm:cxn modelId="{CB8FD02C-B4E1-48EA-8193-877821C47AC2}" srcId="{E3C62533-0AA1-4BB8-99E1-3956B4FF0A5B}" destId="{42DB675F-E0DE-4248-9D41-7BECB6E9684D}" srcOrd="0" destOrd="0" parTransId="{C063479E-1193-43DB-851D-CB1E732EF203}" sibTransId="{28AEBC0C-FFB4-4AF6-A6E8-14E48EC72AEF}"/>
    <dgm:cxn modelId="{72389D30-321E-4ABF-AF94-5A6208242C3C}" srcId="{B74FAAE6-A459-4460-8CE7-6FEA8E3C2299}" destId="{0024E6D3-BCEA-4B25-A05B-266FA5108C17}" srcOrd="0" destOrd="0" parTransId="{47391249-8EF8-4E0F-914A-16DB944A791E}" sibTransId="{B05DB209-D658-4B1E-B0BA-DA3AB3ED9F2B}"/>
    <dgm:cxn modelId="{C144EB30-0170-4840-8FBC-49A25BAE2689}" srcId="{8A190944-D693-4D85-9198-13F4DCCBBD8A}" destId="{C839F446-68C9-4FBF-A194-5606FF4EABD7}" srcOrd="3" destOrd="0" parTransId="{86266E8E-1760-4832-93DB-9D74325CCEE0}" sibTransId="{6F4173DD-AAA8-4436-B200-CC142D309762}"/>
    <dgm:cxn modelId="{377E6135-5AC2-4E3B-9256-97A9C2D03974}" type="presOf" srcId="{CAFFDEC3-86D3-4135-8FB7-38E055A87FFA}" destId="{FA20CF1F-E20D-42D1-80AF-60F3D2BF9190}" srcOrd="0" destOrd="2" presId="urn:microsoft.com/office/officeart/2005/8/layout/vList5"/>
    <dgm:cxn modelId="{76A8E34D-467D-4FB2-9DE4-6F868EB53515}" type="presOf" srcId="{0024E6D3-BCEA-4B25-A05B-266FA5108C17}" destId="{4B41D875-357D-4040-92E1-92A5A393B80E}" srcOrd="0" destOrd="0" presId="urn:microsoft.com/office/officeart/2005/8/layout/vList5"/>
    <dgm:cxn modelId="{1DA8BE67-9770-4692-A2F0-ED6503E4ADC4}" type="presOf" srcId="{5595256C-806F-491C-B53C-E2B56A82C835}" destId="{4B41D875-357D-4040-92E1-92A5A393B80E}" srcOrd="0" destOrd="1" presId="urn:microsoft.com/office/officeart/2005/8/layout/vList5"/>
    <dgm:cxn modelId="{ADD35071-7E82-4A04-A384-4DCE9027718F}" srcId="{E3C62533-0AA1-4BB8-99E1-3956B4FF0A5B}" destId="{4E3E0179-2DB8-4354-9B85-C4CC063D6683}" srcOrd="3" destOrd="0" parTransId="{F99B751A-68DB-43FC-8D17-7BA3F9E518C4}" sibTransId="{906A9F5E-3B9F-43D9-88D4-EDBC5B9FC08D}"/>
    <dgm:cxn modelId="{D9E9767A-B5A4-4B9C-B457-9B509899A087}" type="presOf" srcId="{42DB675F-E0DE-4248-9D41-7BECB6E9684D}" destId="{FA20CF1F-E20D-42D1-80AF-60F3D2BF9190}" srcOrd="0" destOrd="0" presId="urn:microsoft.com/office/officeart/2005/8/layout/vList5"/>
    <dgm:cxn modelId="{DC3FF382-2AA6-4290-BCBD-B9BEDF981FB4}" type="presOf" srcId="{638853AA-0BC9-4BE9-A294-C2D7664B3878}" destId="{7FBE5B06-3E2B-45F3-8C2D-DADB6FFF044C}" srcOrd="0" destOrd="2" presId="urn:microsoft.com/office/officeart/2005/8/layout/vList5"/>
    <dgm:cxn modelId="{2C995585-D173-425E-BB23-D448A4196C6F}" type="presOf" srcId="{2E7934C8-631B-494F-B627-298A0584506C}" destId="{7FBE5B06-3E2B-45F3-8C2D-DADB6FFF044C}" srcOrd="0" destOrd="1" presId="urn:microsoft.com/office/officeart/2005/8/layout/vList5"/>
    <dgm:cxn modelId="{9443248E-99D5-4932-926D-A2718119D9F7}" type="presOf" srcId="{F78629EC-01A5-4169-B637-4F2B7219A47E}" destId="{27072BE9-233C-4A35-B99C-695D1BB452A4}" srcOrd="0" destOrd="2" presId="urn:microsoft.com/office/officeart/2005/8/layout/vList5"/>
    <dgm:cxn modelId="{501A2896-91B1-4811-87CD-40648701AEE9}" srcId="{B360FA57-7FE3-488D-B898-B8320DE342D8}" destId="{F6ECAC09-A8D3-4A80-A783-157BBBEC644F}" srcOrd="0" destOrd="0" parTransId="{42BDE04B-83EA-4AE9-AE63-E3267D8DAE50}" sibTransId="{A69C3975-E07F-4F05-BA14-691C1A5C299B}"/>
    <dgm:cxn modelId="{DDB0C299-161B-4EB3-8701-0AD8294E3280}" type="presOf" srcId="{D0B82AE8-725C-4B26-AC26-8066F501444E}" destId="{27072BE9-233C-4A35-B99C-695D1BB452A4}" srcOrd="0" destOrd="3" presId="urn:microsoft.com/office/officeart/2005/8/layout/vList5"/>
    <dgm:cxn modelId="{9920FA9A-A045-4B86-A4E0-0991DD3ACCD3}" type="presOf" srcId="{B74FAAE6-A459-4460-8CE7-6FEA8E3C2299}" destId="{96321014-0BA8-4C54-8CB2-7F33D46D47F2}" srcOrd="0" destOrd="0" presId="urn:microsoft.com/office/officeart/2005/8/layout/vList5"/>
    <dgm:cxn modelId="{4A8E3BB6-4593-4D32-8FA4-C7CADE69FFC5}" srcId="{E3C62533-0AA1-4BB8-99E1-3956B4FF0A5B}" destId="{A41B53E0-0ADE-4429-AC09-18C81C073AFF}" srcOrd="1" destOrd="0" parTransId="{2C9FF3A0-12D8-447E-BF56-4E44248F7DAE}" sibTransId="{30E0ECA1-4889-4AEE-90DD-07696A977A46}"/>
    <dgm:cxn modelId="{1D786FB9-06AF-44BE-ABB4-97C450434DF6}" type="presOf" srcId="{F6ECAC09-A8D3-4A80-A783-157BBBEC644F}" destId="{7FBE5B06-3E2B-45F3-8C2D-DADB6FFF044C}" srcOrd="0" destOrd="0" presId="urn:microsoft.com/office/officeart/2005/8/layout/vList5"/>
    <dgm:cxn modelId="{2EFE32C1-4EB4-4CE4-932C-2153B53A00BE}" srcId="{E3C62533-0AA1-4BB8-99E1-3956B4FF0A5B}" destId="{CAFFDEC3-86D3-4135-8FB7-38E055A87FFA}" srcOrd="2" destOrd="0" parTransId="{EE135B68-F80A-4468-9EE6-DD87A8E60365}" sibTransId="{B77E9173-AD94-43E8-AD57-734BDC477039}"/>
    <dgm:cxn modelId="{31DD52C3-6173-4574-AEAA-DFE75F517198}" srcId="{8A190944-D693-4D85-9198-13F4DCCBBD8A}" destId="{E3C62533-0AA1-4BB8-99E1-3956B4FF0A5B}" srcOrd="0" destOrd="0" parTransId="{C770CABD-6BB7-4991-9B89-93FB61EBDBF2}" sibTransId="{2202C014-DFCC-40E2-9B2B-444B32EEA698}"/>
    <dgm:cxn modelId="{F2C75DCC-7F76-45A8-96FE-3588499DAC7F}" srcId="{C839F446-68C9-4FBF-A194-5606FF4EABD7}" destId="{F78629EC-01A5-4169-B637-4F2B7219A47E}" srcOrd="2" destOrd="0" parTransId="{5F79408A-D486-4B07-8A81-B5CE431B5228}" sibTransId="{C2919B59-05F3-428D-9AC5-2942312FB74F}"/>
    <dgm:cxn modelId="{04302CCF-47DD-4695-84F2-0BAFCB0CBA6C}" type="presOf" srcId="{2BFF0286-32E0-447F-833C-D260A4FBF40E}" destId="{7FBE5B06-3E2B-45F3-8C2D-DADB6FFF044C}" srcOrd="0" destOrd="3" presId="urn:microsoft.com/office/officeart/2005/8/layout/vList5"/>
    <dgm:cxn modelId="{DC2946D7-3D4D-4B31-A931-56A17E330D6C}" srcId="{B360FA57-7FE3-488D-B898-B8320DE342D8}" destId="{2E7934C8-631B-494F-B627-298A0584506C}" srcOrd="1" destOrd="0" parTransId="{53544D97-91A8-4D41-BDDD-448027D357AA}" sibTransId="{DFFD3BFE-BE57-436E-8764-3A59C9028B10}"/>
    <dgm:cxn modelId="{BFB592DF-4A5C-40A4-A1FF-404C5C0C09A3}" type="presOf" srcId="{E3C62533-0AA1-4BB8-99E1-3956B4FF0A5B}" destId="{0FAC08B0-EE33-4BCC-908A-B0A7509F7AB6}" srcOrd="0" destOrd="0" presId="urn:microsoft.com/office/officeart/2005/8/layout/vList5"/>
    <dgm:cxn modelId="{585BC2E1-6C62-4937-BEFE-75D13B9AEFD4}" type="presOf" srcId="{75C7B18C-6087-4090-BC72-E96AA8ABEEB4}" destId="{4B41D875-357D-4040-92E1-92A5A393B80E}" srcOrd="0" destOrd="2" presId="urn:microsoft.com/office/officeart/2005/8/layout/vList5"/>
    <dgm:cxn modelId="{4325C9E8-6A28-4022-9C55-7F8799D8E3E4}" type="presOf" srcId="{8A190944-D693-4D85-9198-13F4DCCBBD8A}" destId="{30D9154C-00EA-40A9-9AE1-67C03B3B16FF}" srcOrd="0" destOrd="0" presId="urn:microsoft.com/office/officeart/2005/8/layout/vList5"/>
    <dgm:cxn modelId="{E8C36FEB-D352-4534-A54B-D4B57A607F70}" type="presOf" srcId="{4E3E0179-2DB8-4354-9B85-C4CC063D6683}" destId="{FA20CF1F-E20D-42D1-80AF-60F3D2BF9190}" srcOrd="0" destOrd="3" presId="urn:microsoft.com/office/officeart/2005/8/layout/vList5"/>
    <dgm:cxn modelId="{1BF4DDF0-9841-4B22-8039-0ECC9772FB1F}" type="presOf" srcId="{B360FA57-7FE3-488D-B898-B8320DE342D8}" destId="{D4E9B52F-4B8A-41CF-8EE2-5CCEC419A622}" srcOrd="0" destOrd="0" presId="urn:microsoft.com/office/officeart/2005/8/layout/vList5"/>
    <dgm:cxn modelId="{5C76E7F0-279B-4B85-94BB-726F7FC8E8CF}" srcId="{B360FA57-7FE3-488D-B898-B8320DE342D8}" destId="{638853AA-0BC9-4BE9-A294-C2D7664B3878}" srcOrd="2" destOrd="0" parTransId="{48836B8A-5ADD-4C06-A5A0-94FE368BDE4C}" sibTransId="{9F1A2B5C-7D46-42C9-97CE-C31D3A64C748}"/>
    <dgm:cxn modelId="{89E7FEF2-0ED4-42E8-B3CF-69025151EEF0}" srcId="{B74FAAE6-A459-4460-8CE7-6FEA8E3C2299}" destId="{5595256C-806F-491C-B53C-E2B56A82C835}" srcOrd="1" destOrd="0" parTransId="{AC837035-FAC0-4362-B36A-1548F27333AB}" sibTransId="{C93702C6-2928-4A7F-B743-9789B4C06083}"/>
    <dgm:cxn modelId="{C84634F6-B52B-4654-B7F1-653E109835D9}" srcId="{8A190944-D693-4D85-9198-13F4DCCBBD8A}" destId="{B74FAAE6-A459-4460-8CE7-6FEA8E3C2299}" srcOrd="1" destOrd="0" parTransId="{57234A69-108B-4339-AEBA-B95613C2CDEF}" sibTransId="{9F159D6D-099F-4867-A6BB-CC536615D1CA}"/>
    <dgm:cxn modelId="{841429F7-13F3-47F6-92FD-02834507DD62}" type="presOf" srcId="{A41B53E0-0ADE-4429-AC09-18C81C073AFF}" destId="{FA20CF1F-E20D-42D1-80AF-60F3D2BF9190}" srcOrd="0" destOrd="1" presId="urn:microsoft.com/office/officeart/2005/8/layout/vList5"/>
    <dgm:cxn modelId="{D1B68B75-06F3-447E-9871-67C28CA87CF2}" type="presParOf" srcId="{30D9154C-00EA-40A9-9AE1-67C03B3B16FF}" destId="{0642888E-30F7-4B21-81BA-918B85E62986}" srcOrd="0" destOrd="0" presId="urn:microsoft.com/office/officeart/2005/8/layout/vList5"/>
    <dgm:cxn modelId="{CFE8FA86-C02D-41AC-AFEC-B1ED21B19059}" type="presParOf" srcId="{0642888E-30F7-4B21-81BA-918B85E62986}" destId="{0FAC08B0-EE33-4BCC-908A-B0A7509F7AB6}" srcOrd="0" destOrd="0" presId="urn:microsoft.com/office/officeart/2005/8/layout/vList5"/>
    <dgm:cxn modelId="{8B9DCCBF-2152-4C97-8513-3195E4E496A7}" type="presParOf" srcId="{0642888E-30F7-4B21-81BA-918B85E62986}" destId="{FA20CF1F-E20D-42D1-80AF-60F3D2BF9190}" srcOrd="1" destOrd="0" presId="urn:microsoft.com/office/officeart/2005/8/layout/vList5"/>
    <dgm:cxn modelId="{4220FBC1-B3BF-4FBC-ADE5-E4E544E55254}" type="presParOf" srcId="{30D9154C-00EA-40A9-9AE1-67C03B3B16FF}" destId="{612B6731-72F7-46E5-8E7B-32FB851D6936}" srcOrd="1" destOrd="0" presId="urn:microsoft.com/office/officeart/2005/8/layout/vList5"/>
    <dgm:cxn modelId="{07C76BA8-D348-4F3A-AF22-13E6D168CA98}" type="presParOf" srcId="{30D9154C-00EA-40A9-9AE1-67C03B3B16FF}" destId="{E83B2593-18D5-4D20-AF35-0F1C7F538011}" srcOrd="2" destOrd="0" presId="urn:microsoft.com/office/officeart/2005/8/layout/vList5"/>
    <dgm:cxn modelId="{DD5041D9-A007-4650-A49B-5537BB291FDA}" type="presParOf" srcId="{E83B2593-18D5-4D20-AF35-0F1C7F538011}" destId="{96321014-0BA8-4C54-8CB2-7F33D46D47F2}" srcOrd="0" destOrd="0" presId="urn:microsoft.com/office/officeart/2005/8/layout/vList5"/>
    <dgm:cxn modelId="{66718A1A-DE0A-4194-B595-13F869D9FCCD}" type="presParOf" srcId="{E83B2593-18D5-4D20-AF35-0F1C7F538011}" destId="{4B41D875-357D-4040-92E1-92A5A393B80E}" srcOrd="1" destOrd="0" presId="urn:microsoft.com/office/officeart/2005/8/layout/vList5"/>
    <dgm:cxn modelId="{34E136AB-C70C-4E9D-B8AD-845E8B9FA989}" type="presParOf" srcId="{30D9154C-00EA-40A9-9AE1-67C03B3B16FF}" destId="{48877A66-5421-4723-AD97-D5C46151C2A6}" srcOrd="3" destOrd="0" presId="urn:microsoft.com/office/officeart/2005/8/layout/vList5"/>
    <dgm:cxn modelId="{7C34BD2E-CFA1-49D7-9CF4-31A087FD4A16}" type="presParOf" srcId="{30D9154C-00EA-40A9-9AE1-67C03B3B16FF}" destId="{B0CAE019-CDBB-4ED4-9A04-2C650AA79643}" srcOrd="4" destOrd="0" presId="urn:microsoft.com/office/officeart/2005/8/layout/vList5"/>
    <dgm:cxn modelId="{8C324D0B-1243-419D-8FC2-4CDD7BD8FFEA}" type="presParOf" srcId="{B0CAE019-CDBB-4ED4-9A04-2C650AA79643}" destId="{D4E9B52F-4B8A-41CF-8EE2-5CCEC419A622}" srcOrd="0" destOrd="0" presId="urn:microsoft.com/office/officeart/2005/8/layout/vList5"/>
    <dgm:cxn modelId="{812E6889-8506-4246-A0A1-E411452A4153}" type="presParOf" srcId="{B0CAE019-CDBB-4ED4-9A04-2C650AA79643}" destId="{7FBE5B06-3E2B-45F3-8C2D-DADB6FFF044C}" srcOrd="1" destOrd="0" presId="urn:microsoft.com/office/officeart/2005/8/layout/vList5"/>
    <dgm:cxn modelId="{1874FDCB-CBF4-4B06-A2B2-6143D7DB5793}" type="presParOf" srcId="{30D9154C-00EA-40A9-9AE1-67C03B3B16FF}" destId="{23F9CC9C-09A1-4734-A805-425F0A732D33}" srcOrd="5" destOrd="0" presId="urn:microsoft.com/office/officeart/2005/8/layout/vList5"/>
    <dgm:cxn modelId="{DA3220A4-8CBC-41DF-8EA2-C7D629F2F2C8}" type="presParOf" srcId="{30D9154C-00EA-40A9-9AE1-67C03B3B16FF}" destId="{98A1B414-24A7-4D81-AE11-2FFBF3791905}" srcOrd="6" destOrd="0" presId="urn:microsoft.com/office/officeart/2005/8/layout/vList5"/>
    <dgm:cxn modelId="{E6C7EE2B-3E13-422F-90DC-E0A1AAE63E52}" type="presParOf" srcId="{98A1B414-24A7-4D81-AE11-2FFBF3791905}" destId="{571120D9-2BBE-46D6-830E-C3DD60493469}" srcOrd="0" destOrd="0" presId="urn:microsoft.com/office/officeart/2005/8/layout/vList5"/>
    <dgm:cxn modelId="{2DFC4877-3F99-423F-AB55-BB129581BCDB}" type="presParOf" srcId="{98A1B414-24A7-4D81-AE11-2FFBF3791905}" destId="{27072BE9-233C-4A35-B99C-695D1BB452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1F0CB-7190-4B63-B8F9-FE6BB3E62106}">
      <dsp:nvSpPr>
        <dsp:cNvPr id="0" name=""/>
        <dsp:cNvSpPr/>
      </dsp:nvSpPr>
      <dsp:spPr>
        <a:xfrm rot="5400000">
          <a:off x="4072311" y="-1245724"/>
          <a:ext cx="1712608" cy="463869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Most likely to bring lunch to work or buy lunch at work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Highly value planning things carefully, local products, health benefits, and convenience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Highest income cluster, trending towards $100k annually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Can be reached by direct mail, coupons, and loyalty card rewards program</a:t>
          </a:r>
        </a:p>
      </dsp:txBody>
      <dsp:txXfrm rot="-5400000">
        <a:off x="2609268" y="300922"/>
        <a:ext cx="4555093" cy="1545402"/>
      </dsp:txXfrm>
    </dsp:sp>
    <dsp:sp modelId="{B939589D-7258-4288-A16E-C135608003B6}">
      <dsp:nvSpPr>
        <dsp:cNvPr id="0" name=""/>
        <dsp:cNvSpPr/>
      </dsp:nvSpPr>
      <dsp:spPr>
        <a:xfrm>
          <a:off x="0" y="3243"/>
          <a:ext cx="2609267" cy="2140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Professionals</a:t>
          </a:r>
        </a:p>
      </dsp:txBody>
      <dsp:txXfrm>
        <a:off x="104503" y="107746"/>
        <a:ext cx="2400261" cy="1931755"/>
      </dsp:txXfrm>
    </dsp:sp>
    <dsp:sp modelId="{16756AE6-54B5-4313-8C55-BB73CC1A0101}">
      <dsp:nvSpPr>
        <dsp:cNvPr id="0" name=""/>
        <dsp:cNvSpPr/>
      </dsp:nvSpPr>
      <dsp:spPr>
        <a:xfrm rot="5400000">
          <a:off x="4072311" y="1002075"/>
          <a:ext cx="1712608" cy="4638696"/>
        </a:xfrm>
        <a:prstGeom prst="round2SameRect">
          <a:avLst/>
        </a:prstGeom>
        <a:solidFill>
          <a:schemeClr val="accent2">
            <a:tint val="40000"/>
            <a:alpha val="90000"/>
            <a:hueOff val="1146620"/>
            <a:satOff val="7333"/>
            <a:lumOff val="31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146620"/>
              <a:satOff val="7333"/>
              <a:lumOff val="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Most likely to buy lunch at a restaurant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Significant trouble controlling spending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Does not plan things carefully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Values convenience, variety of menu options, and healthy options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Lowest income cluster</a:t>
          </a:r>
        </a:p>
      </dsp:txBody>
      <dsp:txXfrm rot="-5400000">
        <a:off x="2609268" y="2548722"/>
        <a:ext cx="4555093" cy="1545402"/>
      </dsp:txXfrm>
    </dsp:sp>
    <dsp:sp modelId="{166CE79B-AF29-4A6E-87BD-7A9C32EFD59F}">
      <dsp:nvSpPr>
        <dsp:cNvPr id="0" name=""/>
        <dsp:cNvSpPr/>
      </dsp:nvSpPr>
      <dsp:spPr>
        <a:xfrm>
          <a:off x="0" y="2251042"/>
          <a:ext cx="2609267" cy="2140761"/>
        </a:xfrm>
        <a:prstGeom prst="roundRect">
          <a:avLst/>
        </a:prstGeom>
        <a:solidFill>
          <a:schemeClr val="accent2">
            <a:hueOff val="979831"/>
            <a:satOff val="6863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Millennials</a:t>
          </a:r>
        </a:p>
      </dsp:txBody>
      <dsp:txXfrm>
        <a:off x="104503" y="2355545"/>
        <a:ext cx="2400261" cy="1931755"/>
      </dsp:txXfrm>
    </dsp:sp>
    <dsp:sp modelId="{707A7B43-81E4-4ADD-8B98-A0C92A376854}">
      <dsp:nvSpPr>
        <dsp:cNvPr id="0" name=""/>
        <dsp:cNvSpPr/>
      </dsp:nvSpPr>
      <dsp:spPr>
        <a:xfrm rot="5400000">
          <a:off x="4072311" y="3249874"/>
          <a:ext cx="1712608" cy="4638696"/>
        </a:xfrm>
        <a:prstGeom prst="round2SameRect">
          <a:avLst/>
        </a:prstGeom>
        <a:solidFill>
          <a:schemeClr val="accent2">
            <a:tint val="40000"/>
            <a:alpha val="90000"/>
            <a:hueOff val="2293240"/>
            <a:satOff val="14666"/>
            <a:lumOff val="62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293240"/>
              <a:satOff val="14666"/>
              <a:lumOff val="6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Most likely to have a family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Most likely to each lunch at home or skip lunch altogether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Apathetic towards most survey questions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Very open to offers of all types</a:t>
          </a:r>
        </a:p>
      </dsp:txBody>
      <dsp:txXfrm rot="-5400000">
        <a:off x="2609268" y="4796521"/>
        <a:ext cx="4555093" cy="1545402"/>
      </dsp:txXfrm>
    </dsp:sp>
    <dsp:sp modelId="{AD24BCCB-9448-4902-971E-6064CDE2E46D}">
      <dsp:nvSpPr>
        <dsp:cNvPr id="0" name=""/>
        <dsp:cNvSpPr/>
      </dsp:nvSpPr>
      <dsp:spPr>
        <a:xfrm>
          <a:off x="0" y="4498842"/>
          <a:ext cx="2609267" cy="2140761"/>
        </a:xfrm>
        <a:prstGeom prst="roundRect">
          <a:avLst/>
        </a:prstGeom>
        <a:solidFill>
          <a:schemeClr val="accent2">
            <a:hueOff val="1959662"/>
            <a:satOff val="13726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Working Parents</a:t>
          </a:r>
        </a:p>
      </dsp:txBody>
      <dsp:txXfrm>
        <a:off x="104503" y="4603345"/>
        <a:ext cx="2400261" cy="1931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0CF1F-E20D-42D1-80AF-60F3D2BF9190}">
      <dsp:nvSpPr>
        <dsp:cNvPr id="0" name=""/>
        <dsp:cNvSpPr/>
      </dsp:nvSpPr>
      <dsp:spPr>
        <a:xfrm rot="5400000">
          <a:off x="4417032" y="-1668747"/>
          <a:ext cx="1044738" cy="46488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Lowest Population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Oldest Population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High income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Looks more like our Professionals segment than our Millennials segment</a:t>
          </a:r>
        </a:p>
      </dsp:txBody>
      <dsp:txXfrm rot="-5400000">
        <a:off x="2614977" y="184308"/>
        <a:ext cx="4597848" cy="942738"/>
      </dsp:txXfrm>
    </dsp:sp>
    <dsp:sp modelId="{0FAC08B0-EE33-4BCC-908A-B0A7509F7AB6}">
      <dsp:nvSpPr>
        <dsp:cNvPr id="0" name=""/>
        <dsp:cNvSpPr/>
      </dsp:nvSpPr>
      <dsp:spPr>
        <a:xfrm>
          <a:off x="0" y="2715"/>
          <a:ext cx="2614977" cy="13059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Location A</a:t>
          </a:r>
        </a:p>
      </dsp:txBody>
      <dsp:txXfrm>
        <a:off x="63750" y="66465"/>
        <a:ext cx="2487477" cy="1178423"/>
      </dsp:txXfrm>
    </dsp:sp>
    <dsp:sp modelId="{4B41D875-357D-4040-92E1-92A5A393B80E}">
      <dsp:nvSpPr>
        <dsp:cNvPr id="0" name=""/>
        <dsp:cNvSpPr/>
      </dsp:nvSpPr>
      <dsp:spPr>
        <a:xfrm rot="5400000">
          <a:off x="4417032" y="-297528"/>
          <a:ext cx="1044738" cy="4648848"/>
        </a:xfrm>
        <a:prstGeom prst="round2SameRect">
          <a:avLst/>
        </a:prstGeom>
        <a:solidFill>
          <a:schemeClr val="accent2">
            <a:tint val="40000"/>
            <a:alpha val="90000"/>
            <a:hueOff val="764413"/>
            <a:satOff val="4889"/>
            <a:lumOff val="21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764413"/>
              <a:satOff val="4889"/>
              <a:lumOff val="2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Lowest Income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Small Population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Doesn’t align well with our current customers or our targeted segments</a:t>
          </a:r>
        </a:p>
      </dsp:txBody>
      <dsp:txXfrm rot="-5400000">
        <a:off x="2614977" y="1555527"/>
        <a:ext cx="4597848" cy="942738"/>
      </dsp:txXfrm>
    </dsp:sp>
    <dsp:sp modelId="{96321014-0BA8-4C54-8CB2-7F33D46D47F2}">
      <dsp:nvSpPr>
        <dsp:cNvPr id="0" name=""/>
        <dsp:cNvSpPr/>
      </dsp:nvSpPr>
      <dsp:spPr>
        <a:xfrm>
          <a:off x="0" y="1373934"/>
          <a:ext cx="2614977" cy="1305923"/>
        </a:xfrm>
        <a:prstGeom prst="roundRect">
          <a:avLst/>
        </a:prstGeom>
        <a:solidFill>
          <a:schemeClr val="accent2">
            <a:hueOff val="653221"/>
            <a:satOff val="4575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Location B</a:t>
          </a:r>
        </a:p>
      </dsp:txBody>
      <dsp:txXfrm>
        <a:off x="63750" y="1437684"/>
        <a:ext cx="2487477" cy="1178423"/>
      </dsp:txXfrm>
    </dsp:sp>
    <dsp:sp modelId="{7FBE5B06-3E2B-45F3-8C2D-DADB6FFF044C}">
      <dsp:nvSpPr>
        <dsp:cNvPr id="0" name=""/>
        <dsp:cNvSpPr/>
      </dsp:nvSpPr>
      <dsp:spPr>
        <a:xfrm rot="5400000">
          <a:off x="4417032" y="1073690"/>
          <a:ext cx="1044738" cy="4648848"/>
        </a:xfrm>
        <a:prstGeom prst="round2SameRect">
          <a:avLst/>
        </a:prstGeom>
        <a:solidFill>
          <a:schemeClr val="accent2">
            <a:tint val="40000"/>
            <a:alpha val="90000"/>
            <a:hueOff val="1528827"/>
            <a:satOff val="9777"/>
            <a:lumOff val="41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528827"/>
              <a:satOff val="9777"/>
              <a:lumOff val="4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Good income level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Less Population than Location 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Main difference with Location D is the “Family Thrifts” (Low income Middle Age Mostly without kids)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More likely to eat at Burger King</a:t>
          </a:r>
        </a:p>
      </dsp:txBody>
      <dsp:txXfrm rot="-5400000">
        <a:off x="2614977" y="2926745"/>
        <a:ext cx="4597848" cy="942738"/>
      </dsp:txXfrm>
    </dsp:sp>
    <dsp:sp modelId="{D4E9B52F-4B8A-41CF-8EE2-5CCEC419A622}">
      <dsp:nvSpPr>
        <dsp:cNvPr id="0" name=""/>
        <dsp:cNvSpPr/>
      </dsp:nvSpPr>
      <dsp:spPr>
        <a:xfrm>
          <a:off x="0" y="2745153"/>
          <a:ext cx="2614977" cy="1305923"/>
        </a:xfrm>
        <a:prstGeom prst="roundRect">
          <a:avLst/>
        </a:prstGeom>
        <a:solidFill>
          <a:schemeClr val="accent2">
            <a:hueOff val="1306442"/>
            <a:satOff val="9151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Location C</a:t>
          </a:r>
        </a:p>
      </dsp:txBody>
      <dsp:txXfrm>
        <a:off x="63750" y="2808903"/>
        <a:ext cx="2487477" cy="1178423"/>
      </dsp:txXfrm>
    </dsp:sp>
    <dsp:sp modelId="{27072BE9-233C-4A35-B99C-695D1BB452A4}">
      <dsp:nvSpPr>
        <dsp:cNvPr id="0" name=""/>
        <dsp:cNvSpPr/>
      </dsp:nvSpPr>
      <dsp:spPr>
        <a:xfrm rot="5400000">
          <a:off x="4417032" y="2444909"/>
          <a:ext cx="1044738" cy="4648848"/>
        </a:xfrm>
        <a:prstGeom prst="round2SameRect">
          <a:avLst/>
        </a:prstGeom>
        <a:solidFill>
          <a:schemeClr val="accent2">
            <a:tint val="40000"/>
            <a:alpha val="90000"/>
            <a:hueOff val="2293240"/>
            <a:satOff val="14666"/>
            <a:lumOff val="62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293240"/>
              <a:satOff val="14666"/>
              <a:lumOff val="6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Good income level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Highest Population and Consumer Spend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Main difference with Location C is the “Country Squires” (wealthy residents with older family mix)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More likely to eat at Panera, similar to current customers</a:t>
          </a:r>
        </a:p>
      </dsp:txBody>
      <dsp:txXfrm rot="-5400000">
        <a:off x="2614977" y="4297964"/>
        <a:ext cx="4597848" cy="942738"/>
      </dsp:txXfrm>
    </dsp:sp>
    <dsp:sp modelId="{571120D9-2BBE-46D6-830E-C3DD60493469}">
      <dsp:nvSpPr>
        <dsp:cNvPr id="0" name=""/>
        <dsp:cNvSpPr/>
      </dsp:nvSpPr>
      <dsp:spPr>
        <a:xfrm>
          <a:off x="0" y="4116372"/>
          <a:ext cx="2614977" cy="1305923"/>
        </a:xfrm>
        <a:prstGeom prst="roundRect">
          <a:avLst/>
        </a:prstGeom>
        <a:solidFill>
          <a:schemeClr val="accent2">
            <a:hueOff val="1959662"/>
            <a:satOff val="13726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Location D</a:t>
          </a:r>
        </a:p>
      </dsp:txBody>
      <dsp:txXfrm>
        <a:off x="63750" y="4180122"/>
        <a:ext cx="2487477" cy="1178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2CF0-1F15-48B6-A537-7D9FC6BFA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Sticks Kebob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1E7F-AFFE-46B5-8D5D-353BDF414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223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Cindy Khuu, Kenneth Kelly, Kristin Cheung, Kyle </a:t>
            </a:r>
            <a:r>
              <a:rPr lang="en-US" dirty="0" err="1"/>
              <a:t>Wojtaszek</a:t>
            </a:r>
            <a:endParaRPr lang="en-US" dirty="0"/>
          </a:p>
          <a:p>
            <a:r>
              <a:rPr lang="en-US" dirty="0"/>
              <a:t>MAR 653 Marketing Analytics</a:t>
            </a:r>
          </a:p>
        </p:txBody>
      </p:sp>
    </p:spTree>
    <p:extLst>
      <p:ext uri="{BB962C8B-B14F-4D97-AF65-F5344CB8AC3E}">
        <p14:creationId xmlns:p14="http://schemas.microsoft.com/office/powerpoint/2010/main" val="155551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AD19-6418-4A8B-839D-CCEFD558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Recommendation plan to open new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12C9-64E2-47ED-97E8-774F428E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Establish local partnership with school with largest sports team and fan base</a:t>
            </a:r>
          </a:p>
          <a:p>
            <a:r>
              <a:rPr lang="en-US" dirty="0"/>
              <a:t>Sponsor a banner or shirts to promote Sticks and be top of mind after events and practices to target Working Parents</a:t>
            </a:r>
          </a:p>
          <a:p>
            <a:r>
              <a:rPr lang="en-US" dirty="0"/>
              <a:t>Little additional marketing needed to target Millennials other than advertising their key restaurant values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C9CA9-3057-9343-AE78-826D34A761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1500"/>
                    </a14:imgEffect>
                    <a14:imgEffect>
                      <a14:saturation sat="2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9402" y="2922035"/>
            <a:ext cx="2890846" cy="219468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0C55CF-28FF-3145-8081-439F20BF31B5}"/>
              </a:ext>
            </a:extLst>
          </p:cNvPr>
          <p:cNvSpPr/>
          <p:nvPr/>
        </p:nvSpPr>
        <p:spPr>
          <a:xfrm>
            <a:off x="938222" y="2801386"/>
            <a:ext cx="2935278" cy="2913062"/>
          </a:xfrm>
          <a:prstGeom prst="roundRect">
            <a:avLst>
              <a:gd name="adj" fmla="val 43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6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0785-6E3F-CB49-8FCC-4691C2D4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A4E1-D778-9241-8334-DD005B53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Venkatesan, </a:t>
            </a:r>
            <a:r>
              <a:rPr lang="en-US" dirty="0" err="1"/>
              <a:t>Rajkumar</a:t>
            </a:r>
            <a:r>
              <a:rPr lang="en-US" dirty="0"/>
              <a:t>. Cutting Edge Marketing Analytics (FT Press Analytics) (p. 45). Pearson Education. Kindle Edition.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2AEC1C-700D-4670-AB84-660213AE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FD0406F2-17B9-43E0-A331-235C9162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910A2-C6C7-4C59-AF8C-B57D4FD8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/>
              <a:t>What is important to our customers?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5480E6-6C10-4456-A7A3-D8F55C6B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355190"/>
              </p:ext>
            </p:extLst>
          </p:nvPr>
        </p:nvGraphicFramePr>
        <p:xfrm>
          <a:off x="5508820" y="1011151"/>
          <a:ext cx="5728344" cy="481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972">
                  <a:extLst>
                    <a:ext uri="{9D8B030D-6E8A-4147-A177-3AD203B41FA5}">
                      <a16:colId xmlns:a16="http://schemas.microsoft.com/office/drawing/2014/main" val="626209094"/>
                    </a:ext>
                  </a:extLst>
                </a:gridCol>
                <a:gridCol w="1618372">
                  <a:extLst>
                    <a:ext uri="{9D8B030D-6E8A-4147-A177-3AD203B41FA5}">
                      <a16:colId xmlns:a16="http://schemas.microsoft.com/office/drawing/2014/main" val="4198996276"/>
                    </a:ext>
                  </a:extLst>
                </a:gridCol>
              </a:tblGrid>
              <a:tr h="48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Value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Average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/>
                </a:tc>
                <a:extLst>
                  <a:ext uri="{0D108BD9-81ED-4DB2-BD59-A6C34878D82A}">
                    <a16:rowId xmlns:a16="http://schemas.microsoft.com/office/drawing/2014/main" val="2538702565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u="none" strike="noStrike" dirty="0">
                          <a:effectLst/>
                        </a:rPr>
                        <a:t>Food taste and satisfaction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u="none" strike="noStrike" dirty="0">
                          <a:effectLst/>
                        </a:rPr>
                        <a:t>1.07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81271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u="none" strike="noStrike" dirty="0">
                          <a:effectLst/>
                        </a:rPr>
                        <a:t>Consistency / reliability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u="none" strike="noStrike" dirty="0">
                          <a:effectLst/>
                        </a:rPr>
                        <a:t>1.28</a:t>
                      </a:r>
                      <a:endParaRPr 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11478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u="none" strike="noStrike" dirty="0">
                          <a:effectLst/>
                        </a:rPr>
                        <a:t>Good value for money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u="none" strike="noStrike" dirty="0">
                          <a:effectLst/>
                        </a:rPr>
                        <a:t>1.33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6455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u="none" strike="noStrike" dirty="0">
                          <a:effectLst/>
                        </a:rPr>
                        <a:t>Healthy menu options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u="none" strike="noStrike" dirty="0">
                          <a:effectLst/>
                        </a:rPr>
                        <a:t>1.48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199801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u="none" strike="noStrike" dirty="0">
                          <a:effectLst/>
                        </a:rPr>
                        <a:t>Convenient place to eat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u="none" strike="noStrike" dirty="0">
                          <a:effectLst/>
                        </a:rPr>
                        <a:t>1.49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80973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u="none" strike="noStrike" dirty="0">
                          <a:effectLst/>
                        </a:rPr>
                        <a:t>Friendly staff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u="none" strike="noStrike" dirty="0">
                          <a:effectLst/>
                        </a:rPr>
                        <a:t>1.60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035836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u="none" strike="noStrike" dirty="0">
                          <a:effectLst/>
                        </a:rPr>
                        <a:t>Variety of menu options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u="none" strike="noStrike" dirty="0">
                          <a:effectLst/>
                        </a:rPr>
                        <a:t>1.69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19293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u="none" strike="noStrike" dirty="0">
                          <a:effectLst/>
                        </a:rPr>
                        <a:t>Pleasant ambiance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u="none" strike="noStrike" dirty="0">
                          <a:effectLst/>
                        </a:rPr>
                        <a:t>1.75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991370"/>
                  </a:ext>
                </a:extLst>
              </a:tr>
              <a:tr h="48110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u="none" strike="noStrike" dirty="0">
                          <a:effectLst/>
                        </a:rPr>
                        <a:t>Part of community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500" b="0" u="none" strike="noStrike" dirty="0">
                          <a:effectLst/>
                        </a:rPr>
                        <a:t>2.12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13" marR="20013" marT="20013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780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F9700C-E451-BF45-9981-037539A1DCFF}"/>
              </a:ext>
            </a:extLst>
          </p:cNvPr>
          <p:cNvSpPr txBox="1"/>
          <p:nvPr/>
        </p:nvSpPr>
        <p:spPr>
          <a:xfrm>
            <a:off x="4927600" y="6201621"/>
            <a:ext cx="433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Rating 1 is the highest rating and  is lowest rating</a:t>
            </a:r>
          </a:p>
        </p:txBody>
      </p:sp>
    </p:spTree>
    <p:extLst>
      <p:ext uri="{BB962C8B-B14F-4D97-AF65-F5344CB8AC3E}">
        <p14:creationId xmlns:p14="http://schemas.microsoft.com/office/powerpoint/2010/main" val="271565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2A94-650A-45A3-B86A-130B9B92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Who are Sticks Kebob’s Customers?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0BA161-0B4B-47FB-B1A7-E9B96FB36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09020"/>
              </p:ext>
            </p:extLst>
          </p:nvPr>
        </p:nvGraphicFramePr>
        <p:xfrm>
          <a:off x="284925" y="2466203"/>
          <a:ext cx="4257784" cy="1197335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997458">
                  <a:extLst>
                    <a:ext uri="{9D8B030D-6E8A-4147-A177-3AD203B41FA5}">
                      <a16:colId xmlns:a16="http://schemas.microsoft.com/office/drawing/2014/main" val="4056860875"/>
                    </a:ext>
                  </a:extLst>
                </a:gridCol>
                <a:gridCol w="813611">
                  <a:extLst>
                    <a:ext uri="{9D8B030D-6E8A-4147-A177-3AD203B41FA5}">
                      <a16:colId xmlns:a16="http://schemas.microsoft.com/office/drawing/2014/main" val="1233352984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1786442472"/>
                    </a:ext>
                  </a:extLst>
                </a:gridCol>
                <a:gridCol w="563632">
                  <a:extLst>
                    <a:ext uri="{9D8B030D-6E8A-4147-A177-3AD203B41FA5}">
                      <a16:colId xmlns:a16="http://schemas.microsoft.com/office/drawing/2014/main" val="2055748845"/>
                    </a:ext>
                  </a:extLst>
                </a:gridCol>
                <a:gridCol w="481649">
                  <a:extLst>
                    <a:ext uri="{9D8B030D-6E8A-4147-A177-3AD203B41FA5}">
                      <a16:colId xmlns:a16="http://schemas.microsoft.com/office/drawing/2014/main" val="1242446720"/>
                    </a:ext>
                  </a:extLst>
                </a:gridCol>
                <a:gridCol w="850572">
                  <a:extLst>
                    <a:ext uri="{9D8B030D-6E8A-4147-A177-3AD203B41FA5}">
                      <a16:colId xmlns:a16="http://schemas.microsoft.com/office/drawing/2014/main" val="3785240743"/>
                    </a:ext>
                  </a:extLst>
                </a:gridCol>
              </a:tblGrid>
              <a:tr h="46069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Under 25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26-40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41-65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66+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Grand Total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068631"/>
                  </a:ext>
                </a:extLst>
              </a:tr>
              <a:tr h="245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11.79%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33.85%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32.82%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1.54%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318844"/>
                  </a:ext>
                </a:extLst>
              </a:tr>
              <a:tr h="245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9.23%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3.59%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182736"/>
                  </a:ext>
                </a:extLst>
              </a:tr>
              <a:tr h="245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12.31%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43.08%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39.49%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5.13%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069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6575CF-35BA-48B1-B088-417CD001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06917"/>
              </p:ext>
            </p:extLst>
          </p:nvPr>
        </p:nvGraphicFramePr>
        <p:xfrm>
          <a:off x="284925" y="3831875"/>
          <a:ext cx="5333122" cy="1175385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498179973"/>
                    </a:ext>
                  </a:extLst>
                </a:gridCol>
                <a:gridCol w="1128849">
                  <a:extLst>
                    <a:ext uri="{9D8B030D-6E8A-4147-A177-3AD203B41FA5}">
                      <a16:colId xmlns:a16="http://schemas.microsoft.com/office/drawing/2014/main" val="1649898929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481394339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4041136790"/>
                    </a:ext>
                  </a:extLst>
                </a:gridCol>
                <a:gridCol w="789560">
                  <a:extLst>
                    <a:ext uri="{9D8B030D-6E8A-4147-A177-3AD203B41FA5}">
                      <a16:colId xmlns:a16="http://schemas.microsoft.com/office/drawing/2014/main" val="141074887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Under $50,000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$50,000 to $100,000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$100,000+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Grand Total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2528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16.41%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7.69%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14945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Couple/Family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11.79%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33.33%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25.64%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70.77%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944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Other/Shared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2.56%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5687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29.74%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42.05%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28.21%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5357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327D8A-C76C-4F8D-93BF-CE1CD7EC46A7}"/>
              </a:ext>
            </a:extLst>
          </p:cNvPr>
          <p:cNvSpPr txBox="1"/>
          <p:nvPr/>
        </p:nvSpPr>
        <p:spPr>
          <a:xfrm>
            <a:off x="5902036" y="2618509"/>
            <a:ext cx="6115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between 26 and 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Couples/Families with an income over $50,000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42.5% have at least one child under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28.4% have at least one child between 12 and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also visit Panera, Chipotle, and Chick-fil-A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5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4275-B805-4648-8318-0FDCA80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Why do they visit Sticks Kebob?</a:t>
            </a:r>
          </a:p>
        </p:txBody>
      </p:sp>
      <p:pic>
        <p:nvPicPr>
          <p:cNvPr id="7" name="Graphic 6" descr="Table Setting">
            <a:extLst>
              <a:ext uri="{FF2B5EF4-FFF2-40B4-BE49-F238E27FC236}">
                <a16:creationId xmlns:a16="http://schemas.microsoft.com/office/drawing/2014/main" id="{DD27E72C-6AE9-44F7-8D6C-93FD7818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1DF-F827-4BE4-A768-DAB27729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Food taste and satisfaction, consistency and reliability, and good value for money</a:t>
            </a:r>
          </a:p>
          <a:p>
            <a:r>
              <a:rPr lang="en-US" dirty="0"/>
              <a:t>Weekend lunches and dinners</a:t>
            </a:r>
          </a:p>
          <a:p>
            <a:r>
              <a:rPr lang="en-US" dirty="0"/>
              <a:t>After school and after sports activities</a:t>
            </a:r>
          </a:p>
          <a:p>
            <a:r>
              <a:rPr lang="en-US" dirty="0"/>
              <a:t>Coupons directly from mailers and receipt offers</a:t>
            </a:r>
          </a:p>
          <a:p>
            <a:r>
              <a:rPr lang="en-US" dirty="0"/>
              <a:t>Loyalty Card Rewards (10</a:t>
            </a:r>
            <a:r>
              <a:rPr lang="en-US" baseline="30000" dirty="0"/>
              <a:t>th</a:t>
            </a:r>
            <a:r>
              <a:rPr lang="en-US" dirty="0"/>
              <a:t> visit free meal, etc.)</a:t>
            </a:r>
          </a:p>
        </p:txBody>
      </p:sp>
    </p:spTree>
    <p:extLst>
      <p:ext uri="{BB962C8B-B14F-4D97-AF65-F5344CB8AC3E}">
        <p14:creationId xmlns:p14="http://schemas.microsoft.com/office/powerpoint/2010/main" val="253565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461A-A82F-45EE-8177-11CABF79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Customers and Non-Customers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C8C897-4F57-426C-987F-8F16179CE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299474"/>
              </p:ext>
            </p:extLst>
          </p:nvPr>
        </p:nvGraphicFramePr>
        <p:xfrm>
          <a:off x="334900" y="2837801"/>
          <a:ext cx="4428017" cy="1525905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951080">
                  <a:extLst>
                    <a:ext uri="{9D8B030D-6E8A-4147-A177-3AD203B41FA5}">
                      <a16:colId xmlns:a16="http://schemas.microsoft.com/office/drawing/2014/main" val="4184152705"/>
                    </a:ext>
                  </a:extLst>
                </a:gridCol>
                <a:gridCol w="1128615">
                  <a:extLst>
                    <a:ext uri="{9D8B030D-6E8A-4147-A177-3AD203B41FA5}">
                      <a16:colId xmlns:a16="http://schemas.microsoft.com/office/drawing/2014/main" val="284183228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432389718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1574901700"/>
                    </a:ext>
                  </a:extLst>
                </a:gridCol>
                <a:gridCol w="789397">
                  <a:extLst>
                    <a:ext uri="{9D8B030D-6E8A-4147-A177-3AD203B41FA5}">
                      <a16:colId xmlns:a16="http://schemas.microsoft.com/office/drawing/2014/main" val="187596485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Under $50k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$50k - $100k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$100k+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Grand Total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4910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24.21%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8.73%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33.62%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72396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Couple/Family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20.13%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24.39%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13.69%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58.22%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69979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Other/Shared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3.22%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8.16%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1513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47.56%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37.18%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15.25%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1239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565EC4-3E77-4EF2-B114-B64A7A1C3F71}"/>
              </a:ext>
            </a:extLst>
          </p:cNvPr>
          <p:cNvSpPr txBox="1"/>
          <p:nvPr/>
        </p:nvSpPr>
        <p:spPr>
          <a:xfrm>
            <a:off x="5771407" y="2468469"/>
            <a:ext cx="5949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Non-Customers tend to have less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Single Non-Customers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Non-Customers skew slightly 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Non-Customers tend to prefer to make lunch or eat at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0C420-C999-45B1-A1B2-8943CA6BF404}"/>
              </a:ext>
            </a:extLst>
          </p:cNvPr>
          <p:cNvSpPr txBox="1"/>
          <p:nvPr/>
        </p:nvSpPr>
        <p:spPr>
          <a:xfrm>
            <a:off x="224393" y="2468469"/>
            <a:ext cx="4674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Non-Customer Income and Family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66EBB7-C47F-41F5-94DB-345C05A8D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54929"/>
              </p:ext>
            </p:extLst>
          </p:nvPr>
        </p:nvGraphicFramePr>
        <p:xfrm>
          <a:off x="334899" y="5154640"/>
          <a:ext cx="4428015" cy="1142658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991022">
                  <a:extLst>
                    <a:ext uri="{9D8B030D-6E8A-4147-A177-3AD203B41FA5}">
                      <a16:colId xmlns:a16="http://schemas.microsoft.com/office/drawing/2014/main" val="1699101181"/>
                    </a:ext>
                  </a:extLst>
                </a:gridCol>
                <a:gridCol w="753918">
                  <a:extLst>
                    <a:ext uri="{9D8B030D-6E8A-4147-A177-3AD203B41FA5}">
                      <a16:colId xmlns:a16="http://schemas.microsoft.com/office/drawing/2014/main" val="4220512762"/>
                    </a:ext>
                  </a:extLst>
                </a:gridCol>
                <a:gridCol w="612664">
                  <a:extLst>
                    <a:ext uri="{9D8B030D-6E8A-4147-A177-3AD203B41FA5}">
                      <a16:colId xmlns:a16="http://schemas.microsoft.com/office/drawing/2014/main" val="183525525"/>
                    </a:ext>
                  </a:extLst>
                </a:gridCol>
                <a:gridCol w="612664">
                  <a:extLst>
                    <a:ext uri="{9D8B030D-6E8A-4147-A177-3AD203B41FA5}">
                      <a16:colId xmlns:a16="http://schemas.microsoft.com/office/drawing/2014/main" val="2784218659"/>
                    </a:ext>
                  </a:extLst>
                </a:gridCol>
                <a:gridCol w="612664">
                  <a:extLst>
                    <a:ext uri="{9D8B030D-6E8A-4147-A177-3AD203B41FA5}">
                      <a16:colId xmlns:a16="http://schemas.microsoft.com/office/drawing/2014/main" val="1933112082"/>
                    </a:ext>
                  </a:extLst>
                </a:gridCol>
                <a:gridCol w="845083">
                  <a:extLst>
                    <a:ext uri="{9D8B030D-6E8A-4147-A177-3AD203B41FA5}">
                      <a16:colId xmlns:a16="http://schemas.microsoft.com/office/drawing/2014/main" val="1966239747"/>
                    </a:ext>
                  </a:extLst>
                </a:gridCol>
              </a:tblGrid>
              <a:tr h="43965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Under 25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26-40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41-65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65+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537846"/>
                  </a:ext>
                </a:extLst>
              </a:tr>
              <a:tr h="234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38.67%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82.67%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097627"/>
                  </a:ext>
                </a:extLst>
              </a:tr>
              <a:tr h="234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2.67%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17.33%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791286"/>
                  </a:ext>
                </a:extLst>
              </a:tr>
              <a:tr h="234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14.00%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28.00%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45.33%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12.67%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100.00%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9496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5238BB-4E4A-4EDC-B21D-6BAF1F33DDF6}"/>
              </a:ext>
            </a:extLst>
          </p:cNvPr>
          <p:cNvSpPr txBox="1"/>
          <p:nvPr/>
        </p:nvSpPr>
        <p:spPr>
          <a:xfrm>
            <a:off x="334900" y="4740615"/>
            <a:ext cx="4674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Non-Customer Age Data</a:t>
            </a:r>
          </a:p>
        </p:txBody>
      </p:sp>
    </p:spTree>
    <p:extLst>
      <p:ext uri="{BB962C8B-B14F-4D97-AF65-F5344CB8AC3E}">
        <p14:creationId xmlns:p14="http://schemas.microsoft.com/office/powerpoint/2010/main" val="190326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AD19-6418-4A8B-839D-CCEFD558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What questions will we use to identify segments?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F57482C-48E5-45B4-8DEC-16E07461C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438" y="2814638"/>
            <a:ext cx="2913062" cy="29130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12C9-64E2-47ED-97E8-774F428EA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We will use customers ratings from 1-4 in the following categories because they depict how they make choices to identify segments using k-means clustering:</a:t>
            </a:r>
          </a:p>
          <a:p>
            <a:pPr lvl="1"/>
            <a:r>
              <a:rPr lang="en-US" dirty="0"/>
              <a:t>I tend to plan things very carefully.</a:t>
            </a:r>
          </a:p>
          <a:p>
            <a:pPr lvl="1"/>
            <a:r>
              <a:rPr lang="en-US" dirty="0"/>
              <a:t>I sometimes have trouble controlling my spending.</a:t>
            </a:r>
          </a:p>
          <a:p>
            <a:pPr lvl="1"/>
            <a:r>
              <a:rPr lang="en-US" dirty="0"/>
              <a:t>I think it is important to purchase products that are made locally.</a:t>
            </a:r>
          </a:p>
          <a:p>
            <a:pPr lvl="1"/>
            <a:r>
              <a:rPr lang="en-US" dirty="0"/>
              <a:t>I carefully consider the health benefits of what I eat.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3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2AEC1C-700D-4670-AB84-660213AE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FD0406F2-17B9-43E0-A331-235C9162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E33A11-8150-456E-88E0-16481164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 dirty="0"/>
              <a:t>Customer Segments</a:t>
            </a:r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B61B8F61-1A41-49CB-B20E-F211180EC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33273"/>
              </p:ext>
            </p:extLst>
          </p:nvPr>
        </p:nvGraphicFramePr>
        <p:xfrm>
          <a:off x="4820771" y="147917"/>
          <a:ext cx="7247964" cy="664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75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8B53-D1D5-4AAD-8A35-F9D9D63A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sz="3700" dirty="0"/>
              <a:t>Which segment should Sticks Kebob target?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2230" y="2311881"/>
            <a:ext cx="6614198" cy="892800"/>
            <a:chOff x="-24438" y="105879"/>
            <a:chExt cx="4147993" cy="892800"/>
          </a:xfrm>
        </p:grpSpPr>
        <p:sp>
          <p:nvSpPr>
            <p:cNvPr id="6" name="Rectangle 5"/>
            <p:cNvSpPr/>
            <p:nvPr/>
          </p:nvSpPr>
          <p:spPr>
            <a:xfrm>
              <a:off x="-24438" y="106504"/>
              <a:ext cx="4108921" cy="892175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4634" y="105879"/>
              <a:ext cx="4108921" cy="8921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Target Mix</a:t>
              </a:r>
              <a:r>
                <a:rPr lang="en-US" sz="2000" kern="1200" dirty="0"/>
                <a:t>: Millennials &amp; Working Parents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07591" y="2312506"/>
            <a:ext cx="3258178" cy="892800"/>
            <a:chOff x="8282880" y="25943"/>
            <a:chExt cx="3258178" cy="892800"/>
          </a:xfrm>
        </p:grpSpPr>
        <p:sp>
          <p:nvSpPr>
            <p:cNvPr id="12" name="Rectangle 11"/>
            <p:cNvSpPr/>
            <p:nvPr/>
          </p:nvSpPr>
          <p:spPr>
            <a:xfrm>
              <a:off x="8282880" y="25943"/>
              <a:ext cx="3258178" cy="892800"/>
            </a:xfrm>
            <a:prstGeom prst="rect">
              <a:avLst/>
            </a:prstGeom>
          </p:spPr>
          <p:style>
            <a:lnRef idx="2">
              <a:schemeClr val="accent2">
                <a:hueOff val="1959662"/>
                <a:satOff val="13726"/>
                <a:lumOff val="0"/>
                <a:alphaOff val="0"/>
              </a:schemeClr>
            </a:lnRef>
            <a:fillRef idx="1">
              <a:schemeClr val="accent2">
                <a:hueOff val="1959662"/>
                <a:satOff val="13726"/>
                <a:lumOff val="0"/>
                <a:alphaOff val="0"/>
              </a:schemeClr>
            </a:fillRef>
            <a:effectRef idx="1">
              <a:schemeClr val="accent2">
                <a:hueOff val="1959662"/>
                <a:satOff val="13726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8282880" y="25943"/>
              <a:ext cx="3258178" cy="892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Other Option</a:t>
              </a:r>
              <a:r>
                <a:rPr lang="en-US" sz="2000" kern="1200" dirty="0"/>
                <a:t>: Professionals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07591" y="3205306"/>
            <a:ext cx="3258178" cy="2606034"/>
            <a:chOff x="8282880" y="918743"/>
            <a:chExt cx="3258178" cy="2606034"/>
          </a:xfrm>
        </p:grpSpPr>
        <p:sp>
          <p:nvSpPr>
            <p:cNvPr id="10" name="Rectangle 9"/>
            <p:cNvSpPr/>
            <p:nvPr/>
          </p:nvSpPr>
          <p:spPr>
            <a:xfrm>
              <a:off x="8282880" y="918743"/>
              <a:ext cx="3258178" cy="2606034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2293240"/>
                <a:satOff val="14666"/>
                <a:lumOff val="629"/>
                <a:alphaOff val="0"/>
              </a:schemeClr>
            </a:lnRef>
            <a:fillRef idx="1">
              <a:schemeClr val="accent2">
                <a:tint val="40000"/>
                <a:alpha val="90000"/>
                <a:hueOff val="2293240"/>
                <a:satOff val="14666"/>
                <a:lumOff val="62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2293240"/>
                <a:satOff val="14666"/>
                <a:lumOff val="62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8282880" y="918743"/>
              <a:ext cx="3258178" cy="26060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Higher income and value our local products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Easy to reach with offers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Closely aligns with our current customers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/>
                <a:t>Drawbacks:</a:t>
              </a:r>
              <a:endParaRPr lang="en-US" sz="1600" kern="1200" dirty="0"/>
            </a:p>
            <a:p>
              <a:pPr marL="342900" lvl="2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Mostly prefer to make their own lunch, will need to convince them to visit our restaurants.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85948" y="3205306"/>
            <a:ext cx="3258178" cy="2606034"/>
            <a:chOff x="4568556" y="918743"/>
            <a:chExt cx="3258178" cy="2606034"/>
          </a:xfrm>
        </p:grpSpPr>
        <p:sp>
          <p:nvSpPr>
            <p:cNvPr id="15" name="Rectangle 14"/>
            <p:cNvSpPr/>
            <p:nvPr/>
          </p:nvSpPr>
          <p:spPr>
            <a:xfrm>
              <a:off x="4568556" y="918743"/>
              <a:ext cx="3258178" cy="260603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2">
                <a:tint val="40000"/>
                <a:alpha val="90000"/>
                <a:hueOff val="1146620"/>
                <a:satOff val="7333"/>
                <a:lumOff val="315"/>
                <a:alphaOff val="0"/>
              </a:schemeClr>
            </a:lnRef>
            <a:fillRef idx="1">
              <a:schemeClr val="accent2">
                <a:tint val="40000"/>
                <a:alpha val="90000"/>
                <a:hueOff val="1146620"/>
                <a:satOff val="7333"/>
                <a:lumOff val="31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1146620"/>
                <a:satOff val="7333"/>
                <a:lumOff val="31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4568556" y="918743"/>
              <a:ext cx="3258178" cy="26060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kern="1200" dirty="0"/>
                <a:t>Working Parents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Most likely have families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Most likely have children in after school activities and sports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Drawbacks:</a:t>
              </a:r>
            </a:p>
            <a:p>
              <a:pPr marL="342900" lvl="2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/>
                <a:t>Aren’t very passionate about lunch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10000" y="3205306"/>
            <a:ext cx="3258178" cy="2606034"/>
            <a:chOff x="428861" y="918275"/>
            <a:chExt cx="3258178" cy="2606034"/>
          </a:xfrm>
        </p:grpSpPr>
        <p:sp>
          <p:nvSpPr>
            <p:cNvPr id="18" name="Rectangle 17"/>
            <p:cNvSpPr/>
            <p:nvPr/>
          </p:nvSpPr>
          <p:spPr>
            <a:xfrm>
              <a:off x="428861" y="918275"/>
              <a:ext cx="3258178" cy="2606034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428861" y="918275"/>
              <a:ext cx="3258178" cy="26060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600" b="1" kern="1200" dirty="0" err="1"/>
                <a:t>Millennials</a:t>
              </a:r>
              <a:endParaRPr lang="en-US" sz="1600" b="1" kern="1200" dirty="0"/>
            </a:p>
            <a:p>
              <a:pPr marL="28575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Most likely to have lunch at a restaurant </a:t>
              </a:r>
            </a:p>
            <a:p>
              <a:pPr marL="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Value our variety of menu     options and healthy options</a:t>
              </a:r>
            </a:p>
            <a:p>
              <a:pPr marL="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Willing to spend</a:t>
              </a:r>
            </a:p>
            <a:p>
              <a:pPr marL="0" lvl="1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Drawbacks: </a:t>
              </a:r>
            </a:p>
            <a:p>
              <a:pPr marL="457200" lvl="2" indent="-2857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kern="1200" dirty="0"/>
                <a:t>Lower income segment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0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7735E9-F42F-4C61-9439-AA722EF57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ABFC405D-8511-4234-95DB-1F88C52B4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57614-24AB-4CFB-99C5-5625162C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sz="2800" dirty="0"/>
              <a:t>Recommendation for New Location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0A5C24-5EB3-4C8D-9D36-EC7AA33A7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772632"/>
              </p:ext>
            </p:extLst>
          </p:nvPr>
        </p:nvGraphicFramePr>
        <p:xfrm>
          <a:off x="4854943" y="228729"/>
          <a:ext cx="7263826" cy="5425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AD5FF5-F40F-4A6D-BEEB-A93CA81E0E4D}"/>
              </a:ext>
            </a:extLst>
          </p:cNvPr>
          <p:cNvSpPr txBox="1"/>
          <p:nvPr/>
        </p:nvSpPr>
        <p:spPr>
          <a:xfrm>
            <a:off x="5187844" y="6037745"/>
            <a:ext cx="659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Location D is our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826466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945E56A-6E0C-3745-A656-80930CA72D98}">
  <we:reference id="wa104178141" version="4.0.0.8" store="en-US" storeType="OMEX"/>
  <we:alternateReferences>
    <we:reference id="wa104178141" version="4.0.0.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897</Words>
  <Application>Microsoft Macintosh PowerPoint</Application>
  <PresentationFormat>Widescreen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Quotable</vt:lpstr>
      <vt:lpstr>Sticks Kebob Analysis</vt:lpstr>
      <vt:lpstr>What is important to our customers?</vt:lpstr>
      <vt:lpstr>Who are Sticks Kebob’s Customers?</vt:lpstr>
      <vt:lpstr>Why do they visit Sticks Kebob?</vt:lpstr>
      <vt:lpstr>Differences Between Customers and Non-Customers</vt:lpstr>
      <vt:lpstr>What questions will we use to identify segments?</vt:lpstr>
      <vt:lpstr>Customer Segments</vt:lpstr>
      <vt:lpstr>Which segment should Sticks Kebob target?</vt:lpstr>
      <vt:lpstr>Recommendation for New Location  </vt:lpstr>
      <vt:lpstr>Recommendation plan to open new site</vt:lpstr>
      <vt:lpstr>Source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Sticks Kabob Analysis</dc:title>
  <dc:creator>Kyle Wojtaszek</dc:creator>
  <cp:lastModifiedBy>Cindy Khuu</cp:lastModifiedBy>
  <cp:revision>25</cp:revision>
  <dcterms:created xsi:type="dcterms:W3CDTF">2018-10-22T01:28:48Z</dcterms:created>
  <dcterms:modified xsi:type="dcterms:W3CDTF">2019-07-06T04:02:25Z</dcterms:modified>
</cp:coreProperties>
</file>