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92" r:id="rId2"/>
    <p:sldId id="274" r:id="rId3"/>
    <p:sldId id="290" r:id="rId4"/>
    <p:sldId id="272" r:id="rId5"/>
    <p:sldId id="276" r:id="rId6"/>
    <p:sldId id="280" r:id="rId7"/>
    <p:sldId id="289" r:id="rId8"/>
    <p:sldId id="282" r:id="rId9"/>
    <p:sldId id="283" r:id="rId10"/>
    <p:sldId id="281" r:id="rId11"/>
    <p:sldId id="257" r:id="rId12"/>
    <p:sldId id="258" r:id="rId13"/>
    <p:sldId id="259" r:id="rId14"/>
    <p:sldId id="261" r:id="rId15"/>
    <p:sldId id="263" r:id="rId16"/>
    <p:sldId id="264" r:id="rId17"/>
    <p:sldId id="287" r:id="rId18"/>
    <p:sldId id="265" r:id="rId19"/>
    <p:sldId id="266" r:id="rId20"/>
    <p:sldId id="267" r:id="rId21"/>
    <p:sldId id="268" r:id="rId22"/>
    <p:sldId id="285" r:id="rId23"/>
    <p:sldId id="269"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0D902C-76DC-764D-841B-69C46093CC91}">
          <p14:sldIdLst>
            <p14:sldId id="292"/>
            <p14:sldId id="274"/>
            <p14:sldId id="290"/>
            <p14:sldId id="272"/>
            <p14:sldId id="276"/>
            <p14:sldId id="280"/>
            <p14:sldId id="289"/>
            <p14:sldId id="282"/>
            <p14:sldId id="283"/>
            <p14:sldId id="281"/>
            <p14:sldId id="257"/>
            <p14:sldId id="258"/>
            <p14:sldId id="259"/>
            <p14:sldId id="261"/>
            <p14:sldId id="263"/>
            <p14:sldId id="264"/>
            <p14:sldId id="287"/>
            <p14:sldId id="265"/>
            <p14:sldId id="266"/>
            <p14:sldId id="267"/>
            <p14:sldId id="268"/>
            <p14:sldId id="285"/>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autoAdjust="0"/>
    <p:restoredTop sz="94660"/>
  </p:normalViewPr>
  <p:slideViewPr>
    <p:cSldViewPr snapToGrid="0">
      <p:cViewPr varScale="1">
        <p:scale>
          <a:sx n="159" d="100"/>
          <a:sy n="159" d="100"/>
        </p:scale>
        <p:origin x="16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Review</a:t>
            </a:r>
            <a:r>
              <a:rPr lang="en-US" sz="1200" baseline="0" dirty="0"/>
              <a:t> Score by Review Classification</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c:v>
                </c:pt>
              </c:strCache>
            </c:strRef>
          </c:tx>
          <c:spPr>
            <a:solidFill>
              <a:srgbClr val="C00000"/>
            </a:solidFill>
            <a:ln>
              <a:noFill/>
            </a:ln>
            <a:effectLst/>
          </c:spPr>
          <c:invertIfNegative val="0"/>
          <c:cat>
            <c:strRef>
              <c:f>Sheet1!$A$2:$A$11</c:f>
              <c:strCache>
                <c:ptCount val="10"/>
                <c:pt idx="0">
                  <c:v>Late</c:v>
                </c:pt>
                <c:pt idx="1">
                  <c:v>Partial delivery</c:v>
                </c:pt>
                <c:pt idx="2">
                  <c:v>Different from the advertised</c:v>
                </c:pt>
                <c:pt idx="3">
                  <c:v>Delayed</c:v>
                </c:pt>
                <c:pt idx="4">
                  <c:v>No Comment</c:v>
                </c:pt>
                <c:pt idx="5">
                  <c:v>Low quality</c:v>
                </c:pt>
                <c:pt idx="6">
                  <c:v>Other delivery</c:v>
                </c:pt>
                <c:pt idx="7">
                  <c:v>Another request</c:v>
                </c:pt>
                <c:pt idx="8">
                  <c:v>Satisfied</c:v>
                </c:pt>
                <c:pt idx="9">
                  <c:v>Before term</c:v>
                </c:pt>
              </c:strCache>
            </c:strRef>
          </c:cat>
          <c:val>
            <c:numRef>
              <c:f>Sheet1!$B$2:$B$11</c:f>
              <c:numCache>
                <c:formatCode>0%</c:formatCode>
                <c:ptCount val="10"/>
                <c:pt idx="0">
                  <c:v>0.3402537485582468</c:v>
                </c:pt>
                <c:pt idx="1">
                  <c:v>0.26989619377162632</c:v>
                </c:pt>
                <c:pt idx="2">
                  <c:v>9.22722029988466E-2</c:v>
                </c:pt>
                <c:pt idx="3">
                  <c:v>8.9965397923875437E-2</c:v>
                </c:pt>
                <c:pt idx="4">
                  <c:v>7.1510957324106117E-2</c:v>
                </c:pt>
                <c:pt idx="5">
                  <c:v>7.1510957324106117E-2</c:v>
                </c:pt>
                <c:pt idx="6">
                  <c:v>3.9215686274509803E-2</c:v>
                </c:pt>
                <c:pt idx="7">
                  <c:v>2.0761245674740483E-2</c:v>
                </c:pt>
                <c:pt idx="8">
                  <c:v>4.61361014994233E-3</c:v>
                </c:pt>
                <c:pt idx="9">
                  <c:v>0</c:v>
                </c:pt>
              </c:numCache>
            </c:numRef>
          </c:val>
          <c:extLst>
            <c:ext xmlns:c16="http://schemas.microsoft.com/office/drawing/2014/chart" uri="{C3380CC4-5D6E-409C-BE32-E72D297353CC}">
              <c16:uniqueId val="{00000000-F407-254A-88CE-7373C785F06B}"/>
            </c:ext>
          </c:extLst>
        </c:ser>
        <c:ser>
          <c:idx val="1"/>
          <c:order val="1"/>
          <c:tx>
            <c:strRef>
              <c:f>Sheet1!$C$1</c:f>
              <c:strCache>
                <c:ptCount val="1"/>
                <c:pt idx="0">
                  <c:v>2</c:v>
                </c:pt>
              </c:strCache>
            </c:strRef>
          </c:tx>
          <c:spPr>
            <a:solidFill>
              <a:srgbClr val="FFC000"/>
            </a:solidFill>
            <a:ln>
              <a:noFill/>
            </a:ln>
            <a:effectLst/>
          </c:spPr>
          <c:invertIfNegative val="0"/>
          <c:cat>
            <c:strRef>
              <c:f>Sheet1!$A$2:$A$11</c:f>
              <c:strCache>
                <c:ptCount val="10"/>
                <c:pt idx="0">
                  <c:v>Late</c:v>
                </c:pt>
                <c:pt idx="1">
                  <c:v>Partial delivery</c:v>
                </c:pt>
                <c:pt idx="2">
                  <c:v>Different from the advertised</c:v>
                </c:pt>
                <c:pt idx="3">
                  <c:v>Delayed</c:v>
                </c:pt>
                <c:pt idx="4">
                  <c:v>No Comment</c:v>
                </c:pt>
                <c:pt idx="5">
                  <c:v>Low quality</c:v>
                </c:pt>
                <c:pt idx="6">
                  <c:v>Other delivery</c:v>
                </c:pt>
                <c:pt idx="7">
                  <c:v>Another request</c:v>
                </c:pt>
                <c:pt idx="8">
                  <c:v>Satisfied</c:v>
                </c:pt>
                <c:pt idx="9">
                  <c:v>Before term</c:v>
                </c:pt>
              </c:strCache>
            </c:strRef>
          </c:cat>
          <c:val>
            <c:numRef>
              <c:f>Sheet1!$C$2:$C$11</c:f>
              <c:numCache>
                <c:formatCode>0%</c:formatCode>
                <c:ptCount val="10"/>
                <c:pt idx="0">
                  <c:v>0.23148148148148148</c:v>
                </c:pt>
                <c:pt idx="1">
                  <c:v>0.28703703703703703</c:v>
                </c:pt>
                <c:pt idx="2">
                  <c:v>0.10185185185185185</c:v>
                </c:pt>
                <c:pt idx="3">
                  <c:v>9.2592592592592587E-2</c:v>
                </c:pt>
                <c:pt idx="4">
                  <c:v>9.7222222222222224E-2</c:v>
                </c:pt>
                <c:pt idx="5">
                  <c:v>0.10648148148148148</c:v>
                </c:pt>
                <c:pt idx="6">
                  <c:v>6.0185185185185182E-2</c:v>
                </c:pt>
                <c:pt idx="7">
                  <c:v>9.2592592592592587E-3</c:v>
                </c:pt>
                <c:pt idx="8">
                  <c:v>9.2592592592592587E-3</c:v>
                </c:pt>
                <c:pt idx="9">
                  <c:v>4.6296296296296294E-3</c:v>
                </c:pt>
              </c:numCache>
            </c:numRef>
          </c:val>
          <c:extLst>
            <c:ext xmlns:c16="http://schemas.microsoft.com/office/drawing/2014/chart" uri="{C3380CC4-5D6E-409C-BE32-E72D297353CC}">
              <c16:uniqueId val="{00000001-F407-254A-88CE-7373C785F06B}"/>
            </c:ext>
          </c:extLst>
        </c:ser>
        <c:ser>
          <c:idx val="2"/>
          <c:order val="2"/>
          <c:tx>
            <c:strRef>
              <c:f>Sheet1!$D$1</c:f>
              <c:strCache>
                <c:ptCount val="1"/>
                <c:pt idx="0">
                  <c:v>3</c:v>
                </c:pt>
              </c:strCache>
            </c:strRef>
          </c:tx>
          <c:spPr>
            <a:solidFill>
              <a:srgbClr val="0070C0"/>
            </a:solidFill>
            <a:ln>
              <a:noFill/>
            </a:ln>
            <a:effectLst/>
          </c:spPr>
          <c:invertIfNegative val="0"/>
          <c:cat>
            <c:strRef>
              <c:f>Sheet1!$A$2:$A$11</c:f>
              <c:strCache>
                <c:ptCount val="10"/>
                <c:pt idx="0">
                  <c:v>Late</c:v>
                </c:pt>
                <c:pt idx="1">
                  <c:v>Partial delivery</c:v>
                </c:pt>
                <c:pt idx="2">
                  <c:v>Different from the advertised</c:v>
                </c:pt>
                <c:pt idx="3">
                  <c:v>Delayed</c:v>
                </c:pt>
                <c:pt idx="4">
                  <c:v>No Comment</c:v>
                </c:pt>
                <c:pt idx="5">
                  <c:v>Low quality</c:v>
                </c:pt>
                <c:pt idx="6">
                  <c:v>Other delivery</c:v>
                </c:pt>
                <c:pt idx="7">
                  <c:v>Another request</c:v>
                </c:pt>
                <c:pt idx="8">
                  <c:v>Satisfied</c:v>
                </c:pt>
                <c:pt idx="9">
                  <c:v>Before term</c:v>
                </c:pt>
              </c:strCache>
            </c:strRef>
          </c:cat>
          <c:val>
            <c:numRef>
              <c:f>Sheet1!$D$2:$D$11</c:f>
              <c:numCache>
                <c:formatCode>0%</c:formatCode>
                <c:ptCount val="10"/>
                <c:pt idx="0">
                  <c:v>0.12048192771084337</c:v>
                </c:pt>
                <c:pt idx="1">
                  <c:v>0.19578313253012047</c:v>
                </c:pt>
                <c:pt idx="2">
                  <c:v>9.337349397590361E-2</c:v>
                </c:pt>
                <c:pt idx="3">
                  <c:v>4.8192771084337352E-2</c:v>
                </c:pt>
                <c:pt idx="4">
                  <c:v>0.10843373493975904</c:v>
                </c:pt>
                <c:pt idx="5">
                  <c:v>0.10542168674698796</c:v>
                </c:pt>
                <c:pt idx="6">
                  <c:v>9.036144578313253E-2</c:v>
                </c:pt>
                <c:pt idx="7">
                  <c:v>1.5060240963855422E-2</c:v>
                </c:pt>
                <c:pt idx="8">
                  <c:v>0.18373493975903615</c:v>
                </c:pt>
                <c:pt idx="9">
                  <c:v>3.9156626506024098E-2</c:v>
                </c:pt>
              </c:numCache>
            </c:numRef>
          </c:val>
          <c:extLst>
            <c:ext xmlns:c16="http://schemas.microsoft.com/office/drawing/2014/chart" uri="{C3380CC4-5D6E-409C-BE32-E72D297353CC}">
              <c16:uniqueId val="{00000002-F407-254A-88CE-7373C785F06B}"/>
            </c:ext>
          </c:extLst>
        </c:ser>
        <c:ser>
          <c:idx val="3"/>
          <c:order val="3"/>
          <c:tx>
            <c:strRef>
              <c:f>Sheet1!$E$1</c:f>
              <c:strCache>
                <c:ptCount val="1"/>
                <c:pt idx="0">
                  <c:v>4</c:v>
                </c:pt>
              </c:strCache>
            </c:strRef>
          </c:tx>
          <c:spPr>
            <a:solidFill>
              <a:schemeClr val="accent4"/>
            </a:solidFill>
            <a:ln>
              <a:noFill/>
            </a:ln>
            <a:effectLst/>
          </c:spPr>
          <c:invertIfNegative val="0"/>
          <c:cat>
            <c:strRef>
              <c:f>Sheet1!$A$2:$A$11</c:f>
              <c:strCache>
                <c:ptCount val="10"/>
                <c:pt idx="0">
                  <c:v>Late</c:v>
                </c:pt>
                <c:pt idx="1">
                  <c:v>Partial delivery</c:v>
                </c:pt>
                <c:pt idx="2">
                  <c:v>Different from the advertised</c:v>
                </c:pt>
                <c:pt idx="3">
                  <c:v>Delayed</c:v>
                </c:pt>
                <c:pt idx="4">
                  <c:v>No Comment</c:v>
                </c:pt>
                <c:pt idx="5">
                  <c:v>Low quality</c:v>
                </c:pt>
                <c:pt idx="6">
                  <c:v>Other delivery</c:v>
                </c:pt>
                <c:pt idx="7">
                  <c:v>Another request</c:v>
                </c:pt>
                <c:pt idx="8">
                  <c:v>Satisfied</c:v>
                </c:pt>
                <c:pt idx="9">
                  <c:v>Before term</c:v>
                </c:pt>
              </c:strCache>
            </c:strRef>
          </c:cat>
          <c:val>
            <c:numRef>
              <c:f>Sheet1!$E$2:$E$11</c:f>
              <c:numCache>
                <c:formatCode>0%</c:formatCode>
                <c:ptCount val="10"/>
                <c:pt idx="0">
                  <c:v>4.4747081712062257E-2</c:v>
                </c:pt>
                <c:pt idx="1">
                  <c:v>4.2801556420233464E-2</c:v>
                </c:pt>
                <c:pt idx="2">
                  <c:v>3.5019455252918288E-2</c:v>
                </c:pt>
                <c:pt idx="3">
                  <c:v>3.1128404669260701E-2</c:v>
                </c:pt>
                <c:pt idx="4">
                  <c:v>4.8638132295719845E-2</c:v>
                </c:pt>
                <c:pt idx="5">
                  <c:v>5.2529182879377433E-2</c:v>
                </c:pt>
                <c:pt idx="6">
                  <c:v>4.4747081712062257E-2</c:v>
                </c:pt>
                <c:pt idx="7">
                  <c:v>1.1673151750972763E-2</c:v>
                </c:pt>
                <c:pt idx="8">
                  <c:v>0.54280155642023342</c:v>
                </c:pt>
                <c:pt idx="9">
                  <c:v>0.14591439688715954</c:v>
                </c:pt>
              </c:numCache>
            </c:numRef>
          </c:val>
          <c:extLst>
            <c:ext xmlns:c16="http://schemas.microsoft.com/office/drawing/2014/chart" uri="{C3380CC4-5D6E-409C-BE32-E72D297353CC}">
              <c16:uniqueId val="{00000003-F407-254A-88CE-7373C785F06B}"/>
            </c:ext>
          </c:extLst>
        </c:ser>
        <c:ser>
          <c:idx val="4"/>
          <c:order val="4"/>
          <c:tx>
            <c:strRef>
              <c:f>Sheet1!$F$1</c:f>
              <c:strCache>
                <c:ptCount val="1"/>
                <c:pt idx="0">
                  <c:v>5</c:v>
                </c:pt>
              </c:strCache>
            </c:strRef>
          </c:tx>
          <c:spPr>
            <a:solidFill>
              <a:schemeClr val="accent2">
                <a:lumMod val="60000"/>
                <a:lumOff val="40000"/>
              </a:schemeClr>
            </a:solidFill>
            <a:ln>
              <a:noFill/>
            </a:ln>
            <a:effectLst/>
          </c:spPr>
          <c:invertIfNegative val="0"/>
          <c:cat>
            <c:strRef>
              <c:f>Sheet1!$A$2:$A$11</c:f>
              <c:strCache>
                <c:ptCount val="10"/>
                <c:pt idx="0">
                  <c:v>Late</c:v>
                </c:pt>
                <c:pt idx="1">
                  <c:v>Partial delivery</c:v>
                </c:pt>
                <c:pt idx="2">
                  <c:v>Different from the advertised</c:v>
                </c:pt>
                <c:pt idx="3">
                  <c:v>Delayed</c:v>
                </c:pt>
                <c:pt idx="4">
                  <c:v>No Comment</c:v>
                </c:pt>
                <c:pt idx="5">
                  <c:v>Low quality</c:v>
                </c:pt>
                <c:pt idx="6">
                  <c:v>Other delivery</c:v>
                </c:pt>
                <c:pt idx="7">
                  <c:v>Another request</c:v>
                </c:pt>
                <c:pt idx="8">
                  <c:v>Satisfied</c:v>
                </c:pt>
                <c:pt idx="9">
                  <c:v>Before term</c:v>
                </c:pt>
              </c:strCache>
            </c:strRef>
          </c:cat>
          <c:val>
            <c:numRef>
              <c:f>Sheet1!$F$2:$F$11</c:f>
              <c:numCache>
                <c:formatCode>0%</c:formatCode>
                <c:ptCount val="10"/>
                <c:pt idx="0">
                  <c:v>1.5709969788519639E-2</c:v>
                </c:pt>
                <c:pt idx="1">
                  <c:v>1.0876132930513595E-2</c:v>
                </c:pt>
                <c:pt idx="2">
                  <c:v>7.2507552870090634E-3</c:v>
                </c:pt>
                <c:pt idx="3">
                  <c:v>2.4169184290030211E-3</c:v>
                </c:pt>
                <c:pt idx="4">
                  <c:v>1.6314199395770394E-2</c:v>
                </c:pt>
                <c:pt idx="5">
                  <c:v>1.2084592145015106E-3</c:v>
                </c:pt>
                <c:pt idx="6">
                  <c:v>9.0634441087613302E-3</c:v>
                </c:pt>
                <c:pt idx="7">
                  <c:v>1.8126888217522659E-3</c:v>
                </c:pt>
                <c:pt idx="8">
                  <c:v>0.69184290030211482</c:v>
                </c:pt>
                <c:pt idx="9">
                  <c:v>0.24350453172205438</c:v>
                </c:pt>
              </c:numCache>
            </c:numRef>
          </c:val>
          <c:extLst>
            <c:ext xmlns:c16="http://schemas.microsoft.com/office/drawing/2014/chart" uri="{C3380CC4-5D6E-409C-BE32-E72D297353CC}">
              <c16:uniqueId val="{00000004-F407-254A-88CE-7373C785F06B}"/>
            </c:ext>
          </c:extLst>
        </c:ser>
        <c:dLbls>
          <c:showLegendKey val="0"/>
          <c:showVal val="0"/>
          <c:showCatName val="0"/>
          <c:showSerName val="0"/>
          <c:showPercent val="0"/>
          <c:showBubbleSize val="0"/>
        </c:dLbls>
        <c:gapWidth val="219"/>
        <c:overlap val="-27"/>
        <c:axId val="923065008"/>
        <c:axId val="923648560"/>
      </c:barChart>
      <c:catAx>
        <c:axId val="92306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648560"/>
        <c:crosses val="autoZero"/>
        <c:auto val="1"/>
        <c:lblAlgn val="ctr"/>
        <c:lblOffset val="100"/>
        <c:noMultiLvlLbl val="0"/>
      </c:catAx>
      <c:valAx>
        <c:axId val="9236485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3065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Vendor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63-49B4-A335-A66180ECBBC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63-49B4-A335-A66180ECBBC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63-49B4-A335-A66180ECBBC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63-49B4-A335-A66180ECBBC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Sheet1!$A$3:$A$6</c:f>
              <c:numCache>
                <c:formatCode>General</c:formatCode>
                <c:ptCount val="4"/>
                <c:pt idx="0">
                  <c:v>13</c:v>
                </c:pt>
                <c:pt idx="1">
                  <c:v>24</c:v>
                </c:pt>
                <c:pt idx="2">
                  <c:v>52</c:v>
                </c:pt>
                <c:pt idx="3">
                  <c:v>11</c:v>
                </c:pt>
              </c:numCache>
            </c:numRef>
          </c:val>
          <c:extLst>
            <c:ext xmlns:c16="http://schemas.microsoft.com/office/drawing/2014/chart" uri="{C3380CC4-5D6E-409C-BE32-E72D297353CC}">
              <c16:uniqueId val="{00000008-4063-49B4-A335-A66180ECBBC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CE-4C64-850E-0F3CE46F96E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CE-4C64-850E-0F3CE46F96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CE-4C64-850E-0F3CE46F96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CE-4C64-850E-0F3CE46F96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Sheet1!$C$3:$C$6</c:f>
              <c:numCache>
                <c:formatCode>General</c:formatCode>
                <c:ptCount val="4"/>
                <c:pt idx="0">
                  <c:v>13.7</c:v>
                </c:pt>
                <c:pt idx="1">
                  <c:v>26</c:v>
                </c:pt>
                <c:pt idx="2">
                  <c:v>52.5</c:v>
                </c:pt>
                <c:pt idx="3">
                  <c:v>7.8</c:v>
                </c:pt>
              </c:numCache>
            </c:numRef>
          </c:val>
          <c:extLst>
            <c:ext xmlns:c16="http://schemas.microsoft.com/office/drawing/2014/chart" uri="{C3380CC4-5D6E-409C-BE32-E72D297353CC}">
              <c16:uniqueId val="{00000008-54CE-4C64-850E-0F3CE46F96E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Elbow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Sheet1!$C$18</c:f>
              <c:strCache>
                <c:ptCount val="1"/>
                <c:pt idx="0">
                  <c:v>Withiness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Sheet1!$B$19:$B$27</c:f>
              <c:numCache>
                <c:formatCode>General</c:formatCode>
                <c:ptCount val="9"/>
                <c:pt idx="0">
                  <c:v>2</c:v>
                </c:pt>
                <c:pt idx="1">
                  <c:v>3</c:v>
                </c:pt>
                <c:pt idx="2">
                  <c:v>4</c:v>
                </c:pt>
                <c:pt idx="3">
                  <c:v>5</c:v>
                </c:pt>
                <c:pt idx="4">
                  <c:v>6</c:v>
                </c:pt>
                <c:pt idx="5">
                  <c:v>7</c:v>
                </c:pt>
                <c:pt idx="6">
                  <c:v>8</c:v>
                </c:pt>
                <c:pt idx="7">
                  <c:v>9</c:v>
                </c:pt>
                <c:pt idx="8">
                  <c:v>10</c:v>
                </c:pt>
              </c:numCache>
            </c:numRef>
          </c:xVal>
          <c:yVal>
            <c:numRef>
              <c:f>Sheet1!$C$19:$C$27</c:f>
              <c:numCache>
                <c:formatCode>General</c:formatCode>
                <c:ptCount val="9"/>
                <c:pt idx="0">
                  <c:v>223</c:v>
                </c:pt>
                <c:pt idx="1">
                  <c:v>145</c:v>
                </c:pt>
                <c:pt idx="2">
                  <c:v>89</c:v>
                </c:pt>
                <c:pt idx="3">
                  <c:v>71</c:v>
                </c:pt>
                <c:pt idx="4">
                  <c:v>58</c:v>
                </c:pt>
                <c:pt idx="5">
                  <c:v>42.6</c:v>
                </c:pt>
                <c:pt idx="6">
                  <c:v>35.6</c:v>
                </c:pt>
                <c:pt idx="7">
                  <c:v>34.300000000000011</c:v>
                </c:pt>
                <c:pt idx="8">
                  <c:v>29.2</c:v>
                </c:pt>
              </c:numCache>
            </c:numRef>
          </c:yVal>
          <c:smooth val="0"/>
          <c:extLst>
            <c:ext xmlns:c16="http://schemas.microsoft.com/office/drawing/2014/chart" uri="{C3380CC4-5D6E-409C-BE32-E72D297353CC}">
              <c16:uniqueId val="{00000000-2239-48C6-AC14-E086C1FE4E3B}"/>
            </c:ext>
          </c:extLst>
        </c:ser>
        <c:dLbls>
          <c:showLegendKey val="0"/>
          <c:showVal val="0"/>
          <c:showCatName val="0"/>
          <c:showSerName val="0"/>
          <c:showPercent val="0"/>
          <c:showBubbleSize val="0"/>
        </c:dLbls>
        <c:axId val="1125351280"/>
        <c:axId val="1125313408"/>
      </c:scatterChart>
      <c:valAx>
        <c:axId val="112535128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Clusters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5313408"/>
        <c:crosses val="autoZero"/>
        <c:crossBetween val="midCat"/>
      </c:valAx>
      <c:valAx>
        <c:axId val="1125313408"/>
        <c:scaling>
          <c:orientation val="minMax"/>
        </c:scaling>
        <c:delete val="0"/>
        <c:axPos val="l"/>
        <c:majorGridlines>
          <c:spPr>
            <a:ln w="0"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53512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DBD9B-5217-4B37-AE2A-34F8C2551BB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322C83CE-324E-4BDE-8C66-344280F6C08B}">
      <dgm:prSet/>
      <dgm:spPr/>
      <dgm:t>
        <a:bodyPr/>
        <a:lstStyle/>
        <a:p>
          <a:r>
            <a:rPr lang="en-US"/>
            <a:t>Price </a:t>
          </a:r>
        </a:p>
      </dgm:t>
    </dgm:pt>
    <dgm:pt modelId="{12E0A806-FD28-4450-9CDB-CAFEDEECBE2D}" type="parTrans" cxnId="{FCD6F9AA-6E14-445E-BD38-49F64F1DB208}">
      <dgm:prSet/>
      <dgm:spPr/>
      <dgm:t>
        <a:bodyPr/>
        <a:lstStyle/>
        <a:p>
          <a:endParaRPr lang="en-US"/>
        </a:p>
      </dgm:t>
    </dgm:pt>
    <dgm:pt modelId="{00A22F34-B53D-4B56-A55B-EC54373C3580}" type="sibTrans" cxnId="{FCD6F9AA-6E14-445E-BD38-49F64F1DB208}">
      <dgm:prSet/>
      <dgm:spPr/>
      <dgm:t>
        <a:bodyPr/>
        <a:lstStyle/>
        <a:p>
          <a:endParaRPr lang="en-US"/>
        </a:p>
      </dgm:t>
    </dgm:pt>
    <dgm:pt modelId="{4B31B66B-2F29-4401-9E52-50654385B84E}">
      <dgm:prSet/>
      <dgm:spPr/>
      <dgm:t>
        <a:bodyPr/>
        <a:lstStyle/>
        <a:p>
          <a:r>
            <a:rPr lang="en-US"/>
            <a:t>Need to be competitive with pricing in the market</a:t>
          </a:r>
        </a:p>
      </dgm:t>
    </dgm:pt>
    <dgm:pt modelId="{8B082E3F-EC0D-402A-AB90-8F0E8FEE8304}" type="parTrans" cxnId="{5364D1B2-F782-4F1F-BD7F-68FDF8C71240}">
      <dgm:prSet/>
      <dgm:spPr/>
      <dgm:t>
        <a:bodyPr/>
        <a:lstStyle/>
        <a:p>
          <a:endParaRPr lang="en-US"/>
        </a:p>
      </dgm:t>
    </dgm:pt>
    <dgm:pt modelId="{65821050-3DF0-4F79-8E81-F76EEA3B25D8}" type="sibTrans" cxnId="{5364D1B2-F782-4F1F-BD7F-68FDF8C71240}">
      <dgm:prSet/>
      <dgm:spPr/>
      <dgm:t>
        <a:bodyPr/>
        <a:lstStyle/>
        <a:p>
          <a:endParaRPr lang="en-US"/>
        </a:p>
      </dgm:t>
    </dgm:pt>
    <dgm:pt modelId="{6A96AE71-CF15-496E-92BF-910EA15250EC}">
      <dgm:prSet/>
      <dgm:spPr/>
      <dgm:t>
        <a:bodyPr/>
        <a:lstStyle/>
        <a:p>
          <a:r>
            <a:rPr lang="en-US"/>
            <a:t>Place</a:t>
          </a:r>
        </a:p>
      </dgm:t>
    </dgm:pt>
    <dgm:pt modelId="{D2F4DD6A-468B-422F-9276-CAEE31C6CE15}" type="parTrans" cxnId="{7F33E47C-E2D7-417E-8286-A800D2062965}">
      <dgm:prSet/>
      <dgm:spPr/>
      <dgm:t>
        <a:bodyPr/>
        <a:lstStyle/>
        <a:p>
          <a:endParaRPr lang="en-US"/>
        </a:p>
      </dgm:t>
    </dgm:pt>
    <dgm:pt modelId="{0F0A17EB-3F09-466E-B066-AC8867E79554}" type="sibTrans" cxnId="{7F33E47C-E2D7-417E-8286-A800D2062965}">
      <dgm:prSet/>
      <dgm:spPr/>
      <dgm:t>
        <a:bodyPr/>
        <a:lstStyle/>
        <a:p>
          <a:endParaRPr lang="en-US"/>
        </a:p>
      </dgm:t>
    </dgm:pt>
    <dgm:pt modelId="{7BC9A633-AF0D-4A0A-A71F-5D5981448932}">
      <dgm:prSet/>
      <dgm:spPr/>
      <dgm:t>
        <a:bodyPr/>
        <a:lstStyle/>
        <a:p>
          <a:r>
            <a:rPr lang="en-US"/>
            <a:t>Shipping – reduce delivery times and provide accurate estimations of delivery time</a:t>
          </a:r>
        </a:p>
      </dgm:t>
    </dgm:pt>
    <dgm:pt modelId="{54EF4FD8-675E-4E05-82B7-71096D3CB616}" type="parTrans" cxnId="{68A7B9D0-79A0-4FC6-AFC4-BF973D8EDCEB}">
      <dgm:prSet/>
      <dgm:spPr/>
      <dgm:t>
        <a:bodyPr/>
        <a:lstStyle/>
        <a:p>
          <a:endParaRPr lang="en-US"/>
        </a:p>
      </dgm:t>
    </dgm:pt>
    <dgm:pt modelId="{5BE8670C-9996-487C-ABBD-07ED2F534DE0}" type="sibTrans" cxnId="{68A7B9D0-79A0-4FC6-AFC4-BF973D8EDCEB}">
      <dgm:prSet/>
      <dgm:spPr/>
      <dgm:t>
        <a:bodyPr/>
        <a:lstStyle/>
        <a:p>
          <a:endParaRPr lang="en-US"/>
        </a:p>
      </dgm:t>
    </dgm:pt>
    <dgm:pt modelId="{2E0FA83E-947F-466D-A5C6-6D6819014D26}">
      <dgm:prSet/>
      <dgm:spPr/>
      <dgm:t>
        <a:bodyPr/>
        <a:lstStyle/>
        <a:p>
          <a:r>
            <a:rPr lang="en-US"/>
            <a:t>Service a large area of Brazil, affecting delivery time</a:t>
          </a:r>
        </a:p>
      </dgm:t>
    </dgm:pt>
    <dgm:pt modelId="{E21D1F3A-A7BB-4102-8BB4-7F6D354AEBF4}" type="parTrans" cxnId="{59D05D05-3673-4FD0-8B51-3E54BE739B52}">
      <dgm:prSet/>
      <dgm:spPr/>
      <dgm:t>
        <a:bodyPr/>
        <a:lstStyle/>
        <a:p>
          <a:endParaRPr lang="en-US"/>
        </a:p>
      </dgm:t>
    </dgm:pt>
    <dgm:pt modelId="{6D777481-D94E-4DF9-B571-167303F36953}" type="sibTrans" cxnId="{59D05D05-3673-4FD0-8B51-3E54BE739B52}">
      <dgm:prSet/>
      <dgm:spPr/>
      <dgm:t>
        <a:bodyPr/>
        <a:lstStyle/>
        <a:p>
          <a:endParaRPr lang="en-US"/>
        </a:p>
      </dgm:t>
    </dgm:pt>
    <dgm:pt modelId="{9947C3DC-E2DF-4816-985A-3A761C3D7F97}">
      <dgm:prSet/>
      <dgm:spPr/>
      <dgm:t>
        <a:bodyPr/>
        <a:lstStyle/>
        <a:p>
          <a:r>
            <a:rPr lang="en-US"/>
            <a:t>A lot of remote areas in Brazil</a:t>
          </a:r>
        </a:p>
      </dgm:t>
    </dgm:pt>
    <dgm:pt modelId="{633C6D76-F722-4FB1-AEF4-2D8A2AB51CB9}" type="parTrans" cxnId="{E8384417-156F-416B-B223-B319E2931A4B}">
      <dgm:prSet/>
      <dgm:spPr/>
      <dgm:t>
        <a:bodyPr/>
        <a:lstStyle/>
        <a:p>
          <a:endParaRPr lang="en-US"/>
        </a:p>
      </dgm:t>
    </dgm:pt>
    <dgm:pt modelId="{C8B856C4-85C3-4DAE-91DD-4359251EAC62}" type="sibTrans" cxnId="{E8384417-156F-416B-B223-B319E2931A4B}">
      <dgm:prSet/>
      <dgm:spPr/>
      <dgm:t>
        <a:bodyPr/>
        <a:lstStyle/>
        <a:p>
          <a:endParaRPr lang="en-US"/>
        </a:p>
      </dgm:t>
    </dgm:pt>
    <dgm:pt modelId="{21353E9F-E3B6-470D-97DE-D1016B7CFF78}">
      <dgm:prSet/>
      <dgm:spPr/>
      <dgm:t>
        <a:bodyPr/>
        <a:lstStyle/>
        <a:p>
          <a:r>
            <a:rPr lang="en-US"/>
            <a:t>Promotion</a:t>
          </a:r>
        </a:p>
      </dgm:t>
    </dgm:pt>
    <dgm:pt modelId="{3E730C00-88F8-49FE-B180-ED048B08C334}" type="parTrans" cxnId="{4E168B27-B60C-401C-81DE-12EA5B1EBEAA}">
      <dgm:prSet/>
      <dgm:spPr/>
      <dgm:t>
        <a:bodyPr/>
        <a:lstStyle/>
        <a:p>
          <a:endParaRPr lang="en-US"/>
        </a:p>
      </dgm:t>
    </dgm:pt>
    <dgm:pt modelId="{44442705-0C01-4D0D-B163-DAA0C2635D46}" type="sibTrans" cxnId="{4E168B27-B60C-401C-81DE-12EA5B1EBEAA}">
      <dgm:prSet/>
      <dgm:spPr/>
      <dgm:t>
        <a:bodyPr/>
        <a:lstStyle/>
        <a:p>
          <a:endParaRPr lang="en-US"/>
        </a:p>
      </dgm:t>
    </dgm:pt>
    <dgm:pt modelId="{FE050105-FDAD-4DB7-B6EE-4FF232F08E43}">
      <dgm:prSet/>
      <dgm:spPr/>
      <dgm:t>
        <a:bodyPr/>
        <a:lstStyle/>
        <a:p>
          <a:r>
            <a:rPr lang="en-US" dirty="0"/>
            <a:t>Marketing Communications – Photos</a:t>
          </a:r>
        </a:p>
      </dgm:t>
    </dgm:pt>
    <dgm:pt modelId="{BFAD8DAD-939C-43CF-A015-7B52C1F83E90}" type="parTrans" cxnId="{52459D46-70CB-40FF-B098-46B26B260429}">
      <dgm:prSet/>
      <dgm:spPr/>
      <dgm:t>
        <a:bodyPr/>
        <a:lstStyle/>
        <a:p>
          <a:endParaRPr lang="en-US"/>
        </a:p>
      </dgm:t>
    </dgm:pt>
    <dgm:pt modelId="{9DD575CE-1B82-4089-B6FF-31677EB4AC02}" type="sibTrans" cxnId="{52459D46-70CB-40FF-B098-46B26B260429}">
      <dgm:prSet/>
      <dgm:spPr/>
      <dgm:t>
        <a:bodyPr/>
        <a:lstStyle/>
        <a:p>
          <a:endParaRPr lang="en-US"/>
        </a:p>
      </dgm:t>
    </dgm:pt>
    <dgm:pt modelId="{24EC1FA5-1966-48CB-9532-882BD88D0C46}">
      <dgm:prSet/>
      <dgm:spPr/>
      <dgm:t>
        <a:bodyPr/>
        <a:lstStyle/>
        <a:p>
          <a:r>
            <a:rPr lang="en-US"/>
            <a:t>More photos, more products purchased</a:t>
          </a:r>
        </a:p>
      </dgm:t>
    </dgm:pt>
    <dgm:pt modelId="{C7EB79A0-12DD-423D-83A9-3A2345E20949}" type="parTrans" cxnId="{3A2C0CE7-4E80-49B8-8F83-17385D748442}">
      <dgm:prSet/>
      <dgm:spPr/>
      <dgm:t>
        <a:bodyPr/>
        <a:lstStyle/>
        <a:p>
          <a:endParaRPr lang="en-US"/>
        </a:p>
      </dgm:t>
    </dgm:pt>
    <dgm:pt modelId="{DFBCE0C7-0501-4BAB-AB3E-C80ADD153E67}" type="sibTrans" cxnId="{3A2C0CE7-4E80-49B8-8F83-17385D748442}">
      <dgm:prSet/>
      <dgm:spPr/>
      <dgm:t>
        <a:bodyPr/>
        <a:lstStyle/>
        <a:p>
          <a:endParaRPr lang="en-US"/>
        </a:p>
      </dgm:t>
    </dgm:pt>
    <dgm:pt modelId="{3699C17E-F306-4CDC-8463-C25639994256}">
      <dgm:prSet/>
      <dgm:spPr/>
      <dgm:t>
        <a:bodyPr/>
        <a:lstStyle/>
        <a:p>
          <a:r>
            <a:rPr lang="en-US"/>
            <a:t>Description of the product – meaningful and accurate content</a:t>
          </a:r>
        </a:p>
      </dgm:t>
    </dgm:pt>
    <dgm:pt modelId="{64EDAB29-C826-42B3-9308-BA2AD271E6B9}" type="parTrans" cxnId="{2B71280B-2CE3-4F97-B099-325DE78F781F}">
      <dgm:prSet/>
      <dgm:spPr/>
      <dgm:t>
        <a:bodyPr/>
        <a:lstStyle/>
        <a:p>
          <a:endParaRPr lang="en-US"/>
        </a:p>
      </dgm:t>
    </dgm:pt>
    <dgm:pt modelId="{929FE33D-046E-4610-9A01-98A4786DAB39}" type="sibTrans" cxnId="{2B71280B-2CE3-4F97-B099-325DE78F781F}">
      <dgm:prSet/>
      <dgm:spPr/>
      <dgm:t>
        <a:bodyPr/>
        <a:lstStyle/>
        <a:p>
          <a:endParaRPr lang="en-US"/>
        </a:p>
      </dgm:t>
    </dgm:pt>
    <dgm:pt modelId="{F454DF82-5863-4B4D-9ECB-5AFAE0879329}">
      <dgm:prSet/>
      <dgm:spPr/>
      <dgm:t>
        <a:bodyPr/>
        <a:lstStyle/>
        <a:p>
          <a:r>
            <a:rPr lang="en-US"/>
            <a:t>Product </a:t>
          </a:r>
        </a:p>
      </dgm:t>
    </dgm:pt>
    <dgm:pt modelId="{AD059960-4673-4841-AB8D-C1DF8ADF1436}" type="parTrans" cxnId="{3FFF815D-94FB-475F-A21E-975C9993378A}">
      <dgm:prSet/>
      <dgm:spPr/>
      <dgm:t>
        <a:bodyPr/>
        <a:lstStyle/>
        <a:p>
          <a:endParaRPr lang="en-US"/>
        </a:p>
      </dgm:t>
    </dgm:pt>
    <dgm:pt modelId="{3E51BD5B-968B-4989-A985-E46645C50C47}" type="sibTrans" cxnId="{3FFF815D-94FB-475F-A21E-975C9993378A}">
      <dgm:prSet/>
      <dgm:spPr/>
      <dgm:t>
        <a:bodyPr/>
        <a:lstStyle/>
        <a:p>
          <a:endParaRPr lang="en-US"/>
        </a:p>
      </dgm:t>
    </dgm:pt>
    <dgm:pt modelId="{86D1D3AA-18EA-4750-B107-5BC289FFDB66}">
      <dgm:prSet/>
      <dgm:spPr/>
      <dgm:t>
        <a:bodyPr/>
        <a:lstStyle/>
        <a:p>
          <a:r>
            <a:rPr lang="en-US"/>
            <a:t>Amount of products available</a:t>
          </a:r>
        </a:p>
      </dgm:t>
    </dgm:pt>
    <dgm:pt modelId="{FB60A994-BE57-43AE-9191-8BFDDA6C0F7E}" type="parTrans" cxnId="{59CC8859-A79D-48CF-B12E-7A7CEAEA064C}">
      <dgm:prSet/>
      <dgm:spPr/>
      <dgm:t>
        <a:bodyPr/>
        <a:lstStyle/>
        <a:p>
          <a:endParaRPr lang="en-US"/>
        </a:p>
      </dgm:t>
    </dgm:pt>
    <dgm:pt modelId="{01793BF4-D7E8-468B-9822-A84FEF8E72BC}" type="sibTrans" cxnId="{59CC8859-A79D-48CF-B12E-7A7CEAEA064C}">
      <dgm:prSet/>
      <dgm:spPr/>
      <dgm:t>
        <a:bodyPr/>
        <a:lstStyle/>
        <a:p>
          <a:endParaRPr lang="en-US"/>
        </a:p>
      </dgm:t>
    </dgm:pt>
    <dgm:pt modelId="{87E35BF1-92D1-47EF-9740-373CB68916BA}">
      <dgm:prSet/>
      <dgm:spPr/>
      <dgm:t>
        <a:bodyPr/>
        <a:lstStyle/>
        <a:p>
          <a:r>
            <a:rPr lang="en-US"/>
            <a:t>Wide range from food to electronics</a:t>
          </a:r>
        </a:p>
      </dgm:t>
    </dgm:pt>
    <dgm:pt modelId="{F07E9C90-9174-401F-8CDE-ED3884EC247A}" type="parTrans" cxnId="{D81E2FF3-37AF-4ADD-BF22-D02218B75CB3}">
      <dgm:prSet/>
      <dgm:spPr/>
      <dgm:t>
        <a:bodyPr/>
        <a:lstStyle/>
        <a:p>
          <a:endParaRPr lang="en-US"/>
        </a:p>
      </dgm:t>
    </dgm:pt>
    <dgm:pt modelId="{54E55758-05DC-4E68-B213-B6B90B7FD940}" type="sibTrans" cxnId="{D81E2FF3-37AF-4ADD-BF22-D02218B75CB3}">
      <dgm:prSet/>
      <dgm:spPr/>
      <dgm:t>
        <a:bodyPr/>
        <a:lstStyle/>
        <a:p>
          <a:endParaRPr lang="en-US"/>
        </a:p>
      </dgm:t>
    </dgm:pt>
    <dgm:pt modelId="{A6D5EB23-4D4F-42BF-896B-0101C88686B7}">
      <dgm:prSet/>
      <dgm:spPr/>
      <dgm:t>
        <a:bodyPr/>
        <a:lstStyle/>
        <a:p>
          <a:r>
            <a:rPr lang="en-US"/>
            <a:t>Low brand awareness</a:t>
          </a:r>
        </a:p>
      </dgm:t>
    </dgm:pt>
    <dgm:pt modelId="{B04C6E50-7D61-4A3B-8F06-D34C541649DD}" type="parTrans" cxnId="{9FD382D1-648B-4F2C-B1C1-8E1DFE20BB8D}">
      <dgm:prSet/>
      <dgm:spPr/>
      <dgm:t>
        <a:bodyPr/>
        <a:lstStyle/>
        <a:p>
          <a:endParaRPr lang="en-US"/>
        </a:p>
      </dgm:t>
    </dgm:pt>
    <dgm:pt modelId="{2B7D4131-D9F7-4060-B299-02BB672BF321}" type="sibTrans" cxnId="{9FD382D1-648B-4F2C-B1C1-8E1DFE20BB8D}">
      <dgm:prSet/>
      <dgm:spPr/>
      <dgm:t>
        <a:bodyPr/>
        <a:lstStyle/>
        <a:p>
          <a:endParaRPr lang="en-US"/>
        </a:p>
      </dgm:t>
    </dgm:pt>
    <dgm:pt modelId="{816634E2-F1F5-4E92-8D17-EB2BCE6C92E1}" type="pres">
      <dgm:prSet presAssocID="{79CDBD9B-5217-4B37-AE2A-34F8C2551BB7}" presName="Name0" presStyleCnt="0">
        <dgm:presLayoutVars>
          <dgm:dir/>
          <dgm:animLvl val="lvl"/>
          <dgm:resizeHandles val="exact"/>
        </dgm:presLayoutVars>
      </dgm:prSet>
      <dgm:spPr/>
    </dgm:pt>
    <dgm:pt modelId="{59133DC3-492C-4E10-8877-6179F183C695}" type="pres">
      <dgm:prSet presAssocID="{322C83CE-324E-4BDE-8C66-344280F6C08B}" presName="linNode" presStyleCnt="0"/>
      <dgm:spPr/>
    </dgm:pt>
    <dgm:pt modelId="{89B50B99-F634-4393-ACE3-A578C4ACCE88}" type="pres">
      <dgm:prSet presAssocID="{322C83CE-324E-4BDE-8C66-344280F6C08B}" presName="parentText" presStyleLbl="node1" presStyleIdx="0" presStyleCnt="4">
        <dgm:presLayoutVars>
          <dgm:chMax val="1"/>
          <dgm:bulletEnabled val="1"/>
        </dgm:presLayoutVars>
      </dgm:prSet>
      <dgm:spPr/>
    </dgm:pt>
    <dgm:pt modelId="{D2BC179E-CCE4-496C-8882-6C0EF1327135}" type="pres">
      <dgm:prSet presAssocID="{322C83CE-324E-4BDE-8C66-344280F6C08B}" presName="descendantText" presStyleLbl="alignAccFollowNode1" presStyleIdx="0" presStyleCnt="4">
        <dgm:presLayoutVars>
          <dgm:bulletEnabled val="1"/>
        </dgm:presLayoutVars>
      </dgm:prSet>
      <dgm:spPr/>
    </dgm:pt>
    <dgm:pt modelId="{A62D6B9C-C0C7-4651-BDF3-38A23D898699}" type="pres">
      <dgm:prSet presAssocID="{00A22F34-B53D-4B56-A55B-EC54373C3580}" presName="sp" presStyleCnt="0"/>
      <dgm:spPr/>
    </dgm:pt>
    <dgm:pt modelId="{F0ED6C13-D42A-498F-A7AD-958491A14119}" type="pres">
      <dgm:prSet presAssocID="{6A96AE71-CF15-496E-92BF-910EA15250EC}" presName="linNode" presStyleCnt="0"/>
      <dgm:spPr/>
    </dgm:pt>
    <dgm:pt modelId="{15D3B1EA-FD03-46F5-B0C7-1F313F8A3949}" type="pres">
      <dgm:prSet presAssocID="{6A96AE71-CF15-496E-92BF-910EA15250EC}" presName="parentText" presStyleLbl="node1" presStyleIdx="1" presStyleCnt="4">
        <dgm:presLayoutVars>
          <dgm:chMax val="1"/>
          <dgm:bulletEnabled val="1"/>
        </dgm:presLayoutVars>
      </dgm:prSet>
      <dgm:spPr/>
    </dgm:pt>
    <dgm:pt modelId="{8A50F85D-2BB6-4742-9D47-884C63D49675}" type="pres">
      <dgm:prSet presAssocID="{6A96AE71-CF15-496E-92BF-910EA15250EC}" presName="descendantText" presStyleLbl="alignAccFollowNode1" presStyleIdx="1" presStyleCnt="4">
        <dgm:presLayoutVars>
          <dgm:bulletEnabled val="1"/>
        </dgm:presLayoutVars>
      </dgm:prSet>
      <dgm:spPr/>
    </dgm:pt>
    <dgm:pt modelId="{F4A930AB-D517-4622-A9B9-55B1D88FFED3}" type="pres">
      <dgm:prSet presAssocID="{0F0A17EB-3F09-466E-B066-AC8867E79554}" presName="sp" presStyleCnt="0"/>
      <dgm:spPr/>
    </dgm:pt>
    <dgm:pt modelId="{CA8DF231-1821-4FE5-AD9E-4F54C58AA9F4}" type="pres">
      <dgm:prSet presAssocID="{21353E9F-E3B6-470D-97DE-D1016B7CFF78}" presName="linNode" presStyleCnt="0"/>
      <dgm:spPr/>
    </dgm:pt>
    <dgm:pt modelId="{9B747B24-852C-4393-933C-8A60DC10FE68}" type="pres">
      <dgm:prSet presAssocID="{21353E9F-E3B6-470D-97DE-D1016B7CFF78}" presName="parentText" presStyleLbl="node1" presStyleIdx="2" presStyleCnt="4">
        <dgm:presLayoutVars>
          <dgm:chMax val="1"/>
          <dgm:bulletEnabled val="1"/>
        </dgm:presLayoutVars>
      </dgm:prSet>
      <dgm:spPr/>
    </dgm:pt>
    <dgm:pt modelId="{E41F1169-BFCE-433D-8E69-9A555BC3FB53}" type="pres">
      <dgm:prSet presAssocID="{21353E9F-E3B6-470D-97DE-D1016B7CFF78}" presName="descendantText" presStyleLbl="alignAccFollowNode1" presStyleIdx="2" presStyleCnt="4">
        <dgm:presLayoutVars>
          <dgm:bulletEnabled val="1"/>
        </dgm:presLayoutVars>
      </dgm:prSet>
      <dgm:spPr/>
    </dgm:pt>
    <dgm:pt modelId="{BF94CB4E-80F6-410D-9920-FD08E002C675}" type="pres">
      <dgm:prSet presAssocID="{44442705-0C01-4D0D-B163-DAA0C2635D46}" presName="sp" presStyleCnt="0"/>
      <dgm:spPr/>
    </dgm:pt>
    <dgm:pt modelId="{5B70FFE0-4FD3-43B5-A10D-34E7C9992A09}" type="pres">
      <dgm:prSet presAssocID="{F454DF82-5863-4B4D-9ECB-5AFAE0879329}" presName="linNode" presStyleCnt="0"/>
      <dgm:spPr/>
    </dgm:pt>
    <dgm:pt modelId="{6B2D304D-5A7B-46F4-B22A-D142067D8ED9}" type="pres">
      <dgm:prSet presAssocID="{F454DF82-5863-4B4D-9ECB-5AFAE0879329}" presName="parentText" presStyleLbl="node1" presStyleIdx="3" presStyleCnt="4">
        <dgm:presLayoutVars>
          <dgm:chMax val="1"/>
          <dgm:bulletEnabled val="1"/>
        </dgm:presLayoutVars>
      </dgm:prSet>
      <dgm:spPr/>
    </dgm:pt>
    <dgm:pt modelId="{3D1D8817-9CB5-42C8-AACE-A6C647DAB0C1}" type="pres">
      <dgm:prSet presAssocID="{F454DF82-5863-4B4D-9ECB-5AFAE0879329}" presName="descendantText" presStyleLbl="alignAccFollowNode1" presStyleIdx="3" presStyleCnt="4">
        <dgm:presLayoutVars>
          <dgm:bulletEnabled val="1"/>
        </dgm:presLayoutVars>
      </dgm:prSet>
      <dgm:spPr/>
    </dgm:pt>
  </dgm:ptLst>
  <dgm:cxnLst>
    <dgm:cxn modelId="{A952C404-041B-4007-B774-266C03F05720}" type="presOf" srcId="{A6D5EB23-4D4F-42BF-896B-0101C88686B7}" destId="{3D1D8817-9CB5-42C8-AACE-A6C647DAB0C1}" srcOrd="0" destOrd="2" presId="urn:microsoft.com/office/officeart/2005/8/layout/vList5"/>
    <dgm:cxn modelId="{59D05D05-3673-4FD0-8B51-3E54BE739B52}" srcId="{6A96AE71-CF15-496E-92BF-910EA15250EC}" destId="{2E0FA83E-947F-466D-A5C6-6D6819014D26}" srcOrd="1" destOrd="0" parTransId="{E21D1F3A-A7BB-4102-8BB4-7F6D354AEBF4}" sibTransId="{6D777481-D94E-4DF9-B571-167303F36953}"/>
    <dgm:cxn modelId="{2B71280B-2CE3-4F97-B099-325DE78F781F}" srcId="{21353E9F-E3B6-470D-97DE-D1016B7CFF78}" destId="{3699C17E-F306-4CDC-8463-C25639994256}" srcOrd="1" destOrd="0" parTransId="{64EDAB29-C826-42B3-9308-BA2AD271E6B9}" sibTransId="{929FE33D-046E-4610-9A01-98A4786DAB39}"/>
    <dgm:cxn modelId="{E8384417-156F-416B-B223-B319E2931A4B}" srcId="{2E0FA83E-947F-466D-A5C6-6D6819014D26}" destId="{9947C3DC-E2DF-4816-985A-3A761C3D7F97}" srcOrd="0" destOrd="0" parTransId="{633C6D76-F722-4FB1-AEF4-2D8A2AB51CB9}" sibTransId="{C8B856C4-85C3-4DAE-91DD-4359251EAC62}"/>
    <dgm:cxn modelId="{D49D1026-323D-4EB8-A7CD-2F7DABDF021F}" type="presOf" srcId="{F454DF82-5863-4B4D-9ECB-5AFAE0879329}" destId="{6B2D304D-5A7B-46F4-B22A-D142067D8ED9}" srcOrd="0" destOrd="0" presId="urn:microsoft.com/office/officeart/2005/8/layout/vList5"/>
    <dgm:cxn modelId="{4E168B27-B60C-401C-81DE-12EA5B1EBEAA}" srcId="{79CDBD9B-5217-4B37-AE2A-34F8C2551BB7}" destId="{21353E9F-E3B6-470D-97DE-D1016B7CFF78}" srcOrd="2" destOrd="0" parTransId="{3E730C00-88F8-49FE-B180-ED048B08C334}" sibTransId="{44442705-0C01-4D0D-B163-DAA0C2635D46}"/>
    <dgm:cxn modelId="{715C3130-7202-4CC8-B8C4-8E2F104C37E7}" type="presOf" srcId="{7BC9A633-AF0D-4A0A-A71F-5D5981448932}" destId="{8A50F85D-2BB6-4742-9D47-884C63D49675}" srcOrd="0" destOrd="0" presId="urn:microsoft.com/office/officeart/2005/8/layout/vList5"/>
    <dgm:cxn modelId="{3FFF815D-94FB-475F-A21E-975C9993378A}" srcId="{79CDBD9B-5217-4B37-AE2A-34F8C2551BB7}" destId="{F454DF82-5863-4B4D-9ECB-5AFAE0879329}" srcOrd="3" destOrd="0" parTransId="{AD059960-4673-4841-AB8D-C1DF8ADF1436}" sibTransId="{3E51BD5B-968B-4989-A985-E46645C50C47}"/>
    <dgm:cxn modelId="{7EE0445F-8808-4E8A-85DA-3EC58EF3CCBF}" type="presOf" srcId="{6A96AE71-CF15-496E-92BF-910EA15250EC}" destId="{15D3B1EA-FD03-46F5-B0C7-1F313F8A3949}" srcOrd="0" destOrd="0" presId="urn:microsoft.com/office/officeart/2005/8/layout/vList5"/>
    <dgm:cxn modelId="{52459D46-70CB-40FF-B098-46B26B260429}" srcId="{21353E9F-E3B6-470D-97DE-D1016B7CFF78}" destId="{FE050105-FDAD-4DB7-B6EE-4FF232F08E43}" srcOrd="0" destOrd="0" parTransId="{BFAD8DAD-939C-43CF-A015-7B52C1F83E90}" sibTransId="{9DD575CE-1B82-4089-B6FF-31677EB4AC02}"/>
    <dgm:cxn modelId="{67EA5847-1E21-41E7-B9E5-3629597F2C4B}" type="presOf" srcId="{9947C3DC-E2DF-4816-985A-3A761C3D7F97}" destId="{8A50F85D-2BB6-4742-9D47-884C63D49675}" srcOrd="0" destOrd="2" presId="urn:microsoft.com/office/officeart/2005/8/layout/vList5"/>
    <dgm:cxn modelId="{C762706D-A00B-43DA-AAD9-E0080871C5A5}" type="presOf" srcId="{24EC1FA5-1966-48CB-9532-882BD88D0C46}" destId="{E41F1169-BFCE-433D-8E69-9A555BC3FB53}" srcOrd="0" destOrd="1" presId="urn:microsoft.com/office/officeart/2005/8/layout/vList5"/>
    <dgm:cxn modelId="{8DC19970-0600-4005-B7A0-31C1B82AFBE6}" type="presOf" srcId="{87E35BF1-92D1-47EF-9740-373CB68916BA}" destId="{3D1D8817-9CB5-42C8-AACE-A6C647DAB0C1}" srcOrd="0" destOrd="1" presId="urn:microsoft.com/office/officeart/2005/8/layout/vList5"/>
    <dgm:cxn modelId="{6F97E853-CEB3-4BD9-8504-B06373549802}" type="presOf" srcId="{3699C17E-F306-4CDC-8463-C25639994256}" destId="{E41F1169-BFCE-433D-8E69-9A555BC3FB53}" srcOrd="0" destOrd="2" presId="urn:microsoft.com/office/officeart/2005/8/layout/vList5"/>
    <dgm:cxn modelId="{59CC8859-A79D-48CF-B12E-7A7CEAEA064C}" srcId="{F454DF82-5863-4B4D-9ECB-5AFAE0879329}" destId="{86D1D3AA-18EA-4750-B107-5BC289FFDB66}" srcOrd="0" destOrd="0" parTransId="{FB60A994-BE57-43AE-9191-8BFDDA6C0F7E}" sibTransId="{01793BF4-D7E8-468B-9822-A84FEF8E72BC}"/>
    <dgm:cxn modelId="{7F33E47C-E2D7-417E-8286-A800D2062965}" srcId="{79CDBD9B-5217-4B37-AE2A-34F8C2551BB7}" destId="{6A96AE71-CF15-496E-92BF-910EA15250EC}" srcOrd="1" destOrd="0" parTransId="{D2F4DD6A-468B-422F-9276-CAEE31C6CE15}" sibTransId="{0F0A17EB-3F09-466E-B066-AC8867E79554}"/>
    <dgm:cxn modelId="{8ED50A84-AF63-4496-860B-2E17A680621C}" type="presOf" srcId="{FE050105-FDAD-4DB7-B6EE-4FF232F08E43}" destId="{E41F1169-BFCE-433D-8E69-9A555BC3FB53}" srcOrd="0" destOrd="0" presId="urn:microsoft.com/office/officeart/2005/8/layout/vList5"/>
    <dgm:cxn modelId="{F10CDB87-AF1D-4C4C-A0E5-5463CDA9B80C}" type="presOf" srcId="{21353E9F-E3B6-470D-97DE-D1016B7CFF78}" destId="{9B747B24-852C-4393-933C-8A60DC10FE68}" srcOrd="0" destOrd="0" presId="urn:microsoft.com/office/officeart/2005/8/layout/vList5"/>
    <dgm:cxn modelId="{FCD6F9AA-6E14-445E-BD38-49F64F1DB208}" srcId="{79CDBD9B-5217-4B37-AE2A-34F8C2551BB7}" destId="{322C83CE-324E-4BDE-8C66-344280F6C08B}" srcOrd="0" destOrd="0" parTransId="{12E0A806-FD28-4450-9CDB-CAFEDEECBE2D}" sibTransId="{00A22F34-B53D-4B56-A55B-EC54373C3580}"/>
    <dgm:cxn modelId="{521938AD-46B7-4467-8266-9D9CE22959AA}" type="presOf" srcId="{322C83CE-324E-4BDE-8C66-344280F6C08B}" destId="{89B50B99-F634-4393-ACE3-A578C4ACCE88}" srcOrd="0" destOrd="0" presId="urn:microsoft.com/office/officeart/2005/8/layout/vList5"/>
    <dgm:cxn modelId="{5364D1B2-F782-4F1F-BD7F-68FDF8C71240}" srcId="{322C83CE-324E-4BDE-8C66-344280F6C08B}" destId="{4B31B66B-2F29-4401-9E52-50654385B84E}" srcOrd="0" destOrd="0" parTransId="{8B082E3F-EC0D-402A-AB90-8F0E8FEE8304}" sibTransId="{65821050-3DF0-4F79-8E81-F76EEA3B25D8}"/>
    <dgm:cxn modelId="{FB16F0CE-EF21-4ED0-9DA0-DA78DF1E7BA5}" type="presOf" srcId="{2E0FA83E-947F-466D-A5C6-6D6819014D26}" destId="{8A50F85D-2BB6-4742-9D47-884C63D49675}" srcOrd="0" destOrd="1" presId="urn:microsoft.com/office/officeart/2005/8/layout/vList5"/>
    <dgm:cxn modelId="{68A7B9D0-79A0-4FC6-AFC4-BF973D8EDCEB}" srcId="{6A96AE71-CF15-496E-92BF-910EA15250EC}" destId="{7BC9A633-AF0D-4A0A-A71F-5D5981448932}" srcOrd="0" destOrd="0" parTransId="{54EF4FD8-675E-4E05-82B7-71096D3CB616}" sibTransId="{5BE8670C-9996-487C-ABBD-07ED2F534DE0}"/>
    <dgm:cxn modelId="{9FD382D1-648B-4F2C-B1C1-8E1DFE20BB8D}" srcId="{F454DF82-5863-4B4D-9ECB-5AFAE0879329}" destId="{A6D5EB23-4D4F-42BF-896B-0101C88686B7}" srcOrd="1" destOrd="0" parTransId="{B04C6E50-7D61-4A3B-8F06-D34C541649DD}" sibTransId="{2B7D4131-D9F7-4060-B299-02BB672BF321}"/>
    <dgm:cxn modelId="{339DCCD2-0BAF-42F7-B611-5D32CEDE68F2}" type="presOf" srcId="{4B31B66B-2F29-4401-9E52-50654385B84E}" destId="{D2BC179E-CCE4-496C-8882-6C0EF1327135}" srcOrd="0" destOrd="0" presId="urn:microsoft.com/office/officeart/2005/8/layout/vList5"/>
    <dgm:cxn modelId="{116BF0D4-F34A-437A-9049-1F91C9E3D425}" type="presOf" srcId="{86D1D3AA-18EA-4750-B107-5BC289FFDB66}" destId="{3D1D8817-9CB5-42C8-AACE-A6C647DAB0C1}" srcOrd="0" destOrd="0" presId="urn:microsoft.com/office/officeart/2005/8/layout/vList5"/>
    <dgm:cxn modelId="{3A2C0CE7-4E80-49B8-8F83-17385D748442}" srcId="{FE050105-FDAD-4DB7-B6EE-4FF232F08E43}" destId="{24EC1FA5-1966-48CB-9532-882BD88D0C46}" srcOrd="0" destOrd="0" parTransId="{C7EB79A0-12DD-423D-83A9-3A2345E20949}" sibTransId="{DFBCE0C7-0501-4BAB-AB3E-C80ADD153E67}"/>
    <dgm:cxn modelId="{146525E8-6E2F-4F60-8EEA-9CD60E81BD53}" type="presOf" srcId="{79CDBD9B-5217-4B37-AE2A-34F8C2551BB7}" destId="{816634E2-F1F5-4E92-8D17-EB2BCE6C92E1}" srcOrd="0" destOrd="0" presId="urn:microsoft.com/office/officeart/2005/8/layout/vList5"/>
    <dgm:cxn modelId="{D81E2FF3-37AF-4ADD-BF22-D02218B75CB3}" srcId="{86D1D3AA-18EA-4750-B107-5BC289FFDB66}" destId="{87E35BF1-92D1-47EF-9740-373CB68916BA}" srcOrd="0" destOrd="0" parTransId="{F07E9C90-9174-401F-8CDE-ED3884EC247A}" sibTransId="{54E55758-05DC-4E68-B213-B6B90B7FD940}"/>
    <dgm:cxn modelId="{C70E04DE-2A2E-4E2F-B66C-E61A4B577C25}" type="presParOf" srcId="{816634E2-F1F5-4E92-8D17-EB2BCE6C92E1}" destId="{59133DC3-492C-4E10-8877-6179F183C695}" srcOrd="0" destOrd="0" presId="urn:microsoft.com/office/officeart/2005/8/layout/vList5"/>
    <dgm:cxn modelId="{E3E35520-B787-4319-8DAD-1E9BB3DAD245}" type="presParOf" srcId="{59133DC3-492C-4E10-8877-6179F183C695}" destId="{89B50B99-F634-4393-ACE3-A578C4ACCE88}" srcOrd="0" destOrd="0" presId="urn:microsoft.com/office/officeart/2005/8/layout/vList5"/>
    <dgm:cxn modelId="{13D52346-1A2B-43C4-A04D-C2339D054EF3}" type="presParOf" srcId="{59133DC3-492C-4E10-8877-6179F183C695}" destId="{D2BC179E-CCE4-496C-8882-6C0EF1327135}" srcOrd="1" destOrd="0" presId="urn:microsoft.com/office/officeart/2005/8/layout/vList5"/>
    <dgm:cxn modelId="{883042DD-F373-42AA-8F08-96B9933B3446}" type="presParOf" srcId="{816634E2-F1F5-4E92-8D17-EB2BCE6C92E1}" destId="{A62D6B9C-C0C7-4651-BDF3-38A23D898699}" srcOrd="1" destOrd="0" presId="urn:microsoft.com/office/officeart/2005/8/layout/vList5"/>
    <dgm:cxn modelId="{9734EC48-FC68-4225-B627-0878000293D5}" type="presParOf" srcId="{816634E2-F1F5-4E92-8D17-EB2BCE6C92E1}" destId="{F0ED6C13-D42A-498F-A7AD-958491A14119}" srcOrd="2" destOrd="0" presId="urn:microsoft.com/office/officeart/2005/8/layout/vList5"/>
    <dgm:cxn modelId="{3811366B-6072-4CA8-AB39-7F313A02A6EC}" type="presParOf" srcId="{F0ED6C13-D42A-498F-A7AD-958491A14119}" destId="{15D3B1EA-FD03-46F5-B0C7-1F313F8A3949}" srcOrd="0" destOrd="0" presId="urn:microsoft.com/office/officeart/2005/8/layout/vList5"/>
    <dgm:cxn modelId="{DEAC6669-C9D8-437C-89E9-14FE0FB40210}" type="presParOf" srcId="{F0ED6C13-D42A-498F-A7AD-958491A14119}" destId="{8A50F85D-2BB6-4742-9D47-884C63D49675}" srcOrd="1" destOrd="0" presId="urn:microsoft.com/office/officeart/2005/8/layout/vList5"/>
    <dgm:cxn modelId="{D1FF9A22-E5F3-402D-9A39-FB0BA65EE59E}" type="presParOf" srcId="{816634E2-F1F5-4E92-8D17-EB2BCE6C92E1}" destId="{F4A930AB-D517-4622-A9B9-55B1D88FFED3}" srcOrd="3" destOrd="0" presId="urn:microsoft.com/office/officeart/2005/8/layout/vList5"/>
    <dgm:cxn modelId="{F4423076-51CE-4852-9392-B748AA553FB0}" type="presParOf" srcId="{816634E2-F1F5-4E92-8D17-EB2BCE6C92E1}" destId="{CA8DF231-1821-4FE5-AD9E-4F54C58AA9F4}" srcOrd="4" destOrd="0" presId="urn:microsoft.com/office/officeart/2005/8/layout/vList5"/>
    <dgm:cxn modelId="{92328619-9012-43C5-867B-5AA14DFA7C1B}" type="presParOf" srcId="{CA8DF231-1821-4FE5-AD9E-4F54C58AA9F4}" destId="{9B747B24-852C-4393-933C-8A60DC10FE68}" srcOrd="0" destOrd="0" presId="urn:microsoft.com/office/officeart/2005/8/layout/vList5"/>
    <dgm:cxn modelId="{A8E6DCC4-ABF2-43D6-A7C3-31B52A7122EB}" type="presParOf" srcId="{CA8DF231-1821-4FE5-AD9E-4F54C58AA9F4}" destId="{E41F1169-BFCE-433D-8E69-9A555BC3FB53}" srcOrd="1" destOrd="0" presId="urn:microsoft.com/office/officeart/2005/8/layout/vList5"/>
    <dgm:cxn modelId="{0700BB94-AE07-48C4-846F-2135AA5429BB}" type="presParOf" srcId="{816634E2-F1F5-4E92-8D17-EB2BCE6C92E1}" destId="{BF94CB4E-80F6-410D-9920-FD08E002C675}" srcOrd="5" destOrd="0" presId="urn:microsoft.com/office/officeart/2005/8/layout/vList5"/>
    <dgm:cxn modelId="{B1F52449-1947-4B4A-A0C7-95032CC65ABF}" type="presParOf" srcId="{816634E2-F1F5-4E92-8D17-EB2BCE6C92E1}" destId="{5B70FFE0-4FD3-43B5-A10D-34E7C9992A09}" srcOrd="6" destOrd="0" presId="urn:microsoft.com/office/officeart/2005/8/layout/vList5"/>
    <dgm:cxn modelId="{D770C92A-DEA3-46E1-AED5-794EF91F09D4}" type="presParOf" srcId="{5B70FFE0-4FD3-43B5-A10D-34E7C9992A09}" destId="{6B2D304D-5A7B-46F4-B22A-D142067D8ED9}" srcOrd="0" destOrd="0" presId="urn:microsoft.com/office/officeart/2005/8/layout/vList5"/>
    <dgm:cxn modelId="{95264C49-ABDF-4C3F-88C2-96049F2CD9CA}" type="presParOf" srcId="{5B70FFE0-4FD3-43B5-A10D-34E7C9992A09}" destId="{3D1D8817-9CB5-42C8-AACE-A6C647DAB0C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C179E-CCE4-496C-8882-6C0EF1327135}">
      <dsp:nvSpPr>
        <dsp:cNvPr id="0" name=""/>
        <dsp:cNvSpPr/>
      </dsp:nvSpPr>
      <dsp:spPr>
        <a:xfrm rot="5400000">
          <a:off x="4052743" y="-1535379"/>
          <a:ext cx="947718" cy="4260332"/>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Need to be competitive with pricing in the market</a:t>
          </a:r>
        </a:p>
      </dsp:txBody>
      <dsp:txXfrm rot="-5400000">
        <a:off x="2396436" y="167192"/>
        <a:ext cx="4214068" cy="855190"/>
      </dsp:txXfrm>
    </dsp:sp>
    <dsp:sp modelId="{89B50B99-F634-4393-ACE3-A578C4ACCE88}">
      <dsp:nvSpPr>
        <dsp:cNvPr id="0" name=""/>
        <dsp:cNvSpPr/>
      </dsp:nvSpPr>
      <dsp:spPr>
        <a:xfrm>
          <a:off x="0" y="2463"/>
          <a:ext cx="2396436" cy="1184647"/>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Price </a:t>
          </a:r>
        </a:p>
      </dsp:txBody>
      <dsp:txXfrm>
        <a:off x="57830" y="60293"/>
        <a:ext cx="2280776" cy="1068987"/>
      </dsp:txXfrm>
    </dsp:sp>
    <dsp:sp modelId="{8A50F85D-2BB6-4742-9D47-884C63D49675}">
      <dsp:nvSpPr>
        <dsp:cNvPr id="0" name=""/>
        <dsp:cNvSpPr/>
      </dsp:nvSpPr>
      <dsp:spPr>
        <a:xfrm rot="5400000">
          <a:off x="4052743" y="-291498"/>
          <a:ext cx="947718" cy="4260332"/>
        </a:xfrm>
        <a:prstGeom prst="round2SameRect">
          <a:avLst/>
        </a:prstGeom>
        <a:solidFill>
          <a:schemeClr val="accent2">
            <a:tint val="40000"/>
            <a:alpha val="90000"/>
            <a:hueOff val="-1363946"/>
            <a:satOff val="15036"/>
            <a:lumOff val="1432"/>
            <a:alphaOff val="0"/>
          </a:schemeClr>
        </a:solidFill>
        <a:ln w="19050" cap="rnd" cmpd="sng" algn="ctr">
          <a:solidFill>
            <a:schemeClr val="accent2">
              <a:tint val="40000"/>
              <a:alpha val="90000"/>
              <a:hueOff val="-1363946"/>
              <a:satOff val="15036"/>
              <a:lumOff val="1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Shipping – reduce delivery times and provide accurate estimations of delivery time</a:t>
          </a:r>
        </a:p>
        <a:p>
          <a:pPr marL="114300" lvl="1" indent="-114300" algn="l" defTabSz="577850">
            <a:lnSpc>
              <a:spcPct val="90000"/>
            </a:lnSpc>
            <a:spcBef>
              <a:spcPct val="0"/>
            </a:spcBef>
            <a:spcAft>
              <a:spcPct val="15000"/>
            </a:spcAft>
            <a:buChar char="•"/>
          </a:pPr>
          <a:r>
            <a:rPr lang="en-US" sz="1300" kern="1200"/>
            <a:t>Service a large area of Brazil, affecting delivery time</a:t>
          </a:r>
        </a:p>
        <a:p>
          <a:pPr marL="228600" lvl="2" indent="-114300" algn="l" defTabSz="577850">
            <a:lnSpc>
              <a:spcPct val="90000"/>
            </a:lnSpc>
            <a:spcBef>
              <a:spcPct val="0"/>
            </a:spcBef>
            <a:spcAft>
              <a:spcPct val="15000"/>
            </a:spcAft>
            <a:buChar char="•"/>
          </a:pPr>
          <a:r>
            <a:rPr lang="en-US" sz="1300" kern="1200"/>
            <a:t>A lot of remote areas in Brazil</a:t>
          </a:r>
        </a:p>
      </dsp:txBody>
      <dsp:txXfrm rot="-5400000">
        <a:off x="2396436" y="1411073"/>
        <a:ext cx="4214068" cy="855190"/>
      </dsp:txXfrm>
    </dsp:sp>
    <dsp:sp modelId="{15D3B1EA-FD03-46F5-B0C7-1F313F8A3949}">
      <dsp:nvSpPr>
        <dsp:cNvPr id="0" name=""/>
        <dsp:cNvSpPr/>
      </dsp:nvSpPr>
      <dsp:spPr>
        <a:xfrm>
          <a:off x="0" y="1246343"/>
          <a:ext cx="2396436" cy="1184647"/>
        </a:xfrm>
        <a:prstGeom prst="roundRect">
          <a:avLst/>
        </a:prstGeom>
        <a:solidFill>
          <a:schemeClr val="accent2">
            <a:hueOff val="-988095"/>
            <a:satOff val="4733"/>
            <a:lumOff val="437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Place</a:t>
          </a:r>
        </a:p>
      </dsp:txBody>
      <dsp:txXfrm>
        <a:off x="57830" y="1304173"/>
        <a:ext cx="2280776" cy="1068987"/>
      </dsp:txXfrm>
    </dsp:sp>
    <dsp:sp modelId="{E41F1169-BFCE-433D-8E69-9A555BC3FB53}">
      <dsp:nvSpPr>
        <dsp:cNvPr id="0" name=""/>
        <dsp:cNvSpPr/>
      </dsp:nvSpPr>
      <dsp:spPr>
        <a:xfrm rot="5400000">
          <a:off x="4052743" y="952381"/>
          <a:ext cx="947718" cy="4260332"/>
        </a:xfrm>
        <a:prstGeom prst="round2SameRect">
          <a:avLst/>
        </a:prstGeom>
        <a:solidFill>
          <a:schemeClr val="accent2">
            <a:tint val="40000"/>
            <a:alpha val="90000"/>
            <a:hueOff val="-2727893"/>
            <a:satOff val="30071"/>
            <a:lumOff val="2864"/>
            <a:alphaOff val="0"/>
          </a:schemeClr>
        </a:solidFill>
        <a:ln w="19050" cap="rnd" cmpd="sng" algn="ctr">
          <a:solidFill>
            <a:schemeClr val="accent2">
              <a:tint val="40000"/>
              <a:alpha val="90000"/>
              <a:hueOff val="-2727893"/>
              <a:satOff val="30071"/>
              <a:lumOff val="28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Marketing Communications – Photos</a:t>
          </a:r>
        </a:p>
        <a:p>
          <a:pPr marL="228600" lvl="2" indent="-114300" algn="l" defTabSz="577850">
            <a:lnSpc>
              <a:spcPct val="90000"/>
            </a:lnSpc>
            <a:spcBef>
              <a:spcPct val="0"/>
            </a:spcBef>
            <a:spcAft>
              <a:spcPct val="15000"/>
            </a:spcAft>
            <a:buChar char="•"/>
          </a:pPr>
          <a:r>
            <a:rPr lang="en-US" sz="1300" kern="1200"/>
            <a:t>More photos, more products purchased</a:t>
          </a:r>
        </a:p>
        <a:p>
          <a:pPr marL="114300" lvl="1" indent="-114300" algn="l" defTabSz="577850">
            <a:lnSpc>
              <a:spcPct val="90000"/>
            </a:lnSpc>
            <a:spcBef>
              <a:spcPct val="0"/>
            </a:spcBef>
            <a:spcAft>
              <a:spcPct val="15000"/>
            </a:spcAft>
            <a:buChar char="•"/>
          </a:pPr>
          <a:r>
            <a:rPr lang="en-US" sz="1300" kern="1200"/>
            <a:t>Description of the product – meaningful and accurate content</a:t>
          </a:r>
        </a:p>
      </dsp:txBody>
      <dsp:txXfrm rot="-5400000">
        <a:off x="2396436" y="2654952"/>
        <a:ext cx="4214068" cy="855190"/>
      </dsp:txXfrm>
    </dsp:sp>
    <dsp:sp modelId="{9B747B24-852C-4393-933C-8A60DC10FE68}">
      <dsp:nvSpPr>
        <dsp:cNvPr id="0" name=""/>
        <dsp:cNvSpPr/>
      </dsp:nvSpPr>
      <dsp:spPr>
        <a:xfrm>
          <a:off x="0" y="2490223"/>
          <a:ext cx="2396436" cy="1184647"/>
        </a:xfrm>
        <a:prstGeom prst="roundRect">
          <a:avLst/>
        </a:prstGeom>
        <a:solidFill>
          <a:schemeClr val="accent2">
            <a:hueOff val="-1976191"/>
            <a:satOff val="9467"/>
            <a:lumOff val="875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Promotion</a:t>
          </a:r>
        </a:p>
      </dsp:txBody>
      <dsp:txXfrm>
        <a:off x="57830" y="2548053"/>
        <a:ext cx="2280776" cy="1068987"/>
      </dsp:txXfrm>
    </dsp:sp>
    <dsp:sp modelId="{3D1D8817-9CB5-42C8-AACE-A6C647DAB0C1}">
      <dsp:nvSpPr>
        <dsp:cNvPr id="0" name=""/>
        <dsp:cNvSpPr/>
      </dsp:nvSpPr>
      <dsp:spPr>
        <a:xfrm rot="5400000">
          <a:off x="4052743" y="2196261"/>
          <a:ext cx="947718" cy="4260332"/>
        </a:xfrm>
        <a:prstGeom prst="round2Same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Amount of products available</a:t>
          </a:r>
        </a:p>
        <a:p>
          <a:pPr marL="228600" lvl="2" indent="-114300" algn="l" defTabSz="577850">
            <a:lnSpc>
              <a:spcPct val="90000"/>
            </a:lnSpc>
            <a:spcBef>
              <a:spcPct val="0"/>
            </a:spcBef>
            <a:spcAft>
              <a:spcPct val="15000"/>
            </a:spcAft>
            <a:buChar char="•"/>
          </a:pPr>
          <a:r>
            <a:rPr lang="en-US" sz="1300" kern="1200"/>
            <a:t>Wide range from food to electronics</a:t>
          </a:r>
        </a:p>
        <a:p>
          <a:pPr marL="114300" lvl="1" indent="-114300" algn="l" defTabSz="577850">
            <a:lnSpc>
              <a:spcPct val="90000"/>
            </a:lnSpc>
            <a:spcBef>
              <a:spcPct val="0"/>
            </a:spcBef>
            <a:spcAft>
              <a:spcPct val="15000"/>
            </a:spcAft>
            <a:buChar char="•"/>
          </a:pPr>
          <a:r>
            <a:rPr lang="en-US" sz="1300" kern="1200"/>
            <a:t>Low brand awareness</a:t>
          </a:r>
        </a:p>
      </dsp:txBody>
      <dsp:txXfrm rot="-5400000">
        <a:off x="2396436" y="3898832"/>
        <a:ext cx="4214068" cy="855190"/>
      </dsp:txXfrm>
    </dsp:sp>
    <dsp:sp modelId="{6B2D304D-5A7B-46F4-B22A-D142067D8ED9}">
      <dsp:nvSpPr>
        <dsp:cNvPr id="0" name=""/>
        <dsp:cNvSpPr/>
      </dsp:nvSpPr>
      <dsp:spPr>
        <a:xfrm>
          <a:off x="0" y="3734104"/>
          <a:ext cx="2396436" cy="1184647"/>
        </a:xfrm>
        <a:prstGeom prst="roundRect">
          <a:avLst/>
        </a:prstGeom>
        <a:solidFill>
          <a:schemeClr val="accent2">
            <a:hueOff val="-2964286"/>
            <a:satOff val="14200"/>
            <a:lumOff val="1313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Product </a:t>
          </a:r>
        </a:p>
      </dsp:txBody>
      <dsp:txXfrm>
        <a:off x="57830" y="3791934"/>
        <a:ext cx="2280776" cy="10689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20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46845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59281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27674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6153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18653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509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31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399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191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50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12/9/2018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18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12/9/2018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37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12/9/2018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49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64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472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12/9/2018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751440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Shape 11">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0"/>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4" name="Straight Connector 13">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A18B664B-A4E2-46C2-B218-1CD2FC890722}"/>
              </a:ext>
            </a:extLst>
          </p:cNvPr>
          <p:cNvSpPr>
            <a:spLocks noGrp="1"/>
          </p:cNvSpPr>
          <p:nvPr>
            <p:ph type="subTitle" idx="1"/>
          </p:nvPr>
        </p:nvSpPr>
        <p:spPr>
          <a:xfrm>
            <a:off x="7534654" y="1892300"/>
            <a:ext cx="3425445" cy="3073400"/>
          </a:xfrm>
        </p:spPr>
        <p:txBody>
          <a:bodyPr anchor="ctr">
            <a:normAutofit/>
          </a:bodyPr>
          <a:lstStyle/>
          <a:p>
            <a:pPr algn="l"/>
            <a:r>
              <a:rPr lang="en-US" sz="2000">
                <a:solidFill>
                  <a:srgbClr val="FFFFFF"/>
                </a:solidFill>
              </a:rPr>
              <a:t>MAR653 Final Project</a:t>
            </a:r>
          </a:p>
          <a:p>
            <a:pPr algn="l"/>
            <a:r>
              <a:rPr lang="en-US" sz="2000">
                <a:solidFill>
                  <a:srgbClr val="FFFFFF"/>
                </a:solidFill>
              </a:rPr>
              <a:t>Kristen Cheung, Cindy Khuu, Kenneth Kelly, Kyle Wojtaszek</a:t>
            </a:r>
          </a:p>
        </p:txBody>
      </p:sp>
      <p:sp>
        <p:nvSpPr>
          <p:cNvPr id="18" name="Isosceles Triangle 17">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007A75-E41A-4170-8371-A4FAAE42DC20}"/>
              </a:ext>
            </a:extLst>
          </p:cNvPr>
          <p:cNvSpPr>
            <a:spLocks noGrp="1"/>
          </p:cNvSpPr>
          <p:nvPr>
            <p:ph type="ctrTitle"/>
          </p:nvPr>
        </p:nvSpPr>
        <p:spPr>
          <a:xfrm>
            <a:off x="829734" y="854529"/>
            <a:ext cx="5799665" cy="5148943"/>
          </a:xfrm>
        </p:spPr>
        <p:txBody>
          <a:bodyPr anchor="ctr">
            <a:normAutofit/>
          </a:bodyPr>
          <a:lstStyle/>
          <a:p>
            <a:r>
              <a:rPr lang="en-US" sz="6000"/>
              <a:t>Entering The Online Marketplace via Olist</a:t>
            </a:r>
          </a:p>
        </p:txBody>
      </p:sp>
    </p:spTree>
    <p:extLst>
      <p:ext uri="{BB962C8B-B14F-4D97-AF65-F5344CB8AC3E}">
        <p14:creationId xmlns:p14="http://schemas.microsoft.com/office/powerpoint/2010/main" val="3152244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4E56-7938-6346-B4E0-9C43490EEB54}"/>
              </a:ext>
            </a:extLst>
          </p:cNvPr>
          <p:cNvSpPr>
            <a:spLocks noGrp="1"/>
          </p:cNvSpPr>
          <p:nvPr>
            <p:ph type="title"/>
          </p:nvPr>
        </p:nvSpPr>
        <p:spPr>
          <a:xfrm>
            <a:off x="677334" y="609600"/>
            <a:ext cx="10600266" cy="1320800"/>
          </a:xfrm>
        </p:spPr>
        <p:txBody>
          <a:bodyPr/>
          <a:lstStyle/>
          <a:p>
            <a:r>
              <a:rPr lang="en-US" dirty="0"/>
              <a:t>Understanding Customer Review Scores</a:t>
            </a:r>
          </a:p>
        </p:txBody>
      </p:sp>
      <p:graphicFrame>
        <p:nvGraphicFramePr>
          <p:cNvPr id="7" name="Content Placeholder 6">
            <a:extLst>
              <a:ext uri="{FF2B5EF4-FFF2-40B4-BE49-F238E27FC236}">
                <a16:creationId xmlns:a16="http://schemas.microsoft.com/office/drawing/2014/main" id="{5ADD55C3-FFC1-F446-B4E7-E392A3A16E69}"/>
              </a:ext>
            </a:extLst>
          </p:cNvPr>
          <p:cNvGraphicFramePr>
            <a:graphicFrameLocks noGrp="1"/>
          </p:cNvGraphicFramePr>
          <p:nvPr>
            <p:ph idx="1"/>
            <p:extLst>
              <p:ext uri="{D42A27DB-BD31-4B8C-83A1-F6EECF244321}">
                <p14:modId xmlns:p14="http://schemas.microsoft.com/office/powerpoint/2010/main" val="4241760597"/>
              </p:ext>
            </p:extLst>
          </p:nvPr>
        </p:nvGraphicFramePr>
        <p:xfrm>
          <a:off x="677334" y="3497273"/>
          <a:ext cx="6449568" cy="328520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9CD9E3A2-FB02-854D-A9D3-6CC103984F3D}"/>
              </a:ext>
            </a:extLst>
          </p:cNvPr>
          <p:cNvSpPr txBox="1"/>
          <p:nvPr/>
        </p:nvSpPr>
        <p:spPr>
          <a:xfrm>
            <a:off x="467772" y="1830694"/>
            <a:ext cx="1021242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Below shows the percent of each review score across the different shipment outcome classifications </a:t>
            </a:r>
          </a:p>
          <a:p>
            <a:pPr marL="285750" indent="-285750">
              <a:buFont typeface="Arial" panose="020B0604020202020204" pitchFamily="34" charset="0"/>
              <a:buChar char="•"/>
            </a:pPr>
            <a:r>
              <a:rPr lang="en-US" sz="1600" dirty="0"/>
              <a:t>For low review scores 1 &amp; 2, </a:t>
            </a:r>
            <a:r>
              <a:rPr lang="en-US" sz="1600" b="1" dirty="0"/>
              <a:t>Late Deliveries </a:t>
            </a:r>
            <a:r>
              <a:rPr lang="en-US" sz="1600" dirty="0"/>
              <a:t>and </a:t>
            </a:r>
            <a:r>
              <a:rPr lang="en-US" sz="1600" b="1" dirty="0"/>
              <a:t>Partial Deliveries </a:t>
            </a:r>
            <a:r>
              <a:rPr lang="en-US" sz="1600" dirty="0"/>
              <a:t>have the highest penetration percent of these low scores. </a:t>
            </a:r>
          </a:p>
          <a:p>
            <a:pPr marL="285750" indent="-285750">
              <a:buFont typeface="Arial" panose="020B0604020202020204" pitchFamily="34" charset="0"/>
              <a:buChar char="•"/>
            </a:pPr>
            <a:r>
              <a:rPr lang="en-US" sz="1600" dirty="0"/>
              <a:t>For high review scores 4 &amp; 5,</a:t>
            </a:r>
            <a:r>
              <a:rPr lang="en-US" sz="1600" b="1" dirty="0"/>
              <a:t> Satisfied </a:t>
            </a:r>
            <a:r>
              <a:rPr lang="en-US" sz="1600" dirty="0"/>
              <a:t>and </a:t>
            </a:r>
            <a:r>
              <a:rPr lang="en-US" sz="1600" b="1" dirty="0"/>
              <a:t>Before Term </a:t>
            </a:r>
            <a:r>
              <a:rPr lang="en-US" sz="1600" dirty="0"/>
              <a:t>have the highest penetration of these scores. </a:t>
            </a:r>
          </a:p>
          <a:p>
            <a:pPr marL="285750" indent="-285750">
              <a:buFont typeface="Arial" panose="020B0604020202020204" pitchFamily="34" charset="0"/>
              <a:buChar char="•"/>
            </a:pPr>
            <a:r>
              <a:rPr lang="en-US" sz="1600" dirty="0"/>
              <a:t>Overall, delivery outcome seems to have the largest impact on review scores depending if it’s a positive or negative experience. </a:t>
            </a:r>
          </a:p>
        </p:txBody>
      </p:sp>
      <p:graphicFrame>
        <p:nvGraphicFramePr>
          <p:cNvPr id="10" name="Table 9">
            <a:extLst>
              <a:ext uri="{FF2B5EF4-FFF2-40B4-BE49-F238E27FC236}">
                <a16:creationId xmlns:a16="http://schemas.microsoft.com/office/drawing/2014/main" id="{2D4FB86F-4116-184C-913D-90A63F2277A6}"/>
              </a:ext>
            </a:extLst>
          </p:cNvPr>
          <p:cNvGraphicFramePr>
            <a:graphicFrameLocks noGrp="1"/>
          </p:cNvGraphicFramePr>
          <p:nvPr>
            <p:extLst>
              <p:ext uri="{D42A27DB-BD31-4B8C-83A1-F6EECF244321}">
                <p14:modId xmlns:p14="http://schemas.microsoft.com/office/powerpoint/2010/main" val="2855134412"/>
              </p:ext>
            </p:extLst>
          </p:nvPr>
        </p:nvGraphicFramePr>
        <p:xfrm>
          <a:off x="7449518" y="3497273"/>
          <a:ext cx="1710944" cy="2865120"/>
        </p:xfrm>
        <a:graphic>
          <a:graphicData uri="http://schemas.openxmlformats.org/drawingml/2006/table">
            <a:tbl>
              <a:tblPr firstRow="1" bandRow="1">
                <a:tableStyleId>{D7AC3CCA-C797-4891-BE02-D94E43425B78}</a:tableStyleId>
              </a:tblPr>
              <a:tblGrid>
                <a:gridCol w="1710944">
                  <a:extLst>
                    <a:ext uri="{9D8B030D-6E8A-4147-A177-3AD203B41FA5}">
                      <a16:colId xmlns:a16="http://schemas.microsoft.com/office/drawing/2014/main" val="2551375980"/>
                    </a:ext>
                  </a:extLst>
                </a:gridCol>
              </a:tblGrid>
              <a:tr h="190648">
                <a:tc>
                  <a:txBody>
                    <a:bodyPr/>
                    <a:lstStyle/>
                    <a:p>
                      <a:r>
                        <a:rPr lang="en-US" sz="800" dirty="0"/>
                        <a:t>Definition Key</a:t>
                      </a:r>
                    </a:p>
                  </a:txBody>
                  <a:tcPr/>
                </a:tc>
                <a:extLst>
                  <a:ext uri="{0D108BD9-81ED-4DB2-BD59-A6C34878D82A}">
                    <a16:rowId xmlns:a16="http://schemas.microsoft.com/office/drawing/2014/main" val="339929991"/>
                  </a:ext>
                </a:extLst>
              </a:tr>
              <a:tr h="202408">
                <a:tc>
                  <a:txBody>
                    <a:bodyPr/>
                    <a:lstStyle/>
                    <a:p>
                      <a:r>
                        <a:rPr lang="en-US" sz="800" dirty="0"/>
                        <a:t>Late = Late delivery</a:t>
                      </a:r>
                    </a:p>
                  </a:txBody>
                  <a:tcPr/>
                </a:tc>
                <a:extLst>
                  <a:ext uri="{0D108BD9-81ED-4DB2-BD59-A6C34878D82A}">
                    <a16:rowId xmlns:a16="http://schemas.microsoft.com/office/drawing/2014/main" val="450548211"/>
                  </a:ext>
                </a:extLst>
              </a:tr>
              <a:tr h="202408">
                <a:tc>
                  <a:txBody>
                    <a:bodyPr/>
                    <a:lstStyle/>
                    <a:p>
                      <a:r>
                        <a:rPr lang="en-US" sz="800" dirty="0"/>
                        <a:t>Partial Delivery = Partial order was delivered</a:t>
                      </a:r>
                    </a:p>
                  </a:txBody>
                  <a:tcPr/>
                </a:tc>
                <a:extLst>
                  <a:ext uri="{0D108BD9-81ED-4DB2-BD59-A6C34878D82A}">
                    <a16:rowId xmlns:a16="http://schemas.microsoft.com/office/drawing/2014/main" val="659473469"/>
                  </a:ext>
                </a:extLst>
              </a:tr>
              <a:tr h="202408">
                <a:tc>
                  <a:txBody>
                    <a:bodyPr/>
                    <a:lstStyle/>
                    <a:p>
                      <a:r>
                        <a:rPr lang="en-US" sz="800" dirty="0"/>
                        <a:t>Delayed= Order was delayed</a:t>
                      </a:r>
                    </a:p>
                  </a:txBody>
                  <a:tcPr/>
                </a:tc>
                <a:extLst>
                  <a:ext uri="{0D108BD9-81ED-4DB2-BD59-A6C34878D82A}">
                    <a16:rowId xmlns:a16="http://schemas.microsoft.com/office/drawing/2014/main" val="1099243496"/>
                  </a:ext>
                </a:extLst>
              </a:tr>
              <a:tr h="202408">
                <a:tc>
                  <a:txBody>
                    <a:bodyPr/>
                    <a:lstStyle/>
                    <a:p>
                      <a:r>
                        <a:rPr lang="en-US" sz="800" dirty="0"/>
                        <a:t>No Comment = No review as written</a:t>
                      </a:r>
                    </a:p>
                  </a:txBody>
                  <a:tcPr/>
                </a:tc>
                <a:extLst>
                  <a:ext uri="{0D108BD9-81ED-4DB2-BD59-A6C34878D82A}">
                    <a16:rowId xmlns:a16="http://schemas.microsoft.com/office/drawing/2014/main" val="501527839"/>
                  </a:ext>
                </a:extLst>
              </a:tr>
              <a:tr h="305037">
                <a:tc>
                  <a:txBody>
                    <a:bodyPr/>
                    <a:lstStyle/>
                    <a:p>
                      <a:r>
                        <a:rPr lang="en-US" sz="800" dirty="0"/>
                        <a:t>Low quality= customer thought product was low quality</a:t>
                      </a:r>
                    </a:p>
                  </a:txBody>
                  <a:tcPr/>
                </a:tc>
                <a:extLst>
                  <a:ext uri="{0D108BD9-81ED-4DB2-BD59-A6C34878D82A}">
                    <a16:rowId xmlns:a16="http://schemas.microsoft.com/office/drawing/2014/main" val="819694200"/>
                  </a:ext>
                </a:extLst>
              </a:tr>
              <a:tr h="202408">
                <a:tc>
                  <a:txBody>
                    <a:bodyPr/>
                    <a:lstStyle/>
                    <a:p>
                      <a:r>
                        <a:rPr lang="en-US" sz="800" dirty="0"/>
                        <a:t>Other delivery= order arrived with different delivery method</a:t>
                      </a:r>
                    </a:p>
                  </a:txBody>
                  <a:tcPr/>
                </a:tc>
                <a:extLst>
                  <a:ext uri="{0D108BD9-81ED-4DB2-BD59-A6C34878D82A}">
                    <a16:rowId xmlns:a16="http://schemas.microsoft.com/office/drawing/2014/main" val="1005202737"/>
                  </a:ext>
                </a:extLst>
              </a:tr>
              <a:tr h="202408">
                <a:tc>
                  <a:txBody>
                    <a:bodyPr/>
                    <a:lstStyle/>
                    <a:p>
                      <a:r>
                        <a:rPr lang="en-US" sz="800" dirty="0"/>
                        <a:t>Another request= customer had to place another requested</a:t>
                      </a:r>
                    </a:p>
                  </a:txBody>
                  <a:tcPr/>
                </a:tc>
                <a:extLst>
                  <a:ext uri="{0D108BD9-81ED-4DB2-BD59-A6C34878D82A}">
                    <a16:rowId xmlns:a16="http://schemas.microsoft.com/office/drawing/2014/main" val="1407018212"/>
                  </a:ext>
                </a:extLst>
              </a:tr>
              <a:tr h="202408">
                <a:tc>
                  <a:txBody>
                    <a:bodyPr/>
                    <a:lstStyle/>
                    <a:p>
                      <a:r>
                        <a:rPr lang="en-US" sz="800" dirty="0"/>
                        <a:t>Satisfied = satisfied customer</a:t>
                      </a:r>
                    </a:p>
                  </a:txBody>
                  <a:tcPr/>
                </a:tc>
                <a:extLst>
                  <a:ext uri="{0D108BD9-81ED-4DB2-BD59-A6C34878D82A}">
                    <a16:rowId xmlns:a16="http://schemas.microsoft.com/office/drawing/2014/main" val="1308312917"/>
                  </a:ext>
                </a:extLst>
              </a:tr>
              <a:tr h="202408">
                <a:tc>
                  <a:txBody>
                    <a:bodyPr/>
                    <a:lstStyle/>
                    <a:p>
                      <a:r>
                        <a:rPr lang="en-US" sz="800" dirty="0"/>
                        <a:t>Before term= order came before expected delivery date</a:t>
                      </a:r>
                    </a:p>
                  </a:txBody>
                  <a:tcPr/>
                </a:tc>
                <a:extLst>
                  <a:ext uri="{0D108BD9-81ED-4DB2-BD59-A6C34878D82A}">
                    <a16:rowId xmlns:a16="http://schemas.microsoft.com/office/drawing/2014/main" val="1950492301"/>
                  </a:ext>
                </a:extLst>
              </a:tr>
            </a:tbl>
          </a:graphicData>
        </a:graphic>
      </p:graphicFrame>
      <p:sp>
        <p:nvSpPr>
          <p:cNvPr id="12" name="TextBox 11">
            <a:extLst>
              <a:ext uri="{FF2B5EF4-FFF2-40B4-BE49-F238E27FC236}">
                <a16:creationId xmlns:a16="http://schemas.microsoft.com/office/drawing/2014/main" id="{BE0ED321-A64B-B843-A131-BE985D1B9C19}"/>
              </a:ext>
            </a:extLst>
          </p:cNvPr>
          <p:cNvSpPr txBox="1"/>
          <p:nvPr/>
        </p:nvSpPr>
        <p:spPr>
          <a:xfrm>
            <a:off x="6346039" y="3581271"/>
            <a:ext cx="762678" cy="415498"/>
          </a:xfrm>
          <a:prstGeom prst="rect">
            <a:avLst/>
          </a:prstGeom>
          <a:solidFill>
            <a:schemeClr val="accent2">
              <a:lumMod val="50000"/>
            </a:schemeClr>
          </a:solidFill>
        </p:spPr>
        <p:txBody>
          <a:bodyPr wrap="square" rtlCol="0">
            <a:spAutoFit/>
          </a:bodyPr>
          <a:lstStyle/>
          <a:p>
            <a:r>
              <a:rPr lang="en-US" sz="700" dirty="0"/>
              <a:t>Highest penetration of high scores</a:t>
            </a:r>
          </a:p>
        </p:txBody>
      </p:sp>
      <p:sp>
        <p:nvSpPr>
          <p:cNvPr id="13" name="TextBox 12">
            <a:extLst>
              <a:ext uri="{FF2B5EF4-FFF2-40B4-BE49-F238E27FC236}">
                <a16:creationId xmlns:a16="http://schemas.microsoft.com/office/drawing/2014/main" id="{9D7B4BCA-A0DC-284C-AA9D-C2AA6735C2C2}"/>
              </a:ext>
            </a:extLst>
          </p:cNvPr>
          <p:cNvSpPr txBox="1"/>
          <p:nvPr/>
        </p:nvSpPr>
        <p:spPr>
          <a:xfrm>
            <a:off x="1170535" y="3996769"/>
            <a:ext cx="762678" cy="415498"/>
          </a:xfrm>
          <a:prstGeom prst="rect">
            <a:avLst/>
          </a:prstGeom>
          <a:solidFill>
            <a:schemeClr val="accent2">
              <a:lumMod val="50000"/>
            </a:schemeClr>
          </a:solidFill>
        </p:spPr>
        <p:txBody>
          <a:bodyPr wrap="square" rtlCol="0">
            <a:spAutoFit/>
          </a:bodyPr>
          <a:lstStyle/>
          <a:p>
            <a:r>
              <a:rPr lang="en-US" sz="700" dirty="0"/>
              <a:t>Highest penetration of low scores</a:t>
            </a:r>
          </a:p>
        </p:txBody>
      </p:sp>
      <p:cxnSp>
        <p:nvCxnSpPr>
          <p:cNvPr id="15" name="Straight Arrow Connector 14">
            <a:extLst>
              <a:ext uri="{FF2B5EF4-FFF2-40B4-BE49-F238E27FC236}">
                <a16:creationId xmlns:a16="http://schemas.microsoft.com/office/drawing/2014/main" id="{C2B5B230-EFAE-384A-81D8-BFFBBB8B1217}"/>
              </a:ext>
            </a:extLst>
          </p:cNvPr>
          <p:cNvCxnSpPr/>
          <p:nvPr/>
        </p:nvCxnSpPr>
        <p:spPr>
          <a:xfrm flipH="1">
            <a:off x="1292352" y="4412267"/>
            <a:ext cx="259522" cy="517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FF8C65-3EAC-C54F-9380-CCCCBB633476}"/>
              </a:ext>
            </a:extLst>
          </p:cNvPr>
          <p:cNvCxnSpPr>
            <a:stCxn id="13" idx="2"/>
          </p:cNvCxnSpPr>
          <p:nvPr/>
        </p:nvCxnSpPr>
        <p:spPr>
          <a:xfrm>
            <a:off x="1551874" y="4412267"/>
            <a:ext cx="252542" cy="63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661F7CB-CB9A-0B47-8F20-5851D5364258}"/>
              </a:ext>
            </a:extLst>
          </p:cNvPr>
          <p:cNvCxnSpPr/>
          <p:nvPr/>
        </p:nvCxnSpPr>
        <p:spPr>
          <a:xfrm flipH="1">
            <a:off x="6461760" y="3996769"/>
            <a:ext cx="256032" cy="376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A5E369F-32A0-134E-9F5A-B93F05F114AF}"/>
              </a:ext>
            </a:extLst>
          </p:cNvPr>
          <p:cNvCxnSpPr>
            <a:stCxn id="12" idx="2"/>
          </p:cNvCxnSpPr>
          <p:nvPr/>
        </p:nvCxnSpPr>
        <p:spPr>
          <a:xfrm>
            <a:off x="6727378" y="3996769"/>
            <a:ext cx="87950" cy="93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05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7B19-38AF-4153-832B-D14AD7903D8F}"/>
              </a:ext>
            </a:extLst>
          </p:cNvPr>
          <p:cNvSpPr>
            <a:spLocks noGrp="1"/>
          </p:cNvSpPr>
          <p:nvPr>
            <p:ph type="title"/>
          </p:nvPr>
        </p:nvSpPr>
        <p:spPr/>
        <p:txBody>
          <a:bodyPr/>
          <a:lstStyle/>
          <a:p>
            <a:r>
              <a:rPr lang="en-US" dirty="0"/>
              <a:t>What factors cause someone to choose a product listing?</a:t>
            </a:r>
          </a:p>
        </p:txBody>
      </p:sp>
      <p:sp>
        <p:nvSpPr>
          <p:cNvPr id="3" name="Content Placeholder 2">
            <a:extLst>
              <a:ext uri="{FF2B5EF4-FFF2-40B4-BE49-F238E27FC236}">
                <a16:creationId xmlns:a16="http://schemas.microsoft.com/office/drawing/2014/main" id="{2A467C37-B345-49CC-9FA9-629179CBEF60}"/>
              </a:ext>
            </a:extLst>
          </p:cNvPr>
          <p:cNvSpPr>
            <a:spLocks noGrp="1"/>
          </p:cNvSpPr>
          <p:nvPr>
            <p:ph idx="1"/>
          </p:nvPr>
        </p:nvSpPr>
        <p:spPr/>
        <p:txBody>
          <a:bodyPr/>
          <a:lstStyle/>
          <a:p>
            <a:r>
              <a:rPr lang="en-US" dirty="0"/>
              <a:t>Possible influences: Rating, Number of Photos, Price, Vendor ID</a:t>
            </a:r>
          </a:p>
          <a:p>
            <a:r>
              <a:rPr lang="en-US" dirty="0"/>
              <a:t>5,870 items from 1,442 vendors sold with more than one price point/photos/vendor ID combination</a:t>
            </a:r>
          </a:p>
          <a:p>
            <a:r>
              <a:rPr lang="en-US" dirty="0"/>
              <a:t>For each product, measure the percentage sold per listing for each combination</a:t>
            </a:r>
          </a:p>
          <a:p>
            <a:r>
              <a:rPr lang="en-US" dirty="0"/>
              <a:t>Linear regression to see what influences this percentage</a:t>
            </a:r>
          </a:p>
          <a:p>
            <a:pPr lvl="1"/>
            <a:r>
              <a:rPr lang="en-US" dirty="0"/>
              <a:t>Items sales percentage – Dependent variable</a:t>
            </a:r>
          </a:p>
          <a:p>
            <a:pPr lvl="1"/>
            <a:r>
              <a:rPr lang="en-US" dirty="0"/>
              <a:t>Rating, Number of Photos, and Price – Independent variables</a:t>
            </a:r>
          </a:p>
          <a:p>
            <a:endParaRPr lang="en-US" dirty="0"/>
          </a:p>
        </p:txBody>
      </p:sp>
    </p:spTree>
    <p:extLst>
      <p:ext uri="{BB962C8B-B14F-4D97-AF65-F5344CB8AC3E}">
        <p14:creationId xmlns:p14="http://schemas.microsoft.com/office/powerpoint/2010/main" val="338092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7A7A-6121-47FB-91E6-9BCA9795E8DA}"/>
              </a:ext>
            </a:extLst>
          </p:cNvPr>
          <p:cNvSpPr>
            <a:spLocks noGrp="1"/>
          </p:cNvSpPr>
          <p:nvPr>
            <p:ph type="title"/>
          </p:nvPr>
        </p:nvSpPr>
        <p:spPr/>
        <p:txBody>
          <a:bodyPr/>
          <a:lstStyle/>
          <a:p>
            <a:r>
              <a:rPr lang="en-US" dirty="0"/>
              <a:t>What factors cause someone to choose a product listing?</a:t>
            </a:r>
          </a:p>
        </p:txBody>
      </p:sp>
      <p:sp>
        <p:nvSpPr>
          <p:cNvPr id="3" name="Content Placeholder 2">
            <a:extLst>
              <a:ext uri="{FF2B5EF4-FFF2-40B4-BE49-F238E27FC236}">
                <a16:creationId xmlns:a16="http://schemas.microsoft.com/office/drawing/2014/main" id="{F2754721-98F8-4542-9707-4984CD7A7357}"/>
              </a:ext>
            </a:extLst>
          </p:cNvPr>
          <p:cNvSpPr>
            <a:spLocks noGrp="1"/>
          </p:cNvSpPr>
          <p:nvPr>
            <p:ph idx="1"/>
          </p:nvPr>
        </p:nvSpPr>
        <p:spPr>
          <a:xfrm>
            <a:off x="5812971" y="2052116"/>
            <a:ext cx="4757168" cy="3997828"/>
          </a:xfrm>
        </p:spPr>
        <p:txBody>
          <a:bodyPr>
            <a:normAutofit/>
          </a:bodyPr>
          <a:lstStyle/>
          <a:p>
            <a:r>
              <a:rPr lang="en-US" dirty="0"/>
              <a:t>Price and Number of Pictures are significant contributors</a:t>
            </a:r>
          </a:p>
          <a:p>
            <a:pPr lvl="1"/>
            <a:r>
              <a:rPr lang="en-US" dirty="0"/>
              <a:t>As Number of Pictures goes up, sales go up</a:t>
            </a:r>
          </a:p>
          <a:p>
            <a:pPr lvl="1"/>
            <a:r>
              <a:rPr lang="en-US" dirty="0"/>
              <a:t>As Price goes down, sales go up</a:t>
            </a:r>
          </a:p>
          <a:p>
            <a:r>
              <a:rPr lang="en-US" dirty="0"/>
              <a:t>Rating has a much weaker significance</a:t>
            </a:r>
          </a:p>
          <a:p>
            <a:pPr lvl="1"/>
            <a:r>
              <a:rPr lang="en-US" dirty="0"/>
              <a:t>Still Important!</a:t>
            </a:r>
          </a:p>
          <a:p>
            <a:pPr lvl="2"/>
            <a:r>
              <a:rPr lang="en-US" dirty="0"/>
              <a:t>Overall Olist reputation</a:t>
            </a:r>
          </a:p>
          <a:p>
            <a:pPr lvl="2"/>
            <a:r>
              <a:rPr lang="en-US" dirty="0"/>
              <a:t>Access to features like Amazon’s Buy Box</a:t>
            </a:r>
          </a:p>
          <a:p>
            <a:pPr lvl="2"/>
            <a:r>
              <a:rPr lang="en-US" dirty="0"/>
              <a:t>Best avenue for customer feedback</a:t>
            </a:r>
          </a:p>
        </p:txBody>
      </p:sp>
      <p:pic>
        <p:nvPicPr>
          <p:cNvPr id="4" name="Picture 3">
            <a:extLst>
              <a:ext uri="{FF2B5EF4-FFF2-40B4-BE49-F238E27FC236}">
                <a16:creationId xmlns:a16="http://schemas.microsoft.com/office/drawing/2014/main" id="{EC53CD33-4833-4083-AF9E-1E2CCED44EF8}"/>
              </a:ext>
            </a:extLst>
          </p:cNvPr>
          <p:cNvPicPr>
            <a:picLocks noChangeAspect="1"/>
          </p:cNvPicPr>
          <p:nvPr/>
        </p:nvPicPr>
        <p:blipFill>
          <a:blip r:embed="rId2"/>
          <a:stretch>
            <a:fillRect/>
          </a:stretch>
        </p:blipFill>
        <p:spPr>
          <a:xfrm>
            <a:off x="1018309" y="2099617"/>
            <a:ext cx="4419600" cy="1000125"/>
          </a:xfrm>
          <a:prstGeom prst="rect">
            <a:avLst/>
          </a:prstGeom>
        </p:spPr>
      </p:pic>
      <p:pic>
        <p:nvPicPr>
          <p:cNvPr id="5" name="Picture 4">
            <a:extLst>
              <a:ext uri="{FF2B5EF4-FFF2-40B4-BE49-F238E27FC236}">
                <a16:creationId xmlns:a16="http://schemas.microsoft.com/office/drawing/2014/main" id="{471C98E6-5A96-4CBD-9633-C296C34C4438}"/>
              </a:ext>
            </a:extLst>
          </p:cNvPr>
          <p:cNvPicPr>
            <a:picLocks noChangeAspect="1"/>
          </p:cNvPicPr>
          <p:nvPr/>
        </p:nvPicPr>
        <p:blipFill>
          <a:blip r:embed="rId3"/>
          <a:stretch>
            <a:fillRect/>
          </a:stretch>
        </p:blipFill>
        <p:spPr>
          <a:xfrm>
            <a:off x="1018309" y="4745234"/>
            <a:ext cx="4333875" cy="857250"/>
          </a:xfrm>
          <a:prstGeom prst="rect">
            <a:avLst/>
          </a:prstGeom>
        </p:spPr>
      </p:pic>
      <p:sp>
        <p:nvSpPr>
          <p:cNvPr id="6" name="Arrow: Down 5">
            <a:extLst>
              <a:ext uri="{FF2B5EF4-FFF2-40B4-BE49-F238E27FC236}">
                <a16:creationId xmlns:a16="http://schemas.microsoft.com/office/drawing/2014/main" id="{4D2A564E-2A42-47BE-A9AA-8250AF51224B}"/>
              </a:ext>
            </a:extLst>
          </p:cNvPr>
          <p:cNvSpPr/>
          <p:nvPr/>
        </p:nvSpPr>
        <p:spPr>
          <a:xfrm>
            <a:off x="2487706" y="3368488"/>
            <a:ext cx="1405218" cy="1176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54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2D8B-2B02-4E8F-A0C6-33BE5071E25B}"/>
              </a:ext>
            </a:extLst>
          </p:cNvPr>
          <p:cNvSpPr>
            <a:spLocks noGrp="1"/>
          </p:cNvSpPr>
          <p:nvPr>
            <p:ph type="title"/>
          </p:nvPr>
        </p:nvSpPr>
        <p:spPr/>
        <p:txBody>
          <a:bodyPr/>
          <a:lstStyle/>
          <a:p>
            <a:r>
              <a:rPr lang="en-US" dirty="0"/>
              <a:t>What about vendor?</a:t>
            </a:r>
          </a:p>
        </p:txBody>
      </p:sp>
      <p:sp>
        <p:nvSpPr>
          <p:cNvPr id="3" name="Content Placeholder 2">
            <a:extLst>
              <a:ext uri="{FF2B5EF4-FFF2-40B4-BE49-F238E27FC236}">
                <a16:creationId xmlns:a16="http://schemas.microsoft.com/office/drawing/2014/main" id="{A0944297-E5B1-435F-9F4B-303B48DAE199}"/>
              </a:ext>
            </a:extLst>
          </p:cNvPr>
          <p:cNvSpPr>
            <a:spLocks noGrp="1"/>
          </p:cNvSpPr>
          <p:nvPr>
            <p:ph idx="1"/>
          </p:nvPr>
        </p:nvSpPr>
        <p:spPr>
          <a:xfrm>
            <a:off x="5516087" y="2052116"/>
            <a:ext cx="5054051" cy="3997828"/>
          </a:xfrm>
        </p:spPr>
        <p:txBody>
          <a:bodyPr>
            <a:normAutofit/>
          </a:bodyPr>
          <a:lstStyle/>
          <a:p>
            <a:r>
              <a:rPr lang="en-US" dirty="0"/>
              <a:t>For the products which had multiple vendors, we can look at each one individually and see if the vendor ID influences sales, again using linear regression</a:t>
            </a:r>
          </a:p>
          <a:p>
            <a:r>
              <a:rPr lang="en-US" dirty="0"/>
              <a:t>Among products sampled, vendor ID rarely had any effect.</a:t>
            </a:r>
          </a:p>
          <a:p>
            <a:pPr lvl="1"/>
            <a:r>
              <a:rPr lang="en-US" dirty="0"/>
              <a:t>When it did, this effect was cancelled out when including price, meaning that the reason it seemed effective was because that vendor consistently posted lower prices, not due to brand recognition.</a:t>
            </a:r>
          </a:p>
        </p:txBody>
      </p:sp>
      <p:pic>
        <p:nvPicPr>
          <p:cNvPr id="4" name="Picture 3">
            <a:extLst>
              <a:ext uri="{FF2B5EF4-FFF2-40B4-BE49-F238E27FC236}">
                <a16:creationId xmlns:a16="http://schemas.microsoft.com/office/drawing/2014/main" id="{27D3E5DC-4D10-4694-93ED-5F8B65A510B2}"/>
              </a:ext>
            </a:extLst>
          </p:cNvPr>
          <p:cNvPicPr>
            <a:picLocks noChangeAspect="1"/>
          </p:cNvPicPr>
          <p:nvPr/>
        </p:nvPicPr>
        <p:blipFill>
          <a:blip r:embed="rId2"/>
          <a:stretch>
            <a:fillRect/>
          </a:stretch>
        </p:blipFill>
        <p:spPr>
          <a:xfrm>
            <a:off x="496192" y="3237354"/>
            <a:ext cx="4627138" cy="1200176"/>
          </a:xfrm>
          <a:prstGeom prst="rect">
            <a:avLst/>
          </a:prstGeom>
        </p:spPr>
      </p:pic>
    </p:spTree>
    <p:extLst>
      <p:ext uri="{BB962C8B-B14F-4D97-AF65-F5344CB8AC3E}">
        <p14:creationId xmlns:p14="http://schemas.microsoft.com/office/powerpoint/2010/main" val="57407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BDC3-3061-4B81-A4B4-ADCB56C14EDA}"/>
              </a:ext>
            </a:extLst>
          </p:cNvPr>
          <p:cNvSpPr>
            <a:spLocks noGrp="1"/>
          </p:cNvSpPr>
          <p:nvPr>
            <p:ph type="title"/>
          </p:nvPr>
        </p:nvSpPr>
        <p:spPr/>
        <p:txBody>
          <a:bodyPr/>
          <a:lstStyle/>
          <a:p>
            <a:r>
              <a:rPr lang="en-US" dirty="0"/>
              <a:t>What are properties of successful vendors on Olist?</a:t>
            </a:r>
          </a:p>
        </p:txBody>
      </p:sp>
      <p:sp>
        <p:nvSpPr>
          <p:cNvPr id="3" name="Content Placeholder 2">
            <a:extLst>
              <a:ext uri="{FF2B5EF4-FFF2-40B4-BE49-F238E27FC236}">
                <a16:creationId xmlns:a16="http://schemas.microsoft.com/office/drawing/2014/main" id="{707646BB-E7B3-48DA-ABED-EB6360DC2B9C}"/>
              </a:ext>
            </a:extLst>
          </p:cNvPr>
          <p:cNvSpPr>
            <a:spLocks noGrp="1"/>
          </p:cNvSpPr>
          <p:nvPr>
            <p:ph idx="1"/>
          </p:nvPr>
        </p:nvSpPr>
        <p:spPr/>
        <p:txBody>
          <a:bodyPr/>
          <a:lstStyle/>
          <a:p>
            <a:r>
              <a:rPr lang="en-US" dirty="0"/>
              <a:t>3,033 unique vendors, generating 13.4 million Brazilian Reals in revenue </a:t>
            </a:r>
          </a:p>
          <a:p>
            <a:pPr lvl="1"/>
            <a:r>
              <a:rPr lang="en-US" dirty="0"/>
              <a:t>$3.4 million USD</a:t>
            </a:r>
          </a:p>
          <a:p>
            <a:r>
              <a:rPr lang="en-US" dirty="0"/>
              <a:t>Top 100 vendors generate approximately half of that revenue!</a:t>
            </a:r>
          </a:p>
          <a:p>
            <a:r>
              <a:rPr lang="en-US" dirty="0"/>
              <a:t>What makes them successful?</a:t>
            </a:r>
          </a:p>
          <a:p>
            <a:r>
              <a:rPr lang="en-US" dirty="0"/>
              <a:t>Can we connect their success to customer profiles to determine the right approach for a new entry into the market?</a:t>
            </a:r>
          </a:p>
        </p:txBody>
      </p:sp>
    </p:spTree>
    <p:extLst>
      <p:ext uri="{BB962C8B-B14F-4D97-AF65-F5344CB8AC3E}">
        <p14:creationId xmlns:p14="http://schemas.microsoft.com/office/powerpoint/2010/main" val="163145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F3CCBA-92C8-4DE6-8955-AC1250C2F340}"/>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Seller Clustering - Setup</a:t>
            </a:r>
          </a:p>
        </p:txBody>
      </p:sp>
      <p:sp>
        <p:nvSpPr>
          <p:cNvPr id="3" name="Content Placeholder 2">
            <a:extLst>
              <a:ext uri="{FF2B5EF4-FFF2-40B4-BE49-F238E27FC236}">
                <a16:creationId xmlns:a16="http://schemas.microsoft.com/office/drawing/2014/main" id="{132A15BC-ACF6-450F-93D8-62EB791D34E8}"/>
              </a:ext>
            </a:extLst>
          </p:cNvPr>
          <p:cNvSpPr>
            <a:spLocks noGrp="1"/>
          </p:cNvSpPr>
          <p:nvPr>
            <p:ph idx="1"/>
          </p:nvPr>
        </p:nvSpPr>
        <p:spPr>
          <a:xfrm>
            <a:off x="6116084" y="609600"/>
            <a:ext cx="5511296" cy="5545667"/>
          </a:xfrm>
        </p:spPr>
        <p:txBody>
          <a:bodyPr anchor="ctr">
            <a:normAutofit/>
          </a:bodyPr>
          <a:lstStyle/>
          <a:p>
            <a:pPr>
              <a:lnSpc>
                <a:spcPct val="90000"/>
              </a:lnSpc>
            </a:pPr>
            <a:r>
              <a:rPr lang="en-US" sz="1400" dirty="0">
                <a:solidFill>
                  <a:srgbClr val="FFFFFF"/>
                </a:solidFill>
              </a:rPr>
              <a:t>We will look at the top 100 sellers in our data set</a:t>
            </a:r>
          </a:p>
          <a:p>
            <a:pPr lvl="1">
              <a:lnSpc>
                <a:spcPct val="90000"/>
              </a:lnSpc>
            </a:pPr>
            <a:r>
              <a:rPr lang="en-US" sz="1400" dirty="0">
                <a:solidFill>
                  <a:srgbClr val="FFFFFF"/>
                </a:solidFill>
              </a:rPr>
              <a:t>As previously mentioned, these top 100 account for almost half the revenue from the entire data set of over 3000 sellers</a:t>
            </a:r>
          </a:p>
          <a:p>
            <a:pPr>
              <a:lnSpc>
                <a:spcPct val="90000"/>
              </a:lnSpc>
            </a:pPr>
            <a:r>
              <a:rPr lang="en-US" sz="1400" dirty="0">
                <a:solidFill>
                  <a:srgbClr val="FFFFFF"/>
                </a:solidFill>
              </a:rPr>
              <a:t>We will cluster them based on three variables:</a:t>
            </a:r>
          </a:p>
          <a:p>
            <a:pPr lvl="1">
              <a:lnSpc>
                <a:spcPct val="90000"/>
              </a:lnSpc>
            </a:pPr>
            <a:r>
              <a:rPr lang="en-US" sz="1400" dirty="0">
                <a:solidFill>
                  <a:srgbClr val="FFFFFF"/>
                </a:solidFill>
              </a:rPr>
              <a:t>Average Price – Are they selling high priced items more likely to be low volume? Or are they loading up on many low-priced items?</a:t>
            </a:r>
          </a:p>
          <a:p>
            <a:pPr lvl="1">
              <a:lnSpc>
                <a:spcPct val="90000"/>
              </a:lnSpc>
            </a:pPr>
            <a:r>
              <a:rPr lang="en-US" sz="1400" dirty="0">
                <a:solidFill>
                  <a:srgbClr val="FFFFFF"/>
                </a:solidFill>
              </a:rPr>
              <a:t>Number of Categories Listed In – How broad are their offerings? Do they stick to a few specialized categories or go all over the place?</a:t>
            </a:r>
          </a:p>
          <a:p>
            <a:pPr lvl="1">
              <a:lnSpc>
                <a:spcPct val="90000"/>
              </a:lnSpc>
            </a:pPr>
            <a:r>
              <a:rPr lang="en-US" sz="1400" dirty="0">
                <a:solidFill>
                  <a:srgbClr val="FFFFFF"/>
                </a:solidFill>
              </a:rPr>
              <a:t>Products per Category – How deep are their offerings? Are they saturating a category, or just dabbling in each one?</a:t>
            </a:r>
          </a:p>
          <a:p>
            <a:pPr>
              <a:lnSpc>
                <a:spcPct val="90000"/>
              </a:lnSpc>
            </a:pPr>
            <a:r>
              <a:rPr lang="en-US" sz="1400" dirty="0">
                <a:solidFill>
                  <a:srgbClr val="FFFFFF"/>
                </a:solidFill>
              </a:rPr>
              <a:t>Other variables were considered, but didn’t not offer much insight</a:t>
            </a:r>
          </a:p>
          <a:p>
            <a:pPr lvl="1">
              <a:lnSpc>
                <a:spcPct val="90000"/>
              </a:lnSpc>
            </a:pPr>
            <a:r>
              <a:rPr lang="en-US" sz="1400" dirty="0">
                <a:solidFill>
                  <a:srgbClr val="FFFFFF"/>
                </a:solidFill>
              </a:rPr>
              <a:t>Overall number of products – Weaker measure than normalizing by number of categories, as a seller with many categories also will have many items. Created collinearity. </a:t>
            </a:r>
          </a:p>
          <a:p>
            <a:pPr lvl="1">
              <a:lnSpc>
                <a:spcPct val="90000"/>
              </a:lnSpc>
            </a:pPr>
            <a:r>
              <a:rPr lang="en-US" sz="1400" dirty="0">
                <a:solidFill>
                  <a:srgbClr val="FFFFFF"/>
                </a:solidFill>
              </a:rPr>
              <a:t>Number of Photos and Avg Shipping Cost – Cluttering the data more and ultimately resulted in very similar clusters.</a:t>
            </a:r>
          </a:p>
        </p:txBody>
      </p:sp>
    </p:spTree>
    <p:extLst>
      <p:ext uri="{BB962C8B-B14F-4D97-AF65-F5344CB8AC3E}">
        <p14:creationId xmlns:p14="http://schemas.microsoft.com/office/powerpoint/2010/main" val="229397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3" name="Isosceles Triangle 13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C8A7D9B-D8AE-417C-AC19-729E366117D2}"/>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Seller Clustering - Results</a:t>
            </a:r>
          </a:p>
        </p:txBody>
      </p:sp>
      <p:sp>
        <p:nvSpPr>
          <p:cNvPr id="101" name="Content Placeholder 2">
            <a:extLst>
              <a:ext uri="{FF2B5EF4-FFF2-40B4-BE49-F238E27FC236}">
                <a16:creationId xmlns:a16="http://schemas.microsoft.com/office/drawing/2014/main" id="{F701206C-E057-4C25-9894-91BFFBD221EF}"/>
              </a:ext>
            </a:extLst>
          </p:cNvPr>
          <p:cNvSpPr>
            <a:spLocks noGrp="1"/>
          </p:cNvSpPr>
          <p:nvPr>
            <p:ph idx="1"/>
          </p:nvPr>
        </p:nvSpPr>
        <p:spPr>
          <a:xfrm>
            <a:off x="673754" y="2160590"/>
            <a:ext cx="3973943" cy="3440110"/>
          </a:xfrm>
        </p:spPr>
        <p:txBody>
          <a:bodyPr>
            <a:normAutofit/>
          </a:bodyPr>
          <a:lstStyle/>
          <a:p>
            <a:pPr>
              <a:lnSpc>
                <a:spcPct val="90000"/>
              </a:lnSpc>
            </a:pPr>
            <a:r>
              <a:rPr lang="en-US" sz="1400" dirty="0">
                <a:solidFill>
                  <a:schemeClr val="bg1"/>
                </a:solidFill>
              </a:rPr>
              <a:t>Size of dot is relative to Average Item Price</a:t>
            </a:r>
          </a:p>
          <a:p>
            <a:pPr>
              <a:lnSpc>
                <a:spcPct val="90000"/>
              </a:lnSpc>
            </a:pPr>
            <a:r>
              <a:rPr lang="en-US" sz="1400" dirty="0">
                <a:solidFill>
                  <a:schemeClr val="bg1"/>
                </a:solidFill>
              </a:rPr>
              <a:t>Four distinct clusters, more details on future slides</a:t>
            </a:r>
          </a:p>
          <a:p>
            <a:pPr>
              <a:lnSpc>
                <a:spcPct val="90000"/>
              </a:lnSpc>
            </a:pPr>
            <a:r>
              <a:rPr lang="en-US" sz="1400" dirty="0">
                <a:solidFill>
                  <a:schemeClr val="bg1"/>
                </a:solidFill>
              </a:rPr>
              <a:t>Cluster 1 – Lots of categories, not many products per category</a:t>
            </a:r>
          </a:p>
          <a:p>
            <a:pPr>
              <a:lnSpc>
                <a:spcPct val="90000"/>
              </a:lnSpc>
            </a:pPr>
            <a:r>
              <a:rPr lang="en-US" sz="1400" dirty="0">
                <a:solidFill>
                  <a:schemeClr val="bg1"/>
                </a:solidFill>
              </a:rPr>
              <a:t>Cluster 2 – Small number of categories, lots of items per category</a:t>
            </a:r>
          </a:p>
          <a:p>
            <a:pPr>
              <a:lnSpc>
                <a:spcPct val="90000"/>
              </a:lnSpc>
            </a:pPr>
            <a:r>
              <a:rPr lang="en-US" sz="1400" dirty="0">
                <a:solidFill>
                  <a:schemeClr val="bg1"/>
                </a:solidFill>
              </a:rPr>
              <a:t>Cluster 3 – Moderate number of products and categories, lower prices. Relies on number of sales.</a:t>
            </a:r>
          </a:p>
          <a:p>
            <a:pPr>
              <a:lnSpc>
                <a:spcPct val="90000"/>
              </a:lnSpc>
            </a:pPr>
            <a:r>
              <a:rPr lang="en-US" sz="1400" dirty="0">
                <a:solidFill>
                  <a:schemeClr val="bg1"/>
                </a:solidFill>
              </a:rPr>
              <a:t>Cluster 4 – Small number of products and categories. Higher priced goods. </a:t>
            </a:r>
          </a:p>
          <a:p>
            <a:pPr>
              <a:lnSpc>
                <a:spcPct val="90000"/>
              </a:lnSpc>
            </a:pPr>
            <a:endParaRPr lang="en-US" sz="1400" dirty="0">
              <a:solidFill>
                <a:schemeClr val="bg1"/>
              </a:solidFill>
            </a:endParaRPr>
          </a:p>
        </p:txBody>
      </p:sp>
      <p:pic>
        <p:nvPicPr>
          <p:cNvPr id="3" name="Picture 2">
            <a:extLst>
              <a:ext uri="{FF2B5EF4-FFF2-40B4-BE49-F238E27FC236}">
                <a16:creationId xmlns:a16="http://schemas.microsoft.com/office/drawing/2014/main" id="{AC4C59C9-DDF9-49F5-904F-E8F532E6DDEC}"/>
              </a:ext>
            </a:extLst>
          </p:cNvPr>
          <p:cNvPicPr>
            <a:picLocks noChangeAspect="1"/>
          </p:cNvPicPr>
          <p:nvPr/>
        </p:nvPicPr>
        <p:blipFill rotWithShape="1">
          <a:blip r:embed="rId2"/>
          <a:srcRect r="14088"/>
          <a:stretch/>
        </p:blipFill>
        <p:spPr>
          <a:xfrm>
            <a:off x="4853029" y="691978"/>
            <a:ext cx="7344848" cy="5257800"/>
          </a:xfrm>
          <a:prstGeom prst="rect">
            <a:avLst/>
          </a:prstGeom>
        </p:spPr>
      </p:pic>
      <p:sp>
        <p:nvSpPr>
          <p:cNvPr id="135" name="Isosceles Triangle 13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74718742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2648"/>
          </a:xfrm>
        </p:spPr>
        <p:txBody>
          <a:bodyPr/>
          <a:lstStyle/>
          <a:p>
            <a:r>
              <a:rPr lang="en-US" dirty="0"/>
              <a:t>Seller Clusters – Result Verification</a:t>
            </a:r>
          </a:p>
        </p:txBody>
      </p:sp>
      <p:sp>
        <p:nvSpPr>
          <p:cNvPr id="3" name="Content Placeholder 2"/>
          <p:cNvSpPr>
            <a:spLocks noGrp="1"/>
          </p:cNvSpPr>
          <p:nvPr>
            <p:ph idx="1"/>
          </p:nvPr>
        </p:nvSpPr>
        <p:spPr>
          <a:xfrm>
            <a:off x="3653415" y="1553202"/>
            <a:ext cx="6912330" cy="2098500"/>
          </a:xfrm>
        </p:spPr>
        <p:txBody>
          <a:bodyPr/>
          <a:lstStyle/>
          <a:p>
            <a:r>
              <a:rPr lang="en-US" dirty="0"/>
              <a:t>Vendor and Revenue distributions are very similar to each other</a:t>
            </a:r>
          </a:p>
          <a:p>
            <a:pPr lvl="1"/>
            <a:r>
              <a:rPr lang="en-US" dirty="0"/>
              <a:t>Each cluster is an equal opportunity to make good revenue, no inherit advantages in any cluster</a:t>
            </a:r>
          </a:p>
          <a:p>
            <a:r>
              <a:rPr lang="en-US" dirty="0"/>
              <a:t>Elbow Plot checks out</a:t>
            </a:r>
          </a:p>
        </p:txBody>
      </p:sp>
      <p:graphicFrame>
        <p:nvGraphicFramePr>
          <p:cNvPr id="5" name="Chart 4">
            <a:extLst>
              <a:ext uri="{FF2B5EF4-FFF2-40B4-BE49-F238E27FC236}">
                <a16:creationId xmlns:a16="http://schemas.microsoft.com/office/drawing/2014/main" id="{5E1129FB-B31B-4F90-BC7C-1CCF9403317B}"/>
              </a:ext>
            </a:extLst>
          </p:cNvPr>
          <p:cNvGraphicFramePr>
            <a:graphicFrameLocks/>
          </p:cNvGraphicFramePr>
          <p:nvPr>
            <p:extLst>
              <p:ext uri="{D42A27DB-BD31-4B8C-83A1-F6EECF244321}">
                <p14:modId xmlns:p14="http://schemas.microsoft.com/office/powerpoint/2010/main" val="1510460577"/>
              </p:ext>
            </p:extLst>
          </p:nvPr>
        </p:nvGraphicFramePr>
        <p:xfrm>
          <a:off x="375528" y="1553202"/>
          <a:ext cx="3136106" cy="25228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D459F84-C57C-4E23-83CE-E2B3FC328BAC}"/>
              </a:ext>
            </a:extLst>
          </p:cNvPr>
          <p:cNvGraphicFramePr>
            <a:graphicFrameLocks/>
          </p:cNvGraphicFramePr>
          <p:nvPr>
            <p:extLst>
              <p:ext uri="{D42A27DB-BD31-4B8C-83A1-F6EECF244321}">
                <p14:modId xmlns:p14="http://schemas.microsoft.com/office/powerpoint/2010/main" val="1000961965"/>
              </p:ext>
            </p:extLst>
          </p:nvPr>
        </p:nvGraphicFramePr>
        <p:xfrm>
          <a:off x="455299" y="4076093"/>
          <a:ext cx="297656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06A3AF1-41AC-46D5-A4C7-E26EA618D55A}"/>
              </a:ext>
            </a:extLst>
          </p:cNvPr>
          <p:cNvGraphicFramePr>
            <a:graphicFrameLocks/>
          </p:cNvGraphicFramePr>
          <p:nvPr>
            <p:extLst>
              <p:ext uri="{D42A27DB-BD31-4B8C-83A1-F6EECF244321}">
                <p14:modId xmlns:p14="http://schemas.microsoft.com/office/powerpoint/2010/main" val="209682372"/>
              </p:ext>
            </p:extLst>
          </p:nvPr>
        </p:nvGraphicFramePr>
        <p:xfrm>
          <a:off x="3653415" y="4029258"/>
          <a:ext cx="691233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5814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7748-7F5E-4F67-94D1-CFE8B04E0162}"/>
              </a:ext>
            </a:extLst>
          </p:cNvPr>
          <p:cNvSpPr>
            <a:spLocks noGrp="1"/>
          </p:cNvSpPr>
          <p:nvPr>
            <p:ph type="title"/>
          </p:nvPr>
        </p:nvSpPr>
        <p:spPr/>
        <p:txBody>
          <a:bodyPr/>
          <a:lstStyle/>
          <a:p>
            <a:r>
              <a:rPr lang="en-US" dirty="0"/>
              <a:t>Cluster 1 – Unspecialized Businesses</a:t>
            </a:r>
          </a:p>
        </p:txBody>
      </p:sp>
      <p:sp>
        <p:nvSpPr>
          <p:cNvPr id="3" name="Content Placeholder 2">
            <a:extLst>
              <a:ext uri="{FF2B5EF4-FFF2-40B4-BE49-F238E27FC236}">
                <a16:creationId xmlns:a16="http://schemas.microsoft.com/office/drawing/2014/main" id="{8CE71369-AFB6-4EC0-976E-87AB06D4DDF6}"/>
              </a:ext>
            </a:extLst>
          </p:cNvPr>
          <p:cNvSpPr>
            <a:spLocks noGrp="1"/>
          </p:cNvSpPr>
          <p:nvPr>
            <p:ph idx="1"/>
          </p:nvPr>
        </p:nvSpPr>
        <p:spPr>
          <a:xfrm>
            <a:off x="677334" y="1930401"/>
            <a:ext cx="7368198" cy="4611594"/>
          </a:xfrm>
        </p:spPr>
        <p:txBody>
          <a:bodyPr>
            <a:normAutofit fontScale="92500" lnSpcReduction="10000"/>
          </a:bodyPr>
          <a:lstStyle/>
          <a:p>
            <a:r>
              <a:rPr lang="en-US" dirty="0"/>
              <a:t>Cluster 1 contains vendors who are listed in 10 or more categories, but on average only have about 5-10 products per category.</a:t>
            </a:r>
          </a:p>
          <a:p>
            <a:r>
              <a:rPr lang="en-US" dirty="0"/>
              <a:t>13 of the top 100 sellers, representing 13.7% of revenue</a:t>
            </a:r>
          </a:p>
          <a:p>
            <a:r>
              <a:rPr lang="en-US" dirty="0"/>
              <a:t>Lots of categories which lend themselves to cheaper/generic merchandise</a:t>
            </a:r>
          </a:p>
          <a:p>
            <a:pPr lvl="1"/>
            <a:r>
              <a:rPr lang="en-US" dirty="0"/>
              <a:t>Toys, Watches, Computer Accessories, Stationery, Health/Beauty</a:t>
            </a:r>
          </a:p>
          <a:p>
            <a:r>
              <a:rPr lang="en-US" dirty="0"/>
              <a:t>Entertainment categories, more likely for impulse purchases or potentially scalpers of popular gifts</a:t>
            </a:r>
          </a:p>
          <a:p>
            <a:pPr lvl="1"/>
            <a:r>
              <a:rPr lang="en-US" dirty="0"/>
              <a:t>Sports/Leisure, Console Games, Toys</a:t>
            </a:r>
          </a:p>
          <a:p>
            <a:r>
              <a:rPr lang="en-US" dirty="0"/>
              <a:t>Relies on lower prices or impulse purchases to drive volume in order to support revenue stream </a:t>
            </a:r>
          </a:p>
          <a:p>
            <a:r>
              <a:rPr lang="en-US" dirty="0"/>
              <a:t>Easy access, but risky due to potentially small profit margins and large warehousing cost</a:t>
            </a:r>
          </a:p>
          <a:p>
            <a:pPr lvl="1"/>
            <a:r>
              <a:rPr lang="en-US" dirty="0"/>
              <a:t>Better for company with established supply chain</a:t>
            </a:r>
          </a:p>
          <a:p>
            <a:endParaRPr lang="en-US" dirty="0"/>
          </a:p>
          <a:p>
            <a:endParaRPr lang="en-US" dirty="0"/>
          </a:p>
        </p:txBody>
      </p:sp>
      <p:sp>
        <p:nvSpPr>
          <p:cNvPr id="4" name="TextBox 3">
            <a:extLst>
              <a:ext uri="{FF2B5EF4-FFF2-40B4-BE49-F238E27FC236}">
                <a16:creationId xmlns:a16="http://schemas.microsoft.com/office/drawing/2014/main" id="{83C31C1A-7A99-46C6-A17F-9BB10AC40223}"/>
              </a:ext>
            </a:extLst>
          </p:cNvPr>
          <p:cNvSpPr txBox="1"/>
          <p:nvPr/>
        </p:nvSpPr>
        <p:spPr>
          <a:xfrm>
            <a:off x="8532420" y="1793174"/>
            <a:ext cx="3366691" cy="3416320"/>
          </a:xfrm>
          <a:prstGeom prst="rect">
            <a:avLst/>
          </a:prstGeom>
          <a:noFill/>
        </p:spPr>
        <p:txBody>
          <a:bodyPr wrap="none" rtlCol="0">
            <a:spAutoFit/>
          </a:bodyPr>
          <a:lstStyle/>
          <a:p>
            <a:r>
              <a:rPr lang="en-US" dirty="0"/>
              <a:t>Most popular categories:</a:t>
            </a:r>
          </a:p>
          <a:p>
            <a:endParaRPr lang="en-US" dirty="0"/>
          </a:p>
          <a:p>
            <a:pPr marL="342900" indent="-342900">
              <a:buFont typeface="+mj-lt"/>
              <a:buAutoNum type="arabicPeriod"/>
            </a:pPr>
            <a:r>
              <a:rPr lang="en-US" dirty="0"/>
              <a:t>Toys – 123 products</a:t>
            </a:r>
          </a:p>
          <a:p>
            <a:pPr marL="342900" indent="-342900">
              <a:buFont typeface="+mj-lt"/>
              <a:buAutoNum type="arabicPeriod"/>
            </a:pPr>
            <a:r>
              <a:rPr lang="en-US" dirty="0"/>
              <a:t>Watches/Gifts – 122</a:t>
            </a:r>
          </a:p>
          <a:p>
            <a:pPr marL="342900" indent="-342900">
              <a:buFont typeface="+mj-lt"/>
              <a:buAutoNum type="arabicPeriod"/>
            </a:pPr>
            <a:r>
              <a:rPr lang="en-US" dirty="0"/>
              <a:t>Computer Accessories – 121</a:t>
            </a:r>
          </a:p>
          <a:p>
            <a:pPr marL="342900" indent="-342900">
              <a:buFont typeface="+mj-lt"/>
              <a:buAutoNum type="arabicPeriod"/>
            </a:pPr>
            <a:r>
              <a:rPr lang="en-US" dirty="0"/>
              <a:t>Sports/Leisure – 98</a:t>
            </a:r>
          </a:p>
          <a:p>
            <a:pPr marL="342900" indent="-342900">
              <a:buFont typeface="+mj-lt"/>
              <a:buAutoNum type="arabicPeriod"/>
            </a:pPr>
            <a:r>
              <a:rPr lang="en-US" dirty="0"/>
              <a:t>Console Games – 94</a:t>
            </a:r>
          </a:p>
          <a:p>
            <a:pPr marL="342900" indent="-342900">
              <a:buFont typeface="+mj-lt"/>
              <a:buAutoNum type="arabicPeriod"/>
            </a:pPr>
            <a:r>
              <a:rPr lang="en-US" dirty="0"/>
              <a:t>Perfume – 82</a:t>
            </a:r>
          </a:p>
          <a:p>
            <a:pPr marL="342900" indent="-342900">
              <a:buFont typeface="+mj-lt"/>
              <a:buAutoNum type="arabicPeriod"/>
            </a:pPr>
            <a:r>
              <a:rPr lang="en-US" dirty="0"/>
              <a:t>Telephone – 65</a:t>
            </a:r>
          </a:p>
          <a:p>
            <a:pPr marL="342900" indent="-342900">
              <a:buFont typeface="+mj-lt"/>
              <a:buAutoNum type="arabicPeriod"/>
            </a:pPr>
            <a:r>
              <a:rPr lang="en-US" dirty="0"/>
              <a:t>Stationery – 59</a:t>
            </a:r>
          </a:p>
          <a:p>
            <a:pPr marL="342900" indent="-342900">
              <a:buFont typeface="+mj-lt"/>
              <a:buAutoNum type="arabicPeriod"/>
            </a:pPr>
            <a:r>
              <a:rPr lang="en-US" dirty="0"/>
              <a:t>Houseware – 55</a:t>
            </a:r>
          </a:p>
          <a:p>
            <a:pPr marL="342900" indent="-342900">
              <a:buFont typeface="+mj-lt"/>
              <a:buAutoNum type="arabicPeriod"/>
            </a:pPr>
            <a:r>
              <a:rPr lang="en-US" dirty="0"/>
              <a:t>Health/Beauty - 52 </a:t>
            </a:r>
          </a:p>
        </p:txBody>
      </p:sp>
    </p:spTree>
    <p:extLst>
      <p:ext uri="{BB962C8B-B14F-4D97-AF65-F5344CB8AC3E}">
        <p14:creationId xmlns:p14="http://schemas.microsoft.com/office/powerpoint/2010/main" val="1653539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45BE-8D64-429E-A9F2-A42242FE9985}"/>
              </a:ext>
            </a:extLst>
          </p:cNvPr>
          <p:cNvSpPr>
            <a:spLocks noGrp="1"/>
          </p:cNvSpPr>
          <p:nvPr>
            <p:ph type="title"/>
          </p:nvPr>
        </p:nvSpPr>
        <p:spPr/>
        <p:txBody>
          <a:bodyPr/>
          <a:lstStyle/>
          <a:p>
            <a:r>
              <a:rPr lang="en-US" dirty="0"/>
              <a:t>Cluster 2 – Specialized Businesses</a:t>
            </a:r>
          </a:p>
        </p:txBody>
      </p:sp>
      <p:sp>
        <p:nvSpPr>
          <p:cNvPr id="3" name="Content Placeholder 2">
            <a:extLst>
              <a:ext uri="{FF2B5EF4-FFF2-40B4-BE49-F238E27FC236}">
                <a16:creationId xmlns:a16="http://schemas.microsoft.com/office/drawing/2014/main" id="{4CE26033-F87A-431A-A889-0B25C7FD8EDC}"/>
              </a:ext>
            </a:extLst>
          </p:cNvPr>
          <p:cNvSpPr>
            <a:spLocks noGrp="1"/>
          </p:cNvSpPr>
          <p:nvPr>
            <p:ph idx="1"/>
          </p:nvPr>
        </p:nvSpPr>
        <p:spPr>
          <a:xfrm>
            <a:off x="677334" y="1793175"/>
            <a:ext cx="6866466" cy="4809332"/>
          </a:xfrm>
        </p:spPr>
        <p:txBody>
          <a:bodyPr/>
          <a:lstStyle/>
          <a:p>
            <a:r>
              <a:rPr lang="en-US" dirty="0"/>
              <a:t>Cluster 2 contains sellers who have upwards of 40 products in the categories they listed in. Most sellers here only list in 1-2 categories, maximum of 7</a:t>
            </a:r>
          </a:p>
          <a:p>
            <a:r>
              <a:rPr lang="en-US" dirty="0"/>
              <a:t>24 of the top 100 sellers, representing 26.0% of revenue</a:t>
            </a:r>
          </a:p>
          <a:p>
            <a:r>
              <a:rPr lang="en-US" dirty="0"/>
              <a:t>Interesting mix of categories</a:t>
            </a:r>
          </a:p>
          <a:p>
            <a:pPr lvl="1"/>
            <a:r>
              <a:rPr lang="en-US" dirty="0"/>
              <a:t>Some higher end products like Furniture, Appliances, and Auto</a:t>
            </a:r>
          </a:p>
          <a:p>
            <a:pPr lvl="1"/>
            <a:r>
              <a:rPr lang="en-US" dirty="0"/>
              <a:t>Some category where brand depth can play a role like Bed/Bath, Health/Beauty</a:t>
            </a:r>
          </a:p>
          <a:p>
            <a:r>
              <a:rPr lang="en-US" dirty="0"/>
              <a:t>Large number of products as each company is digging in on specific categories to own it</a:t>
            </a:r>
          </a:p>
          <a:p>
            <a:r>
              <a:rPr lang="en-US" dirty="0"/>
              <a:t>Difficult barrier to entry, as it most likely requires an established brand or an existing portfolio of offerings in a category</a:t>
            </a:r>
          </a:p>
          <a:p>
            <a:endParaRPr lang="en-US" dirty="0"/>
          </a:p>
        </p:txBody>
      </p:sp>
      <p:sp>
        <p:nvSpPr>
          <p:cNvPr id="4" name="TextBox 3">
            <a:extLst>
              <a:ext uri="{FF2B5EF4-FFF2-40B4-BE49-F238E27FC236}">
                <a16:creationId xmlns:a16="http://schemas.microsoft.com/office/drawing/2014/main" id="{0EC25378-CDF8-4201-B60E-CAC894AE122F}"/>
              </a:ext>
            </a:extLst>
          </p:cNvPr>
          <p:cNvSpPr txBox="1"/>
          <p:nvPr/>
        </p:nvSpPr>
        <p:spPr>
          <a:xfrm>
            <a:off x="8532420" y="1793174"/>
            <a:ext cx="3058851" cy="3416320"/>
          </a:xfrm>
          <a:prstGeom prst="rect">
            <a:avLst/>
          </a:prstGeom>
          <a:noFill/>
        </p:spPr>
        <p:txBody>
          <a:bodyPr wrap="none" rtlCol="0">
            <a:spAutoFit/>
          </a:bodyPr>
          <a:lstStyle/>
          <a:p>
            <a:r>
              <a:rPr lang="en-US" dirty="0"/>
              <a:t>Most popular categories:</a:t>
            </a:r>
          </a:p>
          <a:p>
            <a:endParaRPr lang="en-US" dirty="0"/>
          </a:p>
          <a:p>
            <a:pPr marL="342900" indent="-342900">
              <a:buFont typeface="+mj-lt"/>
              <a:buAutoNum type="arabicPeriod"/>
            </a:pPr>
            <a:r>
              <a:rPr lang="en-US" dirty="0"/>
              <a:t>Bed/Bath – 990 products</a:t>
            </a:r>
          </a:p>
          <a:p>
            <a:pPr marL="342900" indent="-342900">
              <a:buFont typeface="+mj-lt"/>
              <a:buAutoNum type="arabicPeriod"/>
            </a:pPr>
            <a:r>
              <a:rPr lang="en-US" dirty="0"/>
              <a:t>Furniture – 585</a:t>
            </a:r>
          </a:p>
          <a:p>
            <a:pPr marL="342900" indent="-342900">
              <a:buFont typeface="+mj-lt"/>
              <a:buAutoNum type="arabicPeriod"/>
            </a:pPr>
            <a:r>
              <a:rPr lang="en-US" dirty="0"/>
              <a:t>Sports/Leisure – 348</a:t>
            </a:r>
          </a:p>
          <a:p>
            <a:pPr marL="342900" indent="-342900">
              <a:buFont typeface="+mj-lt"/>
              <a:buAutoNum type="arabicPeriod"/>
            </a:pPr>
            <a:r>
              <a:rPr lang="en-US" dirty="0"/>
              <a:t>Health/Beauty – 339</a:t>
            </a:r>
          </a:p>
          <a:p>
            <a:pPr marL="342900" indent="-342900">
              <a:buFont typeface="+mj-lt"/>
              <a:buAutoNum type="arabicPeriod"/>
            </a:pPr>
            <a:r>
              <a:rPr lang="en-US" dirty="0"/>
              <a:t>Home Appliances – 292</a:t>
            </a:r>
          </a:p>
          <a:p>
            <a:pPr marL="342900" indent="-342900">
              <a:buFont typeface="+mj-lt"/>
              <a:buAutoNum type="arabicPeriod"/>
            </a:pPr>
            <a:r>
              <a:rPr lang="en-US" dirty="0"/>
              <a:t>Watches/Gifts – 284</a:t>
            </a:r>
          </a:p>
          <a:p>
            <a:pPr marL="342900" indent="-342900">
              <a:buFont typeface="+mj-lt"/>
              <a:buAutoNum type="arabicPeriod"/>
            </a:pPr>
            <a:r>
              <a:rPr lang="en-US" dirty="0"/>
              <a:t>Telephone – 217</a:t>
            </a:r>
          </a:p>
          <a:p>
            <a:pPr marL="342900" indent="-342900">
              <a:buFont typeface="+mj-lt"/>
              <a:buAutoNum type="arabicPeriod"/>
            </a:pPr>
            <a:r>
              <a:rPr lang="en-US" dirty="0"/>
              <a:t>Auto – 192</a:t>
            </a:r>
          </a:p>
          <a:p>
            <a:pPr marL="342900" indent="-342900">
              <a:buFont typeface="+mj-lt"/>
              <a:buAutoNum type="arabicPeriod"/>
            </a:pPr>
            <a:r>
              <a:rPr lang="en-US" dirty="0"/>
              <a:t>Cool Stuff – 112</a:t>
            </a:r>
          </a:p>
          <a:p>
            <a:pPr marL="342900" indent="-342900">
              <a:buFont typeface="+mj-lt"/>
              <a:buAutoNum type="arabicPeriod"/>
            </a:pPr>
            <a:r>
              <a:rPr lang="en-US" dirty="0"/>
              <a:t>Office Furniture - 86 </a:t>
            </a:r>
          </a:p>
        </p:txBody>
      </p:sp>
    </p:spTree>
    <p:extLst>
      <p:ext uri="{BB962C8B-B14F-4D97-AF65-F5344CB8AC3E}">
        <p14:creationId xmlns:p14="http://schemas.microsoft.com/office/powerpoint/2010/main" val="149092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5FD13B3-3F58-4777-997E-5447AA079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FE7BD20-6D81-4370-9DB7-04C9B4E9FC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08F0ECF-D673-4442-A82C-CDA64905A9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AF8E598-80EA-41AD-A0F3-9543D601A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C7D6F9C-7670-4ACC-ACE1-A6BD24F5C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420142-D3AA-46D3-A3A5-250686CD7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51037D6-83DE-41D6-9103-84ABD0FEE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FCAED6F3-E1FA-489A-A2B1-E97972EB4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AA247423-55F2-4D5D-806A-BE33BE6B1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2FE1F39-B712-4260-8DA6-3B6A94102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259AF7F-DAB9-4EE7-BBEF-7B961E5CF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9BB287E-03D1-F441-806B-0D44342FF221}"/>
              </a:ext>
            </a:extLst>
          </p:cNvPr>
          <p:cNvSpPr>
            <a:spLocks noGrp="1"/>
          </p:cNvSpPr>
          <p:nvPr>
            <p:ph type="title"/>
          </p:nvPr>
        </p:nvSpPr>
        <p:spPr>
          <a:xfrm>
            <a:off x="5536734" y="609600"/>
            <a:ext cx="4190798" cy="689811"/>
          </a:xfrm>
        </p:spPr>
        <p:txBody>
          <a:bodyPr vert="horz" lIns="91440" tIns="45720" rIns="91440" bIns="45720" rtlCol="0" anchor="t">
            <a:normAutofit/>
          </a:bodyPr>
          <a:lstStyle/>
          <a:p>
            <a:r>
              <a:rPr lang="en-US" dirty="0"/>
              <a:t>Executive Summary</a:t>
            </a:r>
          </a:p>
        </p:txBody>
      </p:sp>
      <p:sp>
        <p:nvSpPr>
          <p:cNvPr id="6" name="Content Placeholder 5">
            <a:extLst>
              <a:ext uri="{FF2B5EF4-FFF2-40B4-BE49-F238E27FC236}">
                <a16:creationId xmlns:a16="http://schemas.microsoft.com/office/drawing/2014/main" id="{C09FB5BC-BB45-D145-9560-C21B51819444}"/>
              </a:ext>
            </a:extLst>
          </p:cNvPr>
          <p:cNvSpPr>
            <a:spLocks noGrp="1"/>
          </p:cNvSpPr>
          <p:nvPr>
            <p:ph sz="half" idx="2"/>
          </p:nvPr>
        </p:nvSpPr>
        <p:spPr>
          <a:xfrm>
            <a:off x="5535829" y="1390957"/>
            <a:ext cx="5359727" cy="4769211"/>
          </a:xfrm>
        </p:spPr>
        <p:txBody>
          <a:bodyPr vert="horz" lIns="91440" tIns="45720" rIns="91440" bIns="45720" rtlCol="0">
            <a:normAutofit/>
          </a:bodyPr>
          <a:lstStyle/>
          <a:p>
            <a:pPr marL="285750" indent="-285750">
              <a:lnSpc>
                <a:spcPct val="90000"/>
              </a:lnSpc>
            </a:pPr>
            <a:r>
              <a:rPr lang="en-US" sz="1400" dirty="0"/>
              <a:t>Olist is the largest department store in Brazilian marketplaces. Allows merchants from small businesses throughout Brazil to sell their products and ship them directly to the customers through Olist’s logistics partners.</a:t>
            </a:r>
          </a:p>
          <a:p>
            <a:pPr marL="285750" indent="-285750">
              <a:lnSpc>
                <a:spcPct val="90000"/>
              </a:lnSpc>
            </a:pPr>
            <a:r>
              <a:rPr lang="en-US" sz="1400" dirty="0"/>
              <a:t>Identified six customer clusters based on basket size, freight, and review score with an opportunity to tailor more focus towards two of the largest segments DIY/ Tech and Home/Decor Customer</a:t>
            </a:r>
          </a:p>
          <a:p>
            <a:pPr marL="285750" indent="-285750">
              <a:lnSpc>
                <a:spcPct val="90000"/>
              </a:lnSpc>
            </a:pPr>
            <a:r>
              <a:rPr lang="en-US" sz="1400" dirty="0"/>
              <a:t>Identified four seller clusters based on the number of products listed, number of categories listed in, and average price of items. Used these clusters in tandem with customer clusters to determine best opportunities</a:t>
            </a:r>
          </a:p>
          <a:p>
            <a:pPr marL="285750" indent="-285750">
              <a:lnSpc>
                <a:spcPct val="90000"/>
              </a:lnSpc>
            </a:pPr>
            <a:r>
              <a:rPr lang="en-US" sz="1400" dirty="0"/>
              <a:t>Delivery experience overall has a large impact on review score with more negative experience likely results in lower scores and positive experienced likely results in positive scores</a:t>
            </a:r>
          </a:p>
          <a:p>
            <a:pPr marL="0" indent="0">
              <a:lnSpc>
                <a:spcPct val="90000"/>
              </a:lnSpc>
            </a:pPr>
            <a:endParaRPr lang="en-US" sz="1100" dirty="0"/>
          </a:p>
          <a:p>
            <a:pPr>
              <a:lnSpc>
                <a:spcPct val="90000"/>
              </a:lnSpc>
            </a:pPr>
            <a:endParaRPr lang="en-US" sz="1100" dirty="0"/>
          </a:p>
        </p:txBody>
      </p:sp>
      <p:pic>
        <p:nvPicPr>
          <p:cNvPr id="7" name="Content Placeholder 4">
            <a:extLst>
              <a:ext uri="{FF2B5EF4-FFF2-40B4-BE49-F238E27FC236}">
                <a16:creationId xmlns:a16="http://schemas.microsoft.com/office/drawing/2014/main" id="{2111EF8F-248D-E840-B8A8-8DEAF4E45CBF}"/>
              </a:ext>
            </a:extLst>
          </p:cNvPr>
          <p:cNvPicPr>
            <a:picLocks noChangeAspect="1"/>
          </p:cNvPicPr>
          <p:nvPr/>
        </p:nvPicPr>
        <p:blipFill rotWithShape="1">
          <a:blip r:embed="rId2"/>
          <a:srcRect l="1296" r="21809" b="2"/>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4" name="Isosceles Triangle 2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260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0272-8CD8-4159-A43A-6AA85A61F729}"/>
              </a:ext>
            </a:extLst>
          </p:cNvPr>
          <p:cNvSpPr>
            <a:spLocks noGrp="1"/>
          </p:cNvSpPr>
          <p:nvPr>
            <p:ph type="title"/>
          </p:nvPr>
        </p:nvSpPr>
        <p:spPr/>
        <p:txBody>
          <a:bodyPr/>
          <a:lstStyle/>
          <a:p>
            <a:r>
              <a:rPr lang="en-US" dirty="0"/>
              <a:t>Cluster 3 – Low-Priced Well-Rounded Vendor</a:t>
            </a:r>
          </a:p>
        </p:txBody>
      </p:sp>
      <p:sp>
        <p:nvSpPr>
          <p:cNvPr id="3" name="Content Placeholder 2">
            <a:extLst>
              <a:ext uri="{FF2B5EF4-FFF2-40B4-BE49-F238E27FC236}">
                <a16:creationId xmlns:a16="http://schemas.microsoft.com/office/drawing/2014/main" id="{12FCC51A-8BBC-40A9-9A7F-7E8DDA5A9AD1}"/>
              </a:ext>
            </a:extLst>
          </p:cNvPr>
          <p:cNvSpPr>
            <a:spLocks noGrp="1"/>
          </p:cNvSpPr>
          <p:nvPr>
            <p:ph idx="1"/>
          </p:nvPr>
        </p:nvSpPr>
        <p:spPr>
          <a:xfrm>
            <a:off x="677334" y="2160589"/>
            <a:ext cx="7269878" cy="4522599"/>
          </a:xfrm>
        </p:spPr>
        <p:txBody>
          <a:bodyPr/>
          <a:lstStyle/>
          <a:p>
            <a:r>
              <a:rPr lang="en-US" dirty="0"/>
              <a:t>Cluster 3 contains sellers with a moderate amount of categories and products per category. Their products fall on the lower end of the price spectrum. These vendors make their high revenue by moving a lot of low-priced items.</a:t>
            </a:r>
          </a:p>
          <a:p>
            <a:r>
              <a:rPr lang="en-US" dirty="0"/>
              <a:t>52 of the top 100 sellers, representing 52.5% of revenue</a:t>
            </a:r>
          </a:p>
          <a:p>
            <a:r>
              <a:rPr lang="en-US" dirty="0"/>
              <a:t>Wider range of categories, less fall off in the popularity of categories</a:t>
            </a:r>
          </a:p>
          <a:p>
            <a:pPr lvl="1"/>
            <a:r>
              <a:rPr lang="en-US" dirty="0"/>
              <a:t>Intuitive mix of potentially lower priced goods like computer accessories, toys, stationery, housewares</a:t>
            </a:r>
          </a:p>
          <a:p>
            <a:r>
              <a:rPr lang="en-US" dirty="0"/>
              <a:t>Reasonable entry point, requires less knowledge/skill in certain category and since goods are low priced, extra stock won’t be as costly</a:t>
            </a:r>
          </a:p>
          <a:p>
            <a:pPr lvl="1"/>
            <a:r>
              <a:rPr lang="en-US" dirty="0"/>
              <a:t>Would require some supply chain investment however, key here is to move a lot of product</a:t>
            </a:r>
          </a:p>
          <a:p>
            <a:endParaRPr lang="en-US" dirty="0"/>
          </a:p>
        </p:txBody>
      </p:sp>
      <p:sp>
        <p:nvSpPr>
          <p:cNvPr id="4" name="TextBox 3">
            <a:extLst>
              <a:ext uri="{FF2B5EF4-FFF2-40B4-BE49-F238E27FC236}">
                <a16:creationId xmlns:a16="http://schemas.microsoft.com/office/drawing/2014/main" id="{B99E7A1A-0F10-4720-AF49-701525B4D5D9}"/>
              </a:ext>
            </a:extLst>
          </p:cNvPr>
          <p:cNvSpPr txBox="1"/>
          <p:nvPr/>
        </p:nvSpPr>
        <p:spPr>
          <a:xfrm>
            <a:off x="8532420" y="1793174"/>
            <a:ext cx="3552576" cy="3416320"/>
          </a:xfrm>
          <a:prstGeom prst="rect">
            <a:avLst/>
          </a:prstGeom>
          <a:noFill/>
        </p:spPr>
        <p:txBody>
          <a:bodyPr wrap="none" rtlCol="0">
            <a:spAutoFit/>
          </a:bodyPr>
          <a:lstStyle/>
          <a:p>
            <a:r>
              <a:rPr lang="en-US" dirty="0"/>
              <a:t>Most popular categories:</a:t>
            </a:r>
          </a:p>
          <a:p>
            <a:endParaRPr lang="en-US" dirty="0"/>
          </a:p>
          <a:p>
            <a:pPr marL="342900" indent="-342900">
              <a:buFont typeface="+mj-lt"/>
              <a:buAutoNum type="arabicPeriod"/>
            </a:pPr>
            <a:r>
              <a:rPr lang="en-US" dirty="0"/>
              <a:t>Watches/Gifts – 464 products</a:t>
            </a:r>
          </a:p>
          <a:p>
            <a:pPr marL="342900" indent="-342900">
              <a:buFont typeface="+mj-lt"/>
              <a:buAutoNum type="arabicPeriod"/>
            </a:pPr>
            <a:r>
              <a:rPr lang="en-US" dirty="0"/>
              <a:t>Computer Accessories – 302</a:t>
            </a:r>
          </a:p>
          <a:p>
            <a:pPr marL="342900" indent="-342900">
              <a:buFont typeface="+mj-lt"/>
              <a:buAutoNum type="arabicPeriod"/>
            </a:pPr>
            <a:r>
              <a:rPr lang="en-US" dirty="0"/>
              <a:t>Sports/Leisure – 255</a:t>
            </a:r>
          </a:p>
          <a:p>
            <a:pPr marL="342900" indent="-342900">
              <a:buFont typeface="+mj-lt"/>
              <a:buAutoNum type="arabicPeriod"/>
            </a:pPr>
            <a:r>
              <a:rPr lang="en-US" dirty="0"/>
              <a:t>Furniture – 230</a:t>
            </a:r>
          </a:p>
          <a:p>
            <a:pPr marL="342900" indent="-342900">
              <a:buFont typeface="+mj-lt"/>
              <a:buAutoNum type="arabicPeriod"/>
            </a:pPr>
            <a:r>
              <a:rPr lang="en-US" dirty="0"/>
              <a:t>Toys – 222</a:t>
            </a:r>
          </a:p>
          <a:p>
            <a:pPr marL="342900" indent="-342900">
              <a:buFont typeface="+mj-lt"/>
              <a:buAutoNum type="arabicPeriod"/>
            </a:pPr>
            <a:r>
              <a:rPr lang="en-US" dirty="0"/>
              <a:t>Stationery – 209</a:t>
            </a:r>
          </a:p>
          <a:p>
            <a:pPr marL="342900" indent="-342900">
              <a:buFont typeface="+mj-lt"/>
              <a:buAutoNum type="arabicPeriod"/>
            </a:pPr>
            <a:r>
              <a:rPr lang="en-US" dirty="0"/>
              <a:t>Housewares – 194</a:t>
            </a:r>
          </a:p>
          <a:p>
            <a:pPr marL="342900" indent="-342900">
              <a:buFont typeface="+mj-lt"/>
              <a:buAutoNum type="arabicPeriod"/>
            </a:pPr>
            <a:r>
              <a:rPr lang="en-US" dirty="0"/>
              <a:t>Office Furniture – 146</a:t>
            </a:r>
          </a:p>
          <a:p>
            <a:pPr marL="342900" indent="-342900">
              <a:buFont typeface="+mj-lt"/>
              <a:buAutoNum type="arabicPeriod"/>
            </a:pPr>
            <a:r>
              <a:rPr lang="en-US" dirty="0"/>
              <a:t>Baby – 128</a:t>
            </a:r>
          </a:p>
          <a:p>
            <a:pPr marL="342900" indent="-342900">
              <a:buFont typeface="+mj-lt"/>
              <a:buAutoNum type="arabicPeriod"/>
            </a:pPr>
            <a:r>
              <a:rPr lang="en-US" dirty="0"/>
              <a:t>Cool Stuff- 120 </a:t>
            </a:r>
          </a:p>
        </p:txBody>
      </p:sp>
    </p:spTree>
    <p:extLst>
      <p:ext uri="{BB962C8B-B14F-4D97-AF65-F5344CB8AC3E}">
        <p14:creationId xmlns:p14="http://schemas.microsoft.com/office/powerpoint/2010/main" val="2371004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D14DA-DD4D-4A92-81C7-64D2B9419ACA}"/>
              </a:ext>
            </a:extLst>
          </p:cNvPr>
          <p:cNvSpPr>
            <a:spLocks noGrp="1"/>
          </p:cNvSpPr>
          <p:nvPr>
            <p:ph type="title"/>
          </p:nvPr>
        </p:nvSpPr>
        <p:spPr/>
        <p:txBody>
          <a:bodyPr/>
          <a:lstStyle/>
          <a:p>
            <a:r>
              <a:rPr lang="en-US" dirty="0"/>
              <a:t>Cluster 4 – Highly Specialized Vendors</a:t>
            </a:r>
          </a:p>
        </p:txBody>
      </p:sp>
      <p:sp>
        <p:nvSpPr>
          <p:cNvPr id="3" name="Content Placeholder 2">
            <a:extLst>
              <a:ext uri="{FF2B5EF4-FFF2-40B4-BE49-F238E27FC236}">
                <a16:creationId xmlns:a16="http://schemas.microsoft.com/office/drawing/2014/main" id="{313C7250-9DE3-4E4B-9FE7-94CC91856D4D}"/>
              </a:ext>
            </a:extLst>
          </p:cNvPr>
          <p:cNvSpPr>
            <a:spLocks noGrp="1"/>
          </p:cNvSpPr>
          <p:nvPr>
            <p:ph idx="1"/>
          </p:nvPr>
        </p:nvSpPr>
        <p:spPr>
          <a:xfrm>
            <a:off x="677334" y="1930400"/>
            <a:ext cx="7101790" cy="4719171"/>
          </a:xfrm>
        </p:spPr>
        <p:txBody>
          <a:bodyPr/>
          <a:lstStyle/>
          <a:p>
            <a:r>
              <a:rPr lang="en-US" dirty="0"/>
              <a:t>Cluster 4 has a small amount of categories and products per category. This cluster tends to sell a lower volume of higher priced goods to support their high revenue streams.</a:t>
            </a:r>
          </a:p>
          <a:p>
            <a:r>
              <a:rPr lang="en-US" dirty="0"/>
              <a:t>11 of the top 100 sellers, representing 7.8% of revenue</a:t>
            </a:r>
          </a:p>
          <a:p>
            <a:r>
              <a:rPr lang="en-US" dirty="0"/>
              <a:t>Very small number of products, highly specialized</a:t>
            </a:r>
          </a:p>
          <a:p>
            <a:pPr lvl="1"/>
            <a:r>
              <a:rPr lang="en-US" dirty="0"/>
              <a:t>Luxury Goods: Expensive health/beauty products, watches</a:t>
            </a:r>
          </a:p>
          <a:p>
            <a:pPr lvl="1"/>
            <a:r>
              <a:rPr lang="en-US" dirty="0"/>
              <a:t>Special Use Goods: Appliances, Tools, Instruments</a:t>
            </a:r>
          </a:p>
          <a:p>
            <a:r>
              <a:rPr lang="en-US" dirty="0"/>
              <a:t>Seems like the best place for an established company to come in and sell online, not great for a new company</a:t>
            </a:r>
          </a:p>
          <a:p>
            <a:pPr lvl="1"/>
            <a:r>
              <a:rPr lang="en-US" dirty="0"/>
              <a:t>Brand recognition, low demand items</a:t>
            </a:r>
          </a:p>
        </p:txBody>
      </p:sp>
      <p:sp>
        <p:nvSpPr>
          <p:cNvPr id="4" name="TextBox 3">
            <a:extLst>
              <a:ext uri="{FF2B5EF4-FFF2-40B4-BE49-F238E27FC236}">
                <a16:creationId xmlns:a16="http://schemas.microsoft.com/office/drawing/2014/main" id="{F2E4F5B8-B0EF-40B9-A05A-E296F302A65D}"/>
              </a:ext>
            </a:extLst>
          </p:cNvPr>
          <p:cNvSpPr txBox="1"/>
          <p:nvPr/>
        </p:nvSpPr>
        <p:spPr>
          <a:xfrm>
            <a:off x="8532420" y="1793174"/>
            <a:ext cx="3477234" cy="3416320"/>
          </a:xfrm>
          <a:prstGeom prst="rect">
            <a:avLst/>
          </a:prstGeom>
          <a:noFill/>
        </p:spPr>
        <p:txBody>
          <a:bodyPr wrap="none" rtlCol="0">
            <a:spAutoFit/>
          </a:bodyPr>
          <a:lstStyle/>
          <a:p>
            <a:r>
              <a:rPr lang="en-US" dirty="0"/>
              <a:t>Most popular categories:</a:t>
            </a:r>
          </a:p>
          <a:p>
            <a:endParaRPr lang="en-US" dirty="0"/>
          </a:p>
          <a:p>
            <a:pPr marL="342900" indent="-342900">
              <a:buFont typeface="+mj-lt"/>
              <a:buAutoNum type="arabicPeriod"/>
            </a:pPr>
            <a:r>
              <a:rPr lang="en-US" dirty="0"/>
              <a:t>Health/Beauty – 48 products</a:t>
            </a:r>
          </a:p>
          <a:p>
            <a:pPr marL="342900" indent="-342900">
              <a:buFont typeface="+mj-lt"/>
              <a:buAutoNum type="arabicPeriod"/>
            </a:pPr>
            <a:r>
              <a:rPr lang="en-US" dirty="0"/>
              <a:t>Watches/Gifts – 44</a:t>
            </a:r>
          </a:p>
          <a:p>
            <a:pPr marL="342900" indent="-342900">
              <a:buFont typeface="+mj-lt"/>
              <a:buAutoNum type="arabicPeriod"/>
            </a:pPr>
            <a:r>
              <a:rPr lang="en-US" dirty="0"/>
              <a:t>Small Appliances – 19</a:t>
            </a:r>
          </a:p>
          <a:p>
            <a:pPr marL="342900" indent="-342900">
              <a:buFont typeface="+mj-lt"/>
              <a:buAutoNum type="arabicPeriod"/>
            </a:pPr>
            <a:r>
              <a:rPr lang="en-US" dirty="0"/>
              <a:t>Home Appliances – 13</a:t>
            </a:r>
          </a:p>
          <a:p>
            <a:pPr marL="342900" indent="-342900">
              <a:buFont typeface="+mj-lt"/>
              <a:buAutoNum type="arabicPeriod"/>
            </a:pPr>
            <a:r>
              <a:rPr lang="en-US" dirty="0"/>
              <a:t>Construction Tools – 12</a:t>
            </a:r>
          </a:p>
          <a:p>
            <a:pPr marL="342900" indent="-342900">
              <a:buFont typeface="+mj-lt"/>
              <a:buAutoNum type="arabicPeriod"/>
            </a:pPr>
            <a:r>
              <a:rPr lang="en-US" dirty="0"/>
              <a:t>Musical Instruments – 8</a:t>
            </a:r>
          </a:p>
          <a:p>
            <a:pPr marL="342900" indent="-342900">
              <a:buFont typeface="+mj-lt"/>
              <a:buAutoNum type="arabicPeriod"/>
            </a:pPr>
            <a:r>
              <a:rPr lang="en-US" dirty="0"/>
              <a:t>Toys – 5</a:t>
            </a:r>
          </a:p>
          <a:p>
            <a:pPr marL="342900" indent="-342900">
              <a:buFont typeface="+mj-lt"/>
              <a:buAutoNum type="arabicPeriod"/>
            </a:pPr>
            <a:r>
              <a:rPr lang="en-US" dirty="0"/>
              <a:t>Cool Stuff – 4</a:t>
            </a:r>
          </a:p>
          <a:p>
            <a:pPr marL="342900" indent="-342900">
              <a:buFont typeface="+mj-lt"/>
              <a:buAutoNum type="arabicPeriod"/>
            </a:pPr>
            <a:r>
              <a:rPr lang="en-US" dirty="0"/>
              <a:t>Sports/Leisure – 2</a:t>
            </a:r>
          </a:p>
          <a:p>
            <a:pPr marL="342900" indent="-342900">
              <a:buFont typeface="+mj-lt"/>
              <a:buAutoNum type="arabicPeriod"/>
            </a:pPr>
            <a:r>
              <a:rPr lang="en-US" dirty="0"/>
              <a:t>Auto - 1 </a:t>
            </a:r>
          </a:p>
        </p:txBody>
      </p:sp>
    </p:spTree>
    <p:extLst>
      <p:ext uri="{BB962C8B-B14F-4D97-AF65-F5344CB8AC3E}">
        <p14:creationId xmlns:p14="http://schemas.microsoft.com/office/powerpoint/2010/main" val="200195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sz="4400" dirty="0"/>
              <a:t>Conclusion – Selling on Olist</a:t>
            </a:r>
          </a:p>
        </p:txBody>
      </p:sp>
      <p:grpSp>
        <p:nvGrpSpPr>
          <p:cNvPr id="12" name="Group 11">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B5186F-B9D3-415B-9A9E-5165323BCE50}"/>
              </a:ext>
            </a:extLst>
          </p:cNvPr>
          <p:cNvGraphicFramePr>
            <a:graphicFrameLocks noGrp="1"/>
          </p:cNvGraphicFramePr>
          <p:nvPr>
            <p:ph idx="1"/>
            <p:extLst>
              <p:ext uri="{D42A27DB-BD31-4B8C-83A1-F6EECF244321}">
                <p14:modId xmlns:p14="http://schemas.microsoft.com/office/powerpoint/2010/main" val="635481397"/>
              </p:ext>
            </p:extLst>
          </p:nvPr>
        </p:nvGraphicFramePr>
        <p:xfrm>
          <a:off x="4876847" y="944563"/>
          <a:ext cx="6656769"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14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BF13-0564-45B3-AB1F-D0253C578DF1}"/>
              </a:ext>
            </a:extLst>
          </p:cNvPr>
          <p:cNvSpPr>
            <a:spLocks noGrp="1"/>
          </p:cNvSpPr>
          <p:nvPr>
            <p:ph type="title"/>
          </p:nvPr>
        </p:nvSpPr>
        <p:spPr>
          <a:xfrm>
            <a:off x="677334" y="609600"/>
            <a:ext cx="8596668" cy="820657"/>
          </a:xfrm>
        </p:spPr>
        <p:txBody>
          <a:bodyPr/>
          <a:lstStyle/>
          <a:p>
            <a:r>
              <a:rPr lang="en-US" dirty="0"/>
              <a:t>Connecting Customer To Business</a:t>
            </a:r>
          </a:p>
        </p:txBody>
      </p:sp>
      <p:sp>
        <p:nvSpPr>
          <p:cNvPr id="3" name="Content Placeholder 2">
            <a:extLst>
              <a:ext uri="{FF2B5EF4-FFF2-40B4-BE49-F238E27FC236}">
                <a16:creationId xmlns:a16="http://schemas.microsoft.com/office/drawing/2014/main" id="{B9917FF2-DE57-4E14-99DC-5772FA0F66C2}"/>
              </a:ext>
            </a:extLst>
          </p:cNvPr>
          <p:cNvSpPr>
            <a:spLocks noGrp="1"/>
          </p:cNvSpPr>
          <p:nvPr>
            <p:ph idx="1"/>
          </p:nvPr>
        </p:nvSpPr>
        <p:spPr>
          <a:xfrm>
            <a:off x="677333" y="1430257"/>
            <a:ext cx="9689985" cy="5267426"/>
          </a:xfrm>
        </p:spPr>
        <p:txBody>
          <a:bodyPr>
            <a:normAutofit lnSpcReduction="10000"/>
          </a:bodyPr>
          <a:lstStyle/>
          <a:p>
            <a:r>
              <a:rPr lang="en-US" dirty="0"/>
              <a:t>We can connect these seller clusters to our customer clusters in order to discover our best opportunity for starting a new business selling via Olist</a:t>
            </a:r>
          </a:p>
          <a:p>
            <a:r>
              <a:rPr lang="en-US" dirty="0"/>
              <a:t>High Spenders Customer cluster matches well with the Highly Specialized Business cluster</a:t>
            </a:r>
          </a:p>
          <a:p>
            <a:pPr lvl="1"/>
            <a:r>
              <a:rPr lang="en-US" dirty="0"/>
              <a:t>However, as mentioned, this is not a great space for a new business to enter.</a:t>
            </a:r>
          </a:p>
          <a:p>
            <a:r>
              <a:rPr lang="en-US" dirty="0"/>
              <a:t>Convenience Seeker Customer cluster matches well with the Unspecialized Business cluster</a:t>
            </a:r>
          </a:p>
          <a:p>
            <a:pPr lvl="1"/>
            <a:r>
              <a:rPr lang="en-US" dirty="0"/>
              <a:t>However, this is a small amount of customers (7%)</a:t>
            </a:r>
          </a:p>
          <a:p>
            <a:r>
              <a:rPr lang="en-US" dirty="0"/>
              <a:t>Two largest customers segments combined for 59% of customers</a:t>
            </a:r>
          </a:p>
          <a:p>
            <a:pPr lvl="1"/>
            <a:r>
              <a:rPr lang="en-US" dirty="0"/>
              <a:t>House/Décor Customers: Buys furniture, garden tools, other home products</a:t>
            </a:r>
          </a:p>
          <a:p>
            <a:pPr lvl="1"/>
            <a:r>
              <a:rPr lang="en-US" dirty="0"/>
              <a:t>DIY/Electronics: Bed/Bath, Computer Accessories, Tools</a:t>
            </a:r>
          </a:p>
          <a:p>
            <a:r>
              <a:rPr lang="en-US" dirty="0"/>
              <a:t>These two clusters match well with the Specialized and the Low-Priced Well-Rounded Businesses</a:t>
            </a:r>
          </a:p>
          <a:p>
            <a:pPr lvl="1"/>
            <a:r>
              <a:rPr lang="en-US" dirty="0"/>
              <a:t>Specialized – Often offers bed/bath, furniture, health/beauty, appliances</a:t>
            </a:r>
          </a:p>
          <a:p>
            <a:pPr lvl="1"/>
            <a:r>
              <a:rPr lang="en-US" dirty="0"/>
              <a:t>Low-Price Well-Rounded – Often offers computer accessories, furniture, housewares</a:t>
            </a:r>
          </a:p>
          <a:p>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4105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A8BB-77FE-4E2E-841F-645F0132EC38}"/>
              </a:ext>
            </a:extLst>
          </p:cNvPr>
          <p:cNvSpPr>
            <a:spLocks noGrp="1"/>
          </p:cNvSpPr>
          <p:nvPr>
            <p:ph type="title"/>
          </p:nvPr>
        </p:nvSpPr>
        <p:spPr>
          <a:xfrm>
            <a:off x="677334" y="609600"/>
            <a:ext cx="8596668" cy="916459"/>
          </a:xfrm>
        </p:spPr>
        <p:txBody>
          <a:bodyPr/>
          <a:lstStyle/>
          <a:p>
            <a:r>
              <a:rPr lang="en-US" dirty="0"/>
              <a:t>Final Recommendation</a:t>
            </a:r>
          </a:p>
        </p:txBody>
      </p:sp>
      <p:sp>
        <p:nvSpPr>
          <p:cNvPr id="3" name="Content Placeholder 2">
            <a:extLst>
              <a:ext uri="{FF2B5EF4-FFF2-40B4-BE49-F238E27FC236}">
                <a16:creationId xmlns:a16="http://schemas.microsoft.com/office/drawing/2014/main" id="{6652E1E1-67CA-4A10-A95A-3B5C7B437A3F}"/>
              </a:ext>
            </a:extLst>
          </p:cNvPr>
          <p:cNvSpPr>
            <a:spLocks noGrp="1"/>
          </p:cNvSpPr>
          <p:nvPr>
            <p:ph idx="1"/>
          </p:nvPr>
        </p:nvSpPr>
        <p:spPr>
          <a:xfrm>
            <a:off x="677334" y="1727861"/>
            <a:ext cx="8596668" cy="4313502"/>
          </a:xfrm>
        </p:spPr>
        <p:txBody>
          <a:bodyPr>
            <a:normAutofit/>
          </a:bodyPr>
          <a:lstStyle/>
          <a:p>
            <a:r>
              <a:rPr lang="en-US" dirty="0"/>
              <a:t>Low-Priced Well-Rounded Vendor is probably the best model to follow to maximize the probability of success of small businesses, as it has a lower barrier to entry than the Specialized Business model. </a:t>
            </a:r>
          </a:p>
          <a:p>
            <a:r>
              <a:rPr lang="en-US" dirty="0"/>
              <a:t>Based on the overlap between our business cluster and our most popular customer clusters, our Low-Price Well-Rounded business should start by selling low-priced computer accessories, housewares, and smaller furniture items since these are good matches between customer demands and the typical items from these type of vendors</a:t>
            </a:r>
          </a:p>
          <a:p>
            <a:r>
              <a:rPr lang="en-US" dirty="0"/>
              <a:t>Our Low-Priced Well-Rounded business could potentially expand into bed/bath and low-priced tools. These are items our target customers demand, but aren’t as common from this type of vendor.</a:t>
            </a:r>
          </a:p>
          <a:p>
            <a:r>
              <a:rPr lang="en-US" dirty="0"/>
              <a:t>Over time, evolving a business from Low-Price Well-Rounded to a Specialized Business seems like a reasonable plan as your selling firm finds categories that they excel in.</a:t>
            </a:r>
          </a:p>
        </p:txBody>
      </p:sp>
    </p:spTree>
    <p:extLst>
      <p:ext uri="{BB962C8B-B14F-4D97-AF65-F5344CB8AC3E}">
        <p14:creationId xmlns:p14="http://schemas.microsoft.com/office/powerpoint/2010/main" val="192960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dirty="0">
                <a:solidFill>
                  <a:schemeClr val="bg1"/>
                </a:solidFill>
              </a:rPr>
              <a:t>Business Overview – Olist</a:t>
            </a:r>
          </a:p>
        </p:txBody>
      </p:sp>
      <p:sp>
        <p:nvSpPr>
          <p:cNvPr id="3" name="Content Placeholder 2"/>
          <p:cNvSpPr>
            <a:spLocks noGrp="1"/>
          </p:cNvSpPr>
          <p:nvPr>
            <p:ph idx="1"/>
          </p:nvPr>
        </p:nvSpPr>
        <p:spPr>
          <a:xfrm>
            <a:off x="673754" y="2160590"/>
            <a:ext cx="3973943" cy="3440110"/>
          </a:xfrm>
        </p:spPr>
        <p:txBody>
          <a:bodyPr>
            <a:normAutofit/>
          </a:bodyPr>
          <a:lstStyle/>
          <a:p>
            <a:pPr>
              <a:lnSpc>
                <a:spcPct val="90000"/>
              </a:lnSpc>
            </a:pPr>
            <a:endParaRPr lang="en-US" sz="1400" dirty="0">
              <a:solidFill>
                <a:schemeClr val="bg1"/>
              </a:solidFill>
            </a:endParaRPr>
          </a:p>
          <a:p>
            <a:pPr>
              <a:lnSpc>
                <a:spcPct val="90000"/>
              </a:lnSpc>
            </a:pPr>
            <a:r>
              <a:rPr lang="en-US" sz="1400" dirty="0">
                <a:solidFill>
                  <a:schemeClr val="bg1"/>
                </a:solidFill>
              </a:rPr>
              <a:t>Olist is an e-commerce company based in Curitiba, Brazil</a:t>
            </a:r>
          </a:p>
          <a:p>
            <a:pPr>
              <a:lnSpc>
                <a:spcPct val="90000"/>
              </a:lnSpc>
            </a:pPr>
            <a:r>
              <a:rPr lang="en-US" sz="1400" dirty="0">
                <a:solidFill>
                  <a:schemeClr val="bg1"/>
                </a:solidFill>
              </a:rPr>
              <a:t>Brazilian version of Etsy’s marketplace for products</a:t>
            </a:r>
          </a:p>
          <a:p>
            <a:pPr>
              <a:lnSpc>
                <a:spcPct val="90000"/>
              </a:lnSpc>
            </a:pPr>
            <a:r>
              <a:rPr lang="en-US" sz="1400" dirty="0">
                <a:solidFill>
                  <a:schemeClr val="bg1"/>
                </a:solidFill>
              </a:rPr>
              <a:t>Founder Tiago Dalvi created Olist in 2015 with the goal of helping shopkeepers reach larger and the best marketplaces nationally and internationally.</a:t>
            </a:r>
          </a:p>
          <a:p>
            <a:pPr>
              <a:lnSpc>
                <a:spcPct val="90000"/>
              </a:lnSpc>
            </a:pPr>
            <a:r>
              <a:rPr lang="en-US" sz="1400" dirty="0">
                <a:solidFill>
                  <a:schemeClr val="bg1"/>
                </a:solidFill>
              </a:rPr>
              <a:t>Olist is among the Top 3 largest department store inside Brazil’s largest marketplaces and has generated $1.8 Million in revenue annually.</a:t>
            </a:r>
          </a:p>
        </p:txBody>
      </p:sp>
      <p:pic>
        <p:nvPicPr>
          <p:cNvPr id="5" name="Picture 4" descr="A screenshot of a cell phone&#10;&#10;Description generated with very high confidence">
            <a:extLst>
              <a:ext uri="{FF2B5EF4-FFF2-40B4-BE49-F238E27FC236}">
                <a16:creationId xmlns:a16="http://schemas.microsoft.com/office/drawing/2014/main" id="{18379375-6942-4FF2-B5E7-B861B1AA029C}"/>
              </a:ext>
            </a:extLst>
          </p:cNvPr>
          <p:cNvPicPr>
            <a:picLocks noChangeAspect="1"/>
          </p:cNvPicPr>
          <p:nvPr/>
        </p:nvPicPr>
        <p:blipFill rotWithShape="1">
          <a:blip r:embed="rId2"/>
          <a:srcRect l="9853" r="31234" b="1"/>
          <a:stretch/>
        </p:blipFill>
        <p:spPr>
          <a:xfrm>
            <a:off x="6096001" y="1196445"/>
            <a:ext cx="5143500" cy="4452594"/>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426413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B287E-03D1-F441-806B-0D44342FF221}"/>
              </a:ext>
            </a:extLst>
          </p:cNvPr>
          <p:cNvSpPr>
            <a:spLocks noGrp="1"/>
          </p:cNvSpPr>
          <p:nvPr>
            <p:ph type="title"/>
          </p:nvPr>
        </p:nvSpPr>
        <p:spPr>
          <a:xfrm>
            <a:off x="1043950" y="1179151"/>
            <a:ext cx="3300646" cy="4463889"/>
          </a:xfrm>
        </p:spPr>
        <p:txBody>
          <a:bodyPr anchor="ctr">
            <a:normAutofit/>
          </a:bodyPr>
          <a:lstStyle/>
          <a:p>
            <a:r>
              <a:rPr lang="en-US" dirty="0"/>
              <a:t>Research Objective</a:t>
            </a:r>
          </a:p>
        </p:txBody>
      </p:sp>
      <p:sp>
        <p:nvSpPr>
          <p:cNvPr id="23"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F9B392-68CF-694D-91DC-0DC30B4A2678}"/>
              </a:ext>
            </a:extLst>
          </p:cNvPr>
          <p:cNvSpPr>
            <a:spLocks noGrp="1"/>
          </p:cNvSpPr>
          <p:nvPr>
            <p:ph idx="1"/>
          </p:nvPr>
        </p:nvSpPr>
        <p:spPr>
          <a:xfrm>
            <a:off x="4978918" y="1109145"/>
            <a:ext cx="6341016" cy="4603900"/>
          </a:xfrm>
        </p:spPr>
        <p:txBody>
          <a:bodyPr anchor="ctr">
            <a:normAutofit/>
          </a:bodyPr>
          <a:lstStyle/>
          <a:p>
            <a:pPr marL="0" indent="0">
              <a:buNone/>
            </a:pPr>
            <a:r>
              <a:rPr lang="en-US" dirty="0"/>
              <a:t>To better understand how to sell on platform in order to maximize success of a small businesses by:</a:t>
            </a:r>
          </a:p>
          <a:p>
            <a:pPr marL="685800" lvl="1">
              <a:buFont typeface="Arial" panose="020B0604020202020204" pitchFamily="34" charset="0"/>
              <a:buChar char="•"/>
            </a:pPr>
            <a:r>
              <a:rPr lang="en-US" dirty="0"/>
              <a:t>Researching what types products are sold the most and who are buying them</a:t>
            </a:r>
          </a:p>
          <a:p>
            <a:pPr marL="685800" lvl="1">
              <a:buFont typeface="Arial" panose="020B0604020202020204" pitchFamily="34" charset="0"/>
              <a:buChar char="•"/>
            </a:pPr>
            <a:r>
              <a:rPr lang="en-US" dirty="0"/>
              <a:t>Identifying opportunities via customer reviews and customer purchase history</a:t>
            </a:r>
          </a:p>
          <a:p>
            <a:r>
              <a:rPr lang="en-US" dirty="0"/>
              <a:t>Questions:</a:t>
            </a:r>
          </a:p>
          <a:p>
            <a:pPr lvl="1"/>
            <a:r>
              <a:rPr lang="en-US" dirty="0"/>
              <a:t>How to improve revenue with a new seller?</a:t>
            </a:r>
          </a:p>
          <a:p>
            <a:pPr lvl="1"/>
            <a:r>
              <a:rPr lang="en-US" dirty="0"/>
              <a:t>How to give a new vendor the best chance for success?</a:t>
            </a:r>
          </a:p>
          <a:p>
            <a:pPr lvl="1"/>
            <a:r>
              <a:rPr lang="en-US" dirty="0"/>
              <a:t>Who are our customers? </a:t>
            </a:r>
          </a:p>
          <a:p>
            <a:pPr lvl="1"/>
            <a:r>
              <a:rPr lang="en-US" dirty="0"/>
              <a:t>What makes a business successful today?</a:t>
            </a:r>
          </a:p>
          <a:p>
            <a:pPr lvl="1"/>
            <a:r>
              <a:rPr lang="en-US" dirty="0"/>
              <a:t>What drives a good customer review score? </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7004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287E-03D1-F441-806B-0D44342FF221}"/>
              </a:ext>
            </a:extLst>
          </p:cNvPr>
          <p:cNvSpPr>
            <a:spLocks noGrp="1"/>
          </p:cNvSpPr>
          <p:nvPr>
            <p:ph type="title"/>
          </p:nvPr>
        </p:nvSpPr>
        <p:spPr/>
        <p:txBody>
          <a:bodyPr/>
          <a:lstStyle/>
          <a:p>
            <a:r>
              <a:rPr lang="en-US" dirty="0"/>
              <a:t>Research Plan and Methodology</a:t>
            </a:r>
          </a:p>
        </p:txBody>
      </p:sp>
      <p:sp>
        <p:nvSpPr>
          <p:cNvPr id="3" name="Content Placeholder 2">
            <a:extLst>
              <a:ext uri="{FF2B5EF4-FFF2-40B4-BE49-F238E27FC236}">
                <a16:creationId xmlns:a16="http://schemas.microsoft.com/office/drawing/2014/main" id="{FEF9B392-68CF-694D-91DC-0DC30B4A2678}"/>
              </a:ext>
            </a:extLst>
          </p:cNvPr>
          <p:cNvSpPr>
            <a:spLocks noGrp="1"/>
          </p:cNvSpPr>
          <p:nvPr>
            <p:ph idx="1"/>
          </p:nvPr>
        </p:nvSpPr>
        <p:spPr>
          <a:xfrm>
            <a:off x="677334" y="1594185"/>
            <a:ext cx="10102035" cy="4896852"/>
          </a:xfrm>
        </p:spPr>
        <p:txBody>
          <a:bodyPr>
            <a:normAutofit fontScale="92500" lnSpcReduction="10000"/>
          </a:bodyPr>
          <a:lstStyle/>
          <a:p>
            <a:r>
              <a:rPr lang="en-US" sz="2000" dirty="0"/>
              <a:t>Data usage:</a:t>
            </a:r>
          </a:p>
          <a:p>
            <a:pPr marL="685800" lvl="1"/>
            <a:r>
              <a:rPr lang="en-US" dirty="0"/>
              <a:t>Customer reviews and score tied to product, order, and  seller</a:t>
            </a:r>
          </a:p>
          <a:p>
            <a:pPr marL="685800" lvl="1"/>
            <a:r>
              <a:rPr lang="en-US" dirty="0"/>
              <a:t>Customer transaction level purchase history tied to product and seller</a:t>
            </a:r>
          </a:p>
          <a:p>
            <a:pPr marL="685800" lvl="1"/>
            <a:r>
              <a:rPr lang="en-US" dirty="0"/>
              <a:t>Product details: Units sold, unit price, product photo representation online</a:t>
            </a:r>
          </a:p>
          <a:p>
            <a:pPr marL="685800" lvl="1"/>
            <a:r>
              <a:rPr lang="en-US" dirty="0"/>
              <a:t>Sales and order fulfillment data from each seller</a:t>
            </a:r>
          </a:p>
          <a:p>
            <a:r>
              <a:rPr lang="en-US" sz="2400" dirty="0"/>
              <a:t>Difficulties with the data set: </a:t>
            </a:r>
          </a:p>
          <a:p>
            <a:pPr lvl="1"/>
            <a:r>
              <a:rPr lang="en-US" sz="1800" dirty="0"/>
              <a:t>Data set does not contain many repeat customers, so CLV calculations and determining what brings customers back was not possible</a:t>
            </a:r>
          </a:p>
          <a:p>
            <a:pPr lvl="1"/>
            <a:r>
              <a:rPr lang="en-US" sz="1800" dirty="0"/>
              <a:t>Review score text analysis did not provide novel insights</a:t>
            </a:r>
          </a:p>
          <a:p>
            <a:pPr lvl="2"/>
            <a:r>
              <a:rPr lang="en-US" sz="1600" dirty="0"/>
              <a:t>Bad reviews had negative words, good reviews had positive words</a:t>
            </a:r>
          </a:p>
          <a:p>
            <a:pPr lvl="1"/>
            <a:r>
              <a:rPr lang="en-US" sz="1800" dirty="0"/>
              <a:t>Finding an automated way to search through the linear regression results for the significant ones</a:t>
            </a:r>
          </a:p>
          <a:p>
            <a:pPr lvl="1"/>
            <a:r>
              <a:rPr lang="en-US" sz="1800" dirty="0"/>
              <a:t>Finding factors other than price that significantly affected sales, and outside of a few small pockets, there aren't really any good trends. Overall, as you would expect, for a given item, the lowest price generally sells the most.</a:t>
            </a:r>
          </a:p>
        </p:txBody>
      </p:sp>
    </p:spTree>
    <p:extLst>
      <p:ext uri="{BB962C8B-B14F-4D97-AF65-F5344CB8AC3E}">
        <p14:creationId xmlns:p14="http://schemas.microsoft.com/office/powerpoint/2010/main" val="216667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287E-03D1-F441-806B-0D44342FF221}"/>
              </a:ext>
            </a:extLst>
          </p:cNvPr>
          <p:cNvSpPr>
            <a:spLocks noGrp="1"/>
          </p:cNvSpPr>
          <p:nvPr>
            <p:ph type="title"/>
          </p:nvPr>
        </p:nvSpPr>
        <p:spPr>
          <a:xfrm>
            <a:off x="569002" y="569520"/>
            <a:ext cx="9234762" cy="1320800"/>
          </a:xfrm>
        </p:spPr>
        <p:txBody>
          <a:bodyPr/>
          <a:lstStyle/>
          <a:p>
            <a:r>
              <a:rPr lang="en-US" dirty="0"/>
              <a:t>Clustering &amp; Identifying Types of Customers</a:t>
            </a:r>
          </a:p>
        </p:txBody>
      </p:sp>
      <p:pic>
        <p:nvPicPr>
          <p:cNvPr id="5" name="Content Placeholder 4">
            <a:extLst>
              <a:ext uri="{FF2B5EF4-FFF2-40B4-BE49-F238E27FC236}">
                <a16:creationId xmlns:a16="http://schemas.microsoft.com/office/drawing/2014/main" id="{AE2D1B46-A6E1-4742-8B56-3110F271C612}"/>
              </a:ext>
            </a:extLst>
          </p:cNvPr>
          <p:cNvPicPr>
            <a:picLocks noGrp="1" noChangeAspect="1"/>
          </p:cNvPicPr>
          <p:nvPr>
            <p:ph idx="1"/>
          </p:nvPr>
        </p:nvPicPr>
        <p:blipFill>
          <a:blip r:embed="rId2"/>
          <a:stretch>
            <a:fillRect/>
          </a:stretch>
        </p:blipFill>
        <p:spPr>
          <a:xfrm>
            <a:off x="6496004" y="2393184"/>
            <a:ext cx="4557013" cy="3059343"/>
          </a:xfrm>
        </p:spPr>
      </p:pic>
      <p:sp>
        <p:nvSpPr>
          <p:cNvPr id="6" name="TextBox 5">
            <a:extLst>
              <a:ext uri="{FF2B5EF4-FFF2-40B4-BE49-F238E27FC236}">
                <a16:creationId xmlns:a16="http://schemas.microsoft.com/office/drawing/2014/main" id="{76275CD0-D6A4-F54A-86E5-43B455BCB371}"/>
              </a:ext>
            </a:extLst>
          </p:cNvPr>
          <p:cNvSpPr txBox="1"/>
          <p:nvPr/>
        </p:nvSpPr>
        <p:spPr>
          <a:xfrm>
            <a:off x="569002" y="1734517"/>
            <a:ext cx="5004483" cy="4408899"/>
          </a:xfrm>
          <a:prstGeom prst="rect">
            <a:avLst/>
          </a:prstGeom>
          <a:noFill/>
        </p:spPr>
        <p:txBody>
          <a:bodyPr wrap="square" rtlCol="0">
            <a:spAutoFit/>
          </a:bodyPr>
          <a:lstStyle/>
          <a:p>
            <a:r>
              <a:rPr lang="en-US" sz="1400" dirty="0"/>
              <a:t>Used K-Means to identify 6 clusters based key traits  to consider when a customer shops and the elbow plot: </a:t>
            </a:r>
          </a:p>
          <a:p>
            <a:endParaRPr lang="en-US" sz="1200" dirty="0"/>
          </a:p>
          <a:p>
            <a:pPr marL="285750" indent="-285750">
              <a:buClr>
                <a:schemeClr val="accent2">
                  <a:lumMod val="60000"/>
                  <a:lumOff val="40000"/>
                </a:schemeClr>
              </a:buClr>
              <a:buFont typeface="Wingdings" pitchFamily="2" charset="2"/>
              <a:buChar char="Ø"/>
            </a:pPr>
            <a:r>
              <a:rPr lang="en-US" sz="1050" b="1" dirty="0" err="1"/>
              <a:t>Avg</a:t>
            </a:r>
            <a:r>
              <a:rPr lang="en-US" sz="1050" b="1" dirty="0"/>
              <a:t> Sales $ Basket</a:t>
            </a:r>
          </a:p>
          <a:p>
            <a:pPr marL="742950" lvl="1" indent="-285750">
              <a:spcAft>
                <a:spcPts val="300"/>
              </a:spcAft>
              <a:buClr>
                <a:schemeClr val="accent2">
                  <a:lumMod val="60000"/>
                  <a:lumOff val="40000"/>
                </a:schemeClr>
              </a:buClr>
              <a:buFont typeface="Wingdings" pitchFamily="2" charset="2"/>
              <a:buChar char="Ø"/>
            </a:pPr>
            <a:r>
              <a:rPr lang="en-US" sz="1050" dirty="0"/>
              <a:t>The average dollar spent on each order can tell us how much they are willing to spend on each order. Are they higher basket dollar values or smaller dollar basket values?</a:t>
            </a:r>
          </a:p>
          <a:p>
            <a:pPr marL="285750" indent="-285750">
              <a:spcAft>
                <a:spcPts val="300"/>
              </a:spcAft>
              <a:buClr>
                <a:schemeClr val="accent2">
                  <a:lumMod val="60000"/>
                  <a:lumOff val="40000"/>
                </a:schemeClr>
              </a:buClr>
              <a:buFont typeface="Wingdings" pitchFamily="2" charset="2"/>
              <a:buChar char="Ø"/>
            </a:pPr>
            <a:r>
              <a:rPr lang="en-US" sz="1050" b="1" dirty="0" err="1"/>
              <a:t>Avg</a:t>
            </a:r>
            <a:r>
              <a:rPr lang="en-US" sz="1050" b="1" dirty="0"/>
              <a:t> Unit Basket</a:t>
            </a:r>
          </a:p>
          <a:p>
            <a:pPr marL="742950" lvl="1" indent="-285750">
              <a:spcAft>
                <a:spcPts val="300"/>
              </a:spcAft>
              <a:buClr>
                <a:schemeClr val="accent2">
                  <a:lumMod val="60000"/>
                  <a:lumOff val="40000"/>
                </a:schemeClr>
              </a:buClr>
              <a:buFont typeface="Wingdings" pitchFamily="2" charset="2"/>
              <a:buChar char="Ø"/>
            </a:pPr>
            <a:r>
              <a:rPr lang="en-US" sz="1050" dirty="0"/>
              <a:t>The average units purchased can tell us how many units do they usually purchase. Do they purchase only one item, or do they purchase a lot of items? Do they purchase in bulk?</a:t>
            </a:r>
          </a:p>
          <a:p>
            <a:pPr marL="285750" indent="-285750">
              <a:spcAft>
                <a:spcPts val="300"/>
              </a:spcAft>
              <a:buClr>
                <a:schemeClr val="accent2">
                  <a:lumMod val="60000"/>
                  <a:lumOff val="40000"/>
                </a:schemeClr>
              </a:buClr>
              <a:buFont typeface="Wingdings" pitchFamily="2" charset="2"/>
              <a:buChar char="Ø"/>
            </a:pPr>
            <a:r>
              <a:rPr lang="en-US" sz="1050" b="1" dirty="0" err="1"/>
              <a:t>Avg</a:t>
            </a:r>
            <a:r>
              <a:rPr lang="en-US" sz="1050" b="1" dirty="0"/>
              <a:t> Review Score</a:t>
            </a:r>
          </a:p>
          <a:p>
            <a:pPr marL="742950" lvl="1" indent="-285750">
              <a:spcAft>
                <a:spcPts val="300"/>
              </a:spcAft>
              <a:buClr>
                <a:schemeClr val="accent2">
                  <a:lumMod val="60000"/>
                  <a:lumOff val="40000"/>
                </a:schemeClr>
              </a:buClr>
              <a:buFont typeface="Wingdings" pitchFamily="2" charset="2"/>
              <a:buChar char="Ø"/>
            </a:pPr>
            <a:r>
              <a:rPr lang="en-US" sz="1050" dirty="0"/>
              <a:t>The average review score can indicate whether customers are satisfied or dissatisfied based on their previous shopping experience. </a:t>
            </a:r>
          </a:p>
          <a:p>
            <a:pPr marL="285750" indent="-285750">
              <a:spcAft>
                <a:spcPts val="300"/>
              </a:spcAft>
              <a:buClr>
                <a:schemeClr val="accent2">
                  <a:lumMod val="60000"/>
                  <a:lumOff val="40000"/>
                </a:schemeClr>
              </a:buClr>
              <a:buFont typeface="Wingdings" pitchFamily="2" charset="2"/>
              <a:buChar char="Ø"/>
            </a:pPr>
            <a:r>
              <a:rPr lang="en-US" sz="1050" b="1" dirty="0"/>
              <a:t>Number of Photos Available on Ordered Products</a:t>
            </a:r>
          </a:p>
          <a:p>
            <a:pPr marL="742950" lvl="1" indent="-285750">
              <a:spcAft>
                <a:spcPts val="300"/>
              </a:spcAft>
              <a:buClr>
                <a:schemeClr val="accent2">
                  <a:lumMod val="60000"/>
                  <a:lumOff val="40000"/>
                </a:schemeClr>
              </a:buClr>
              <a:buFont typeface="Wingdings" pitchFamily="2" charset="2"/>
              <a:buChar char="Ø"/>
            </a:pPr>
            <a:r>
              <a:rPr lang="en-US" sz="1050" dirty="0"/>
              <a:t>The number of photos tied to the products they purchase can tell us if some customers prefer to visually see photos of a products before making a purchasing decision. </a:t>
            </a:r>
          </a:p>
          <a:p>
            <a:pPr marL="285750" indent="-285750">
              <a:spcAft>
                <a:spcPts val="300"/>
              </a:spcAft>
              <a:buClr>
                <a:schemeClr val="accent2">
                  <a:lumMod val="60000"/>
                  <a:lumOff val="40000"/>
                </a:schemeClr>
              </a:buClr>
              <a:buFont typeface="Wingdings" pitchFamily="2" charset="2"/>
              <a:buChar char="Ø"/>
            </a:pPr>
            <a:r>
              <a:rPr lang="en-US" sz="1050" b="1" dirty="0"/>
              <a:t>Freight $  % of Total Ordered $</a:t>
            </a:r>
          </a:p>
          <a:p>
            <a:pPr marL="742950" lvl="1" indent="-285750">
              <a:spcAft>
                <a:spcPts val="300"/>
              </a:spcAft>
              <a:buClr>
                <a:schemeClr val="accent2">
                  <a:lumMod val="60000"/>
                  <a:lumOff val="40000"/>
                </a:schemeClr>
              </a:buClr>
              <a:buFont typeface="Wingdings" pitchFamily="2" charset="2"/>
              <a:buChar char="Ø"/>
            </a:pPr>
            <a:r>
              <a:rPr lang="en-US" sz="1050" dirty="0"/>
              <a:t>The percentage of freights from the total dollars spend on orders can help us indicate whether or not freight cost is a consideration when making a purchase since freight cost can vary at large with the distance between the seller and customer.</a:t>
            </a:r>
          </a:p>
        </p:txBody>
      </p:sp>
      <p:sp>
        <p:nvSpPr>
          <p:cNvPr id="8" name="Rectangle 7">
            <a:extLst>
              <a:ext uri="{FF2B5EF4-FFF2-40B4-BE49-F238E27FC236}">
                <a16:creationId xmlns:a16="http://schemas.microsoft.com/office/drawing/2014/main" id="{E57923DC-8688-014B-BEB0-8F0279306311}"/>
              </a:ext>
            </a:extLst>
          </p:cNvPr>
          <p:cNvSpPr/>
          <p:nvPr/>
        </p:nvSpPr>
        <p:spPr>
          <a:xfrm>
            <a:off x="8057006" y="2529372"/>
            <a:ext cx="1435008" cy="369332"/>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Elbow Chart</a:t>
            </a:r>
          </a:p>
        </p:txBody>
      </p:sp>
      <p:cxnSp>
        <p:nvCxnSpPr>
          <p:cNvPr id="4" name="Straight Arrow Connector 3">
            <a:extLst>
              <a:ext uri="{FF2B5EF4-FFF2-40B4-BE49-F238E27FC236}">
                <a16:creationId xmlns:a16="http://schemas.microsoft.com/office/drawing/2014/main" id="{33EA9ED6-9B70-9C47-AE92-F4510AF71565}"/>
              </a:ext>
            </a:extLst>
          </p:cNvPr>
          <p:cNvCxnSpPr/>
          <p:nvPr/>
        </p:nvCxnSpPr>
        <p:spPr>
          <a:xfrm flipH="1">
            <a:off x="8485632" y="3401568"/>
            <a:ext cx="573024" cy="84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06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287E-03D1-F441-806B-0D44342FF221}"/>
              </a:ext>
            </a:extLst>
          </p:cNvPr>
          <p:cNvSpPr>
            <a:spLocks noGrp="1"/>
          </p:cNvSpPr>
          <p:nvPr>
            <p:ph type="title"/>
          </p:nvPr>
        </p:nvSpPr>
        <p:spPr/>
        <p:txBody>
          <a:bodyPr/>
          <a:lstStyle/>
          <a:p>
            <a:r>
              <a:rPr lang="en-US" dirty="0"/>
              <a:t>Customer Segmentations &amp; Profiles</a:t>
            </a:r>
          </a:p>
        </p:txBody>
      </p:sp>
      <p:pic>
        <p:nvPicPr>
          <p:cNvPr id="13" name="Picture 12">
            <a:extLst>
              <a:ext uri="{FF2B5EF4-FFF2-40B4-BE49-F238E27FC236}">
                <a16:creationId xmlns:a16="http://schemas.microsoft.com/office/drawing/2014/main" id="{73949BF3-0951-1641-B267-4CDEFEC114AB}"/>
              </a:ext>
            </a:extLst>
          </p:cNvPr>
          <p:cNvPicPr>
            <a:picLocks noChangeAspect="1"/>
          </p:cNvPicPr>
          <p:nvPr/>
        </p:nvPicPr>
        <p:blipFill>
          <a:blip r:embed="rId2"/>
          <a:stretch>
            <a:fillRect/>
          </a:stretch>
        </p:blipFill>
        <p:spPr>
          <a:xfrm>
            <a:off x="164681" y="1651000"/>
            <a:ext cx="11824493" cy="4890621"/>
          </a:xfrm>
          <a:prstGeom prst="rect">
            <a:avLst/>
          </a:prstGeom>
        </p:spPr>
      </p:pic>
    </p:spTree>
    <p:extLst>
      <p:ext uri="{BB962C8B-B14F-4D97-AF65-F5344CB8AC3E}">
        <p14:creationId xmlns:p14="http://schemas.microsoft.com/office/powerpoint/2010/main" val="336399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Delivery Expectations</a:t>
            </a:r>
          </a:p>
        </p:txBody>
      </p:sp>
      <p:sp>
        <p:nvSpPr>
          <p:cNvPr id="4" name="TextBox 3"/>
          <p:cNvSpPr txBox="1"/>
          <p:nvPr/>
        </p:nvSpPr>
        <p:spPr>
          <a:xfrm>
            <a:off x="673754" y="2160590"/>
            <a:ext cx="3973943" cy="344011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a:solidFill>
                  <a:schemeClr val="bg1"/>
                </a:solidFill>
              </a:rPr>
              <a:t>The delivery time is based on when the product arrives to the customer’s home after placing an order.</a:t>
            </a:r>
          </a:p>
          <a:p>
            <a:pPr marL="285750" indent="-285750">
              <a:spcBef>
                <a:spcPts val="1000"/>
              </a:spcBef>
              <a:buClr>
                <a:schemeClr val="accent1"/>
              </a:buClr>
              <a:buSzPct val="80000"/>
              <a:buFont typeface="Wingdings 3" charset="2"/>
              <a:buChar char=""/>
            </a:pPr>
            <a:r>
              <a:rPr lang="en-US">
                <a:solidFill>
                  <a:schemeClr val="bg1"/>
                </a:solidFill>
              </a:rPr>
              <a:t>The estimated delivery time was typically longer than the actual delivery time.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462" y="1973179"/>
            <a:ext cx="6765188" cy="2959768"/>
          </a:xfrm>
          <a:prstGeom prst="rect">
            <a:avLst/>
          </a:prstGeom>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9573687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53829A-6D90-9C41-9C0B-9D6E24D1840D}"/>
              </a:ext>
            </a:extLst>
          </p:cNvPr>
          <p:cNvSpPr/>
          <p:nvPr/>
        </p:nvSpPr>
        <p:spPr>
          <a:xfrm>
            <a:off x="829056" y="2221015"/>
            <a:ext cx="5620512" cy="355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3" y="609600"/>
            <a:ext cx="8947929" cy="816142"/>
          </a:xfrm>
        </p:spPr>
        <p:txBody>
          <a:bodyPr/>
          <a:lstStyle/>
          <a:p>
            <a:r>
              <a:rPr lang="en-US" dirty="0"/>
              <a:t>Delivery Time Effect on Customer Review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656" y="2221015"/>
            <a:ext cx="5384800" cy="3556000"/>
          </a:xfrm>
          <a:prstGeom prst="rect">
            <a:avLst/>
          </a:prstGeom>
        </p:spPr>
      </p:pic>
      <p:sp>
        <p:nvSpPr>
          <p:cNvPr id="4" name="TextBox 3"/>
          <p:cNvSpPr txBox="1"/>
          <p:nvPr/>
        </p:nvSpPr>
        <p:spPr>
          <a:xfrm>
            <a:off x="6626431" y="2398816"/>
            <a:ext cx="3621974" cy="1477328"/>
          </a:xfrm>
          <a:prstGeom prst="rect">
            <a:avLst/>
          </a:prstGeom>
          <a:noFill/>
        </p:spPr>
        <p:txBody>
          <a:bodyPr wrap="square" rtlCol="0">
            <a:spAutoFit/>
          </a:bodyPr>
          <a:lstStyle/>
          <a:p>
            <a:pPr marL="285750" indent="-285750">
              <a:buFont typeface="Arial" charset="0"/>
              <a:buChar char="•"/>
            </a:pPr>
            <a:r>
              <a:rPr lang="en-US" dirty="0"/>
              <a:t>The longer the delivery time, the lower the review score.</a:t>
            </a:r>
          </a:p>
          <a:p>
            <a:pPr marL="285750" indent="-285750">
              <a:buFont typeface="Arial" charset="0"/>
              <a:buChar char="•"/>
            </a:pPr>
            <a:r>
              <a:rPr lang="en-US" dirty="0"/>
              <a:t>Typically customers are better satisfied when receiving their product at a quicker rate</a:t>
            </a:r>
          </a:p>
        </p:txBody>
      </p:sp>
    </p:spTree>
    <p:extLst>
      <p:ext uri="{BB962C8B-B14F-4D97-AF65-F5344CB8AC3E}">
        <p14:creationId xmlns:p14="http://schemas.microsoft.com/office/powerpoint/2010/main" val="1175065956"/>
      </p:ext>
    </p:extLst>
  </p:cSld>
  <p:clrMapOvr>
    <a:masterClrMapping/>
  </p:clrMapOvr>
</p:sld>
</file>

<file path=ppt/theme/theme1.xml><?xml version="1.0" encoding="utf-8"?>
<a:theme xmlns:a="http://schemas.openxmlformats.org/drawingml/2006/main" name="Facet">
  <a:themeElements>
    <a:clrScheme name="Facet">
      <a:dk1>
        <a:sysClr val="windowText" lastClr="040404"/>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24</TotalTime>
  <Words>2529</Words>
  <Application>Microsoft Office PowerPoint</Application>
  <PresentationFormat>Widescreen</PresentationFormat>
  <Paragraphs>241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Trebuchet MS</vt:lpstr>
      <vt:lpstr>Wingdings</vt:lpstr>
      <vt:lpstr>Wingdings 3</vt:lpstr>
      <vt:lpstr>Facet</vt:lpstr>
      <vt:lpstr>Entering The Online Marketplace via Olist</vt:lpstr>
      <vt:lpstr>Executive Summary</vt:lpstr>
      <vt:lpstr>Business Overview – Olist</vt:lpstr>
      <vt:lpstr>Research Objective</vt:lpstr>
      <vt:lpstr>Research Plan and Methodology</vt:lpstr>
      <vt:lpstr>Clustering &amp; Identifying Types of Customers</vt:lpstr>
      <vt:lpstr>Customer Segmentations &amp; Profiles</vt:lpstr>
      <vt:lpstr>Delivery Expectations</vt:lpstr>
      <vt:lpstr>Delivery Time Effect on Customer Review</vt:lpstr>
      <vt:lpstr>Understanding Customer Review Scores</vt:lpstr>
      <vt:lpstr>What factors cause someone to choose a product listing?</vt:lpstr>
      <vt:lpstr>What factors cause someone to choose a product listing?</vt:lpstr>
      <vt:lpstr>What about vendor?</vt:lpstr>
      <vt:lpstr>What are properties of successful vendors on Olist?</vt:lpstr>
      <vt:lpstr>Seller Clustering - Setup</vt:lpstr>
      <vt:lpstr>Seller Clustering - Results</vt:lpstr>
      <vt:lpstr>Seller Clusters – Result Verification</vt:lpstr>
      <vt:lpstr>Cluster 1 – Unspecialized Businesses</vt:lpstr>
      <vt:lpstr>Cluster 2 – Specialized Businesses</vt:lpstr>
      <vt:lpstr>Cluster 3 – Low-Priced Well-Rounded Vendor</vt:lpstr>
      <vt:lpstr>Cluster 4 – Highly Specialized Vendors</vt:lpstr>
      <vt:lpstr>Conclusion – Selling on Olist</vt:lpstr>
      <vt:lpstr>Connecting Customer To Business</vt:lpstr>
      <vt:lpstr>Final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Entering The Online Marketplace via Olist</dc:title>
  <dc:creator>KaiserKyle Wojtaszek</dc:creator>
  <cp:lastModifiedBy>KaiserKyle Wojtaszek</cp:lastModifiedBy>
  <cp:revision>3</cp:revision>
  <dcterms:created xsi:type="dcterms:W3CDTF">2018-12-09T22:24:43Z</dcterms:created>
  <dcterms:modified xsi:type="dcterms:W3CDTF">2018-12-09T22:49:39Z</dcterms:modified>
</cp:coreProperties>
</file>