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Roboto"/>
                <a:ea typeface="Roboto"/>
                <a:cs typeface="Roboto"/>
                <a:sym typeface="Roboto"/>
              </a:rPr>
              <a:t>15 seg</a:t>
            </a:r>
            <a:endParaRPr sz="1400">
              <a:solidFill>
                <a:srgbClr val="FF000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3651d672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3651d672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3651d672e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3651d672e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3651d672e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3651d672e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3651d672e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3651d672e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3651d672e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3651d672e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30416336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30416336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539a9b05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539a9b05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39a9b055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39a9b055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39a9b05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539a9b05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39a9b055c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39a9b055c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 seg</a:t>
            </a:r>
            <a:endParaRPr/>
          </a:p>
          <a:p>
            <a:pPr indent="0" lvl="0" marL="0" rtl="0" algn="l">
              <a:spcBef>
                <a:spcPts val="0"/>
              </a:spcBef>
              <a:spcAft>
                <a:spcPts val="0"/>
              </a:spcAft>
              <a:buNone/>
            </a:pPr>
            <a:r>
              <a:rPr lang="en"/>
              <a:t>For this project, our group decided to investigate the the key factors that affect the likeness of stroke…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39a9b055c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39a9b055c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530416336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530416336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Roboto"/>
                <a:ea typeface="Roboto"/>
                <a:cs typeface="Roboto"/>
                <a:sym typeface="Roboto"/>
              </a:rPr>
              <a:t>1.5 min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39a9b055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39a9b055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NESTOR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539a9b055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539a9b055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NESTOR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539a9b055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539a9b055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NESTOR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539a9b055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539a9b055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NESTOR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30416336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30416336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5391cdb2e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5391cdb2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5391cdb2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5391cdb2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5391cdb2e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5391cdb2e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3651d672e_1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3651d672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Roboto"/>
                <a:ea typeface="Roboto"/>
                <a:cs typeface="Roboto"/>
                <a:sym typeface="Roboto"/>
              </a:rPr>
              <a:t>30 seg</a:t>
            </a:r>
            <a:endParaRPr sz="1400">
              <a:solidFill>
                <a:srgbClr val="FF0000"/>
              </a:solidFill>
              <a:latin typeface="Roboto"/>
              <a:ea typeface="Roboto"/>
              <a:cs typeface="Roboto"/>
              <a:sym typeface="Roboto"/>
            </a:endParaRPr>
          </a:p>
          <a:p>
            <a:pPr indent="0" lvl="0" marL="0" rtl="0" algn="l">
              <a:spcBef>
                <a:spcPts val="0"/>
              </a:spcBef>
              <a:spcAft>
                <a:spcPts val="0"/>
              </a:spcAft>
              <a:buNone/>
            </a:pPr>
            <a:r>
              <a:rPr lang="en"/>
              <a:t>Here is the original dataset we found from kaggle, it has 12 columns from…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530416336b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530416336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Roboto"/>
                <a:ea typeface="Roboto"/>
                <a:cs typeface="Roboto"/>
                <a:sym typeface="Roboto"/>
              </a:rPr>
              <a:t>30 seg</a:t>
            </a:r>
            <a:endParaRPr sz="1400">
              <a:solidFill>
                <a:srgbClr val="FF000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Roboto"/>
                <a:ea typeface="Roboto"/>
                <a:cs typeface="Roboto"/>
                <a:sym typeface="Roboto"/>
              </a:rPr>
              <a:t>15 seg</a:t>
            </a:r>
            <a:endParaRPr sz="1400">
              <a:solidFill>
                <a:srgbClr val="FF000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Roboto"/>
                <a:ea typeface="Roboto"/>
                <a:cs typeface="Roboto"/>
                <a:sym typeface="Roboto"/>
              </a:rPr>
              <a:t>15 seg</a:t>
            </a:r>
            <a:endParaRPr sz="1400">
              <a:solidFill>
                <a:srgbClr val="FF000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30416336b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3041633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Roboto"/>
                <a:ea typeface="Roboto"/>
                <a:cs typeface="Roboto"/>
                <a:sym typeface="Roboto"/>
              </a:rPr>
              <a:t>15 seg</a:t>
            </a:r>
            <a:endParaRPr sz="1400">
              <a:solidFill>
                <a:srgbClr val="FF000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30416336b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30416336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Roboto"/>
                <a:ea typeface="Roboto"/>
                <a:cs typeface="Roboto"/>
                <a:sym typeface="Roboto"/>
              </a:rPr>
              <a:t>15 seg</a:t>
            </a:r>
            <a:endParaRPr sz="1400">
              <a:solidFill>
                <a:srgbClr val="FF000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30416336b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30416336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Roboto"/>
                <a:ea typeface="Roboto"/>
                <a:cs typeface="Roboto"/>
                <a:sym typeface="Roboto"/>
              </a:rPr>
              <a:t>15 seg</a:t>
            </a:r>
            <a:endParaRPr sz="1400">
              <a:solidFill>
                <a:srgbClr val="FF000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Roboto"/>
                <a:ea typeface="Roboto"/>
                <a:cs typeface="Roboto"/>
                <a:sym typeface="Roboto"/>
              </a:rPr>
              <a:t>30 seg</a:t>
            </a:r>
            <a:endParaRPr sz="1400">
              <a:solidFill>
                <a:srgbClr val="FF0000"/>
              </a:solidFill>
              <a:latin typeface="Roboto"/>
              <a:ea typeface="Roboto"/>
              <a:cs typeface="Roboto"/>
              <a:sym typeface="Roboto"/>
            </a:endParaRPr>
          </a:p>
          <a:p>
            <a:pPr indent="0" lvl="0" marL="0" rtl="0" algn="l">
              <a:spcBef>
                <a:spcPts val="0"/>
              </a:spcBef>
              <a:spcAft>
                <a:spcPts val="0"/>
              </a:spcAft>
              <a:buNone/>
            </a:pPr>
            <a:r>
              <a:rPr lang="en"/>
              <a:t>Looking at the data, there are 3 major cleanups we decided to do. First, looking at the ever_married column, to make our dataset more homogenous and easier to analyze, we decided to transform all “Yes” to 1, and “No”s to 0. Second, looking at the bmi column, we realized there are several (about 500) N/As, this is only about 4% of out entire dataset, so we decided to use linear regression to approximate a value for the missing BMI based 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30416336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30416336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Roboto"/>
                <a:ea typeface="Roboto"/>
                <a:cs typeface="Roboto"/>
                <a:sym typeface="Roboto"/>
              </a:rPr>
              <a:t>1.5 min</a:t>
            </a:r>
            <a:endParaRPr sz="1400">
              <a:solidFill>
                <a:srgbClr val="FF000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7.png"/><Relationship Id="rId5" Type="http://schemas.openxmlformats.org/officeDocument/2006/relationships/hyperlink" Target="https://www.kaggle.com/datasets/fedesoriano/stroke-prediction-datase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1 - Team 2</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Stroke Dataset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311700" y="303075"/>
            <a:ext cx="8520600" cy="60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rgbClr val="000000"/>
                </a:solidFill>
              </a:rPr>
              <a:t>Hypertension VS Stroke: </a:t>
            </a:r>
            <a:endParaRPr/>
          </a:p>
        </p:txBody>
      </p:sp>
      <p:sp>
        <p:nvSpPr>
          <p:cNvPr id="165" name="Google Shape;165;p22"/>
          <p:cNvSpPr txBox="1"/>
          <p:nvPr/>
        </p:nvSpPr>
        <p:spPr>
          <a:xfrm>
            <a:off x="311700" y="910875"/>
            <a:ext cx="614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Are people with hypertension more likely to have stroke? </a:t>
            </a:r>
            <a:endParaRPr b="1" sz="1600">
              <a:solidFill>
                <a:schemeClr val="dk1"/>
              </a:solidFill>
              <a:latin typeface="Roboto"/>
              <a:ea typeface="Roboto"/>
              <a:cs typeface="Roboto"/>
              <a:sym typeface="Roboto"/>
            </a:endParaRPr>
          </a:p>
        </p:txBody>
      </p:sp>
      <p:sp>
        <p:nvSpPr>
          <p:cNvPr id="166" name="Google Shape;166;p22"/>
          <p:cNvSpPr txBox="1"/>
          <p:nvPr/>
        </p:nvSpPr>
        <p:spPr>
          <a:xfrm>
            <a:off x="5250400" y="1853075"/>
            <a:ext cx="3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7" name="Google Shape;167;p22"/>
          <p:cNvSpPr txBox="1"/>
          <p:nvPr/>
        </p:nvSpPr>
        <p:spPr>
          <a:xfrm>
            <a:off x="5321675" y="1710550"/>
            <a:ext cx="36348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Approach 2 - </a:t>
            </a:r>
            <a:r>
              <a:rPr b="1" i="1" lang="en" sz="1600">
                <a:latin typeface="Roboto"/>
                <a:ea typeface="Roboto"/>
                <a:cs typeface="Roboto"/>
                <a:sym typeface="Roboto"/>
              </a:rPr>
              <a:t>PROBABILITY </a:t>
            </a:r>
            <a:r>
              <a:rPr lang="en" sz="1600">
                <a:latin typeface="Roboto"/>
                <a:ea typeface="Roboto"/>
                <a:cs typeface="Roboto"/>
                <a:sym typeface="Roboto"/>
              </a:rPr>
              <a:t>of stroke by hypertension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Probability calculated by finding mean (0 is no stroke, 1 is stroke) after grouping by hypertension.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solidFill>
                  <a:srgbClr val="38761D"/>
                </a:solidFill>
                <a:latin typeface="Roboto"/>
                <a:ea typeface="Roboto"/>
                <a:cs typeface="Roboto"/>
                <a:sym typeface="Roboto"/>
              </a:rPr>
              <a:t>BETTER</a:t>
            </a:r>
            <a:r>
              <a:rPr lang="en" sz="1600">
                <a:latin typeface="Roboto"/>
                <a:ea typeface="Roboto"/>
                <a:cs typeface="Roboto"/>
                <a:sym typeface="Roboto"/>
              </a:rPr>
              <a:t>: </a:t>
            </a:r>
            <a:r>
              <a:rPr lang="en" sz="1600">
                <a:latin typeface="Roboto"/>
                <a:ea typeface="Roboto"/>
                <a:cs typeface="Roboto"/>
                <a:sym typeface="Roboto"/>
              </a:rPr>
              <a:t>This more accurately answers the </a:t>
            </a:r>
            <a:r>
              <a:rPr lang="en" sz="1600">
                <a:latin typeface="Roboto"/>
                <a:ea typeface="Roboto"/>
                <a:cs typeface="Roboto"/>
                <a:sym typeface="Roboto"/>
              </a:rPr>
              <a:t>question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Chi-squared test: </a:t>
            </a:r>
            <a:r>
              <a:rPr lang="en" sz="1600">
                <a:latin typeface="Roboto"/>
                <a:ea typeface="Roboto"/>
                <a:cs typeface="Roboto"/>
                <a:sym typeface="Roboto"/>
              </a:rPr>
              <a:t>p-value = 1.66e-19</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Probability of stroke is greater in an individual with hypertension than one without</a:t>
            </a:r>
            <a:endParaRPr sz="1600">
              <a:latin typeface="Roboto"/>
              <a:ea typeface="Roboto"/>
              <a:cs typeface="Roboto"/>
              <a:sym typeface="Roboto"/>
            </a:endParaRPr>
          </a:p>
        </p:txBody>
      </p:sp>
      <p:pic>
        <p:nvPicPr>
          <p:cNvPr id="168" name="Google Shape;168;p22"/>
          <p:cNvPicPr preferRelativeResize="0"/>
          <p:nvPr/>
        </p:nvPicPr>
        <p:blipFill>
          <a:blip r:embed="rId3">
            <a:alphaModFix/>
          </a:blip>
          <a:stretch>
            <a:fillRect/>
          </a:stretch>
        </p:blipFill>
        <p:spPr>
          <a:xfrm>
            <a:off x="152400" y="1417500"/>
            <a:ext cx="4777276" cy="357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311700" y="303075"/>
            <a:ext cx="8520600" cy="60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rgbClr val="000000"/>
                </a:solidFill>
              </a:rPr>
              <a:t>Heart Disease VS Stroke: </a:t>
            </a:r>
            <a:endParaRPr/>
          </a:p>
        </p:txBody>
      </p:sp>
      <p:sp>
        <p:nvSpPr>
          <p:cNvPr id="174" name="Google Shape;174;p23"/>
          <p:cNvSpPr txBox="1"/>
          <p:nvPr/>
        </p:nvSpPr>
        <p:spPr>
          <a:xfrm>
            <a:off x="311700" y="910875"/>
            <a:ext cx="721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Does having a heart disease increase the likelihood of having a stroke?</a:t>
            </a:r>
            <a:endParaRPr b="1" sz="1600">
              <a:solidFill>
                <a:schemeClr val="dk1"/>
              </a:solidFill>
              <a:latin typeface="Roboto"/>
              <a:ea typeface="Roboto"/>
              <a:cs typeface="Roboto"/>
              <a:sym typeface="Roboto"/>
            </a:endParaRPr>
          </a:p>
        </p:txBody>
      </p:sp>
      <p:sp>
        <p:nvSpPr>
          <p:cNvPr id="175" name="Google Shape;175;p23"/>
          <p:cNvSpPr txBox="1"/>
          <p:nvPr/>
        </p:nvSpPr>
        <p:spPr>
          <a:xfrm>
            <a:off x="5250400" y="1853075"/>
            <a:ext cx="3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6" name="Google Shape;176;p23"/>
          <p:cNvSpPr txBox="1"/>
          <p:nvPr/>
        </p:nvSpPr>
        <p:spPr>
          <a:xfrm>
            <a:off x="5321675" y="1710550"/>
            <a:ext cx="3634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Approach 1 - </a:t>
            </a:r>
            <a:r>
              <a:rPr b="1" i="1" lang="en" sz="1600">
                <a:latin typeface="Roboto"/>
                <a:ea typeface="Roboto"/>
                <a:cs typeface="Roboto"/>
                <a:sym typeface="Roboto"/>
              </a:rPr>
              <a:t>COUNT</a:t>
            </a:r>
            <a:r>
              <a:rPr lang="en" sz="1600">
                <a:latin typeface="Roboto"/>
                <a:ea typeface="Roboto"/>
                <a:cs typeface="Roboto"/>
                <a:sym typeface="Roboto"/>
              </a:rPr>
              <a:t> of people with stroke by heart disease</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solidFill>
                  <a:srgbClr val="FF0000"/>
                </a:solidFill>
                <a:latin typeface="Roboto"/>
                <a:ea typeface="Roboto"/>
                <a:cs typeface="Roboto"/>
                <a:sym typeface="Roboto"/>
              </a:rPr>
              <a:t>Bad</a:t>
            </a:r>
            <a:r>
              <a:rPr lang="en" sz="1600">
                <a:latin typeface="Roboto"/>
                <a:ea typeface="Roboto"/>
                <a:cs typeface="Roboto"/>
                <a:sym typeface="Roboto"/>
              </a:rPr>
              <a:t>: significantly more data points for people without stroke, not accurate representation of the problem </a:t>
            </a:r>
            <a:endParaRPr sz="1600">
              <a:latin typeface="Roboto"/>
              <a:ea typeface="Roboto"/>
              <a:cs typeface="Roboto"/>
              <a:sym typeface="Roboto"/>
            </a:endParaRPr>
          </a:p>
        </p:txBody>
      </p:sp>
      <p:pic>
        <p:nvPicPr>
          <p:cNvPr id="177" name="Google Shape;177;p23"/>
          <p:cNvPicPr preferRelativeResize="0"/>
          <p:nvPr/>
        </p:nvPicPr>
        <p:blipFill>
          <a:blip r:embed="rId3">
            <a:alphaModFix/>
          </a:blip>
          <a:stretch>
            <a:fillRect/>
          </a:stretch>
        </p:blipFill>
        <p:spPr>
          <a:xfrm>
            <a:off x="164275" y="1389500"/>
            <a:ext cx="4922062" cy="3649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311700" y="303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Heart Disease VS Stroke: </a:t>
            </a:r>
            <a:endParaRPr/>
          </a:p>
          <a:p>
            <a:pPr indent="0" lvl="0" marL="0" rtl="0" algn="l">
              <a:lnSpc>
                <a:spcPct val="100000"/>
              </a:lnSpc>
              <a:spcBef>
                <a:spcPts val="1600"/>
              </a:spcBef>
              <a:spcAft>
                <a:spcPts val="1600"/>
              </a:spcAft>
              <a:buNone/>
            </a:pPr>
            <a:r>
              <a:t/>
            </a:r>
            <a:endParaRPr>
              <a:solidFill>
                <a:srgbClr val="000000"/>
              </a:solidFill>
            </a:endParaRPr>
          </a:p>
        </p:txBody>
      </p:sp>
      <p:sp>
        <p:nvSpPr>
          <p:cNvPr id="183" name="Google Shape;183;p24"/>
          <p:cNvSpPr txBox="1"/>
          <p:nvPr/>
        </p:nvSpPr>
        <p:spPr>
          <a:xfrm>
            <a:off x="311700" y="910875"/>
            <a:ext cx="7266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Does having a heart disease increase the likelihood of having a stroke?</a:t>
            </a:r>
            <a:endParaRPr b="1" sz="1600">
              <a:solidFill>
                <a:schemeClr val="dk1"/>
              </a:solidFill>
              <a:latin typeface="Roboto"/>
              <a:ea typeface="Roboto"/>
              <a:cs typeface="Roboto"/>
              <a:sym typeface="Roboto"/>
            </a:endParaRPr>
          </a:p>
          <a:p>
            <a:pPr indent="0" lvl="0" marL="0" rtl="0" algn="l">
              <a:spcBef>
                <a:spcPts val="0"/>
              </a:spcBef>
              <a:spcAft>
                <a:spcPts val="0"/>
              </a:spcAft>
              <a:buNone/>
            </a:pPr>
            <a:r>
              <a:t/>
            </a:r>
            <a:endParaRPr b="1" sz="1600">
              <a:solidFill>
                <a:schemeClr val="dk1"/>
              </a:solidFill>
              <a:latin typeface="Roboto"/>
              <a:ea typeface="Roboto"/>
              <a:cs typeface="Roboto"/>
              <a:sym typeface="Roboto"/>
            </a:endParaRPr>
          </a:p>
        </p:txBody>
      </p:sp>
      <p:sp>
        <p:nvSpPr>
          <p:cNvPr id="184" name="Google Shape;184;p24"/>
          <p:cNvSpPr txBox="1"/>
          <p:nvPr/>
        </p:nvSpPr>
        <p:spPr>
          <a:xfrm>
            <a:off x="5250400" y="1853075"/>
            <a:ext cx="3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5" name="Google Shape;185;p24"/>
          <p:cNvSpPr txBox="1"/>
          <p:nvPr/>
        </p:nvSpPr>
        <p:spPr>
          <a:xfrm>
            <a:off x="5321675" y="1710550"/>
            <a:ext cx="36348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Approach 2 - </a:t>
            </a:r>
            <a:r>
              <a:rPr b="1" i="1" lang="en" sz="1600">
                <a:latin typeface="Roboto"/>
                <a:ea typeface="Roboto"/>
                <a:cs typeface="Roboto"/>
                <a:sym typeface="Roboto"/>
              </a:rPr>
              <a:t>PROBABILITY </a:t>
            </a:r>
            <a:r>
              <a:rPr lang="en" sz="1600">
                <a:latin typeface="Roboto"/>
                <a:ea typeface="Roboto"/>
                <a:cs typeface="Roboto"/>
                <a:sym typeface="Roboto"/>
              </a:rPr>
              <a:t> of stroke by heart disease</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Probability calculated by finding mean (0 is no stroke, 1 is stroke) after grouping by heart disease.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solidFill>
                  <a:srgbClr val="38761D"/>
                </a:solidFill>
                <a:latin typeface="Roboto"/>
                <a:ea typeface="Roboto"/>
                <a:cs typeface="Roboto"/>
                <a:sym typeface="Roboto"/>
              </a:rPr>
              <a:t>BETTER</a:t>
            </a:r>
            <a:r>
              <a:rPr lang="en" sz="1600">
                <a:latin typeface="Roboto"/>
                <a:ea typeface="Roboto"/>
                <a:cs typeface="Roboto"/>
                <a:sym typeface="Roboto"/>
              </a:rPr>
              <a:t>: This more accurately answers the question by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p-value = </a:t>
            </a:r>
            <a:r>
              <a:rPr lang="en" sz="1600">
                <a:latin typeface="Roboto"/>
                <a:ea typeface="Roboto"/>
                <a:cs typeface="Roboto"/>
                <a:sym typeface="Roboto"/>
              </a:rPr>
              <a:t>2.09e-21</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Probability of stroke is significantly greater in an individual with heart disease than one without</a:t>
            </a:r>
            <a:endParaRPr sz="1600">
              <a:latin typeface="Roboto"/>
              <a:ea typeface="Roboto"/>
              <a:cs typeface="Roboto"/>
              <a:sym typeface="Roboto"/>
            </a:endParaRPr>
          </a:p>
        </p:txBody>
      </p:sp>
      <p:pic>
        <p:nvPicPr>
          <p:cNvPr id="186" name="Google Shape;186;p24"/>
          <p:cNvPicPr preferRelativeResize="0"/>
          <p:nvPr/>
        </p:nvPicPr>
        <p:blipFill>
          <a:blip r:embed="rId3">
            <a:alphaModFix/>
          </a:blip>
          <a:stretch>
            <a:fillRect/>
          </a:stretch>
        </p:blipFill>
        <p:spPr>
          <a:xfrm>
            <a:off x="201050" y="1353625"/>
            <a:ext cx="4883049" cy="3631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311700" y="303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Average Glucose Level</a:t>
            </a:r>
            <a:r>
              <a:rPr lang="en">
                <a:solidFill>
                  <a:srgbClr val="000000"/>
                </a:solidFill>
              </a:rPr>
              <a:t> VS Stroke: </a:t>
            </a:r>
            <a:endParaRPr/>
          </a:p>
          <a:p>
            <a:pPr indent="0" lvl="0" marL="0" rtl="0" algn="l">
              <a:lnSpc>
                <a:spcPct val="100000"/>
              </a:lnSpc>
              <a:spcBef>
                <a:spcPts val="1600"/>
              </a:spcBef>
              <a:spcAft>
                <a:spcPts val="1600"/>
              </a:spcAft>
              <a:buNone/>
            </a:pPr>
            <a:r>
              <a:t/>
            </a:r>
            <a:endParaRPr>
              <a:solidFill>
                <a:srgbClr val="000000"/>
              </a:solidFill>
            </a:endParaRPr>
          </a:p>
        </p:txBody>
      </p:sp>
      <p:sp>
        <p:nvSpPr>
          <p:cNvPr id="192" name="Google Shape;192;p25"/>
          <p:cNvSpPr txBox="1"/>
          <p:nvPr/>
        </p:nvSpPr>
        <p:spPr>
          <a:xfrm>
            <a:off x="311700" y="910875"/>
            <a:ext cx="8157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How does the average glucose level differ between stroke and non-stroke patients?</a:t>
            </a:r>
            <a:endParaRPr b="1" sz="1600">
              <a:solidFill>
                <a:schemeClr val="dk1"/>
              </a:solidFill>
              <a:latin typeface="Roboto"/>
              <a:ea typeface="Roboto"/>
              <a:cs typeface="Roboto"/>
              <a:sym typeface="Roboto"/>
            </a:endParaRPr>
          </a:p>
          <a:p>
            <a:pPr indent="0" lvl="0" marL="0" rtl="0" algn="l">
              <a:spcBef>
                <a:spcPts val="0"/>
              </a:spcBef>
              <a:spcAft>
                <a:spcPts val="0"/>
              </a:spcAft>
              <a:buNone/>
            </a:pPr>
            <a:r>
              <a:t/>
            </a:r>
            <a:endParaRPr b="1" sz="1600">
              <a:solidFill>
                <a:schemeClr val="dk1"/>
              </a:solidFill>
              <a:latin typeface="Roboto"/>
              <a:ea typeface="Roboto"/>
              <a:cs typeface="Roboto"/>
              <a:sym typeface="Roboto"/>
            </a:endParaRPr>
          </a:p>
        </p:txBody>
      </p:sp>
      <p:sp>
        <p:nvSpPr>
          <p:cNvPr id="193" name="Google Shape;193;p25"/>
          <p:cNvSpPr txBox="1"/>
          <p:nvPr/>
        </p:nvSpPr>
        <p:spPr>
          <a:xfrm>
            <a:off x="5250400" y="1853075"/>
            <a:ext cx="3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4" name="Google Shape;194;p25"/>
          <p:cNvSpPr txBox="1"/>
          <p:nvPr/>
        </p:nvSpPr>
        <p:spPr>
          <a:xfrm>
            <a:off x="5321675" y="1710550"/>
            <a:ext cx="36348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p-value = 2.77e-21</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Median of the average glucose level in stroke patients significantly higher than non-stroke patients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highlight>
                  <a:srgbClr val="FFFFFF"/>
                </a:highlight>
                <a:latin typeface="Roboto"/>
                <a:ea typeface="Roboto"/>
                <a:cs typeface="Roboto"/>
                <a:sym typeface="Roboto"/>
              </a:rPr>
              <a:t>Average glucose level in stroke patients is </a:t>
            </a:r>
            <a:r>
              <a:rPr b="1" lang="en" sz="1600">
                <a:highlight>
                  <a:srgbClr val="FFFFFF"/>
                </a:highlight>
                <a:latin typeface="Roboto"/>
                <a:ea typeface="Roboto"/>
                <a:cs typeface="Roboto"/>
                <a:sym typeface="Roboto"/>
              </a:rPr>
              <a:t>right skewed</a:t>
            </a:r>
            <a:r>
              <a:rPr lang="en" sz="1600">
                <a:highlight>
                  <a:srgbClr val="FFFFFF"/>
                </a:highlight>
                <a:latin typeface="Roboto"/>
                <a:ea typeface="Roboto"/>
                <a:cs typeface="Roboto"/>
                <a:sym typeface="Roboto"/>
              </a:rPr>
              <a:t>, indicating more people with stroke have the lower values of the interquartile range</a:t>
            </a:r>
            <a:endParaRPr sz="1600">
              <a:highlight>
                <a:srgbClr val="FFFFFF"/>
              </a:highlight>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highlight>
                  <a:srgbClr val="FFFFFF"/>
                </a:highlight>
                <a:latin typeface="Roboto"/>
                <a:ea typeface="Roboto"/>
                <a:cs typeface="Roboto"/>
                <a:sym typeface="Roboto"/>
              </a:rPr>
              <a:t>Many </a:t>
            </a:r>
            <a:r>
              <a:rPr b="1" lang="en" sz="1600">
                <a:highlight>
                  <a:srgbClr val="FFFFFF"/>
                </a:highlight>
                <a:latin typeface="Roboto"/>
                <a:ea typeface="Roboto"/>
                <a:cs typeface="Roboto"/>
                <a:sym typeface="Roboto"/>
              </a:rPr>
              <a:t>outliers</a:t>
            </a:r>
            <a:r>
              <a:rPr lang="en" sz="1600">
                <a:highlight>
                  <a:srgbClr val="FFFFFF"/>
                </a:highlight>
                <a:latin typeface="Roboto"/>
                <a:ea typeface="Roboto"/>
                <a:cs typeface="Roboto"/>
                <a:sym typeface="Roboto"/>
              </a:rPr>
              <a:t> in non-stroke patients</a:t>
            </a:r>
            <a:endParaRPr sz="1600">
              <a:highlight>
                <a:srgbClr val="FFFFFF"/>
              </a:highlight>
              <a:latin typeface="Roboto"/>
              <a:ea typeface="Roboto"/>
              <a:cs typeface="Roboto"/>
              <a:sym typeface="Roboto"/>
            </a:endParaRPr>
          </a:p>
        </p:txBody>
      </p:sp>
      <p:pic>
        <p:nvPicPr>
          <p:cNvPr id="195" name="Google Shape;195;p25"/>
          <p:cNvPicPr preferRelativeResize="0"/>
          <p:nvPr/>
        </p:nvPicPr>
        <p:blipFill>
          <a:blip r:embed="rId3">
            <a:alphaModFix/>
          </a:blip>
          <a:stretch>
            <a:fillRect/>
          </a:stretch>
        </p:blipFill>
        <p:spPr>
          <a:xfrm>
            <a:off x="152400" y="1324625"/>
            <a:ext cx="4919825" cy="3684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311700" y="303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BMI</a:t>
            </a:r>
            <a:r>
              <a:rPr lang="en">
                <a:solidFill>
                  <a:srgbClr val="000000"/>
                </a:solidFill>
              </a:rPr>
              <a:t> VS Stroke: </a:t>
            </a:r>
            <a:endParaRPr/>
          </a:p>
          <a:p>
            <a:pPr indent="0" lvl="0" marL="0" rtl="0" algn="l">
              <a:lnSpc>
                <a:spcPct val="100000"/>
              </a:lnSpc>
              <a:spcBef>
                <a:spcPts val="1600"/>
              </a:spcBef>
              <a:spcAft>
                <a:spcPts val="1600"/>
              </a:spcAft>
              <a:buNone/>
            </a:pPr>
            <a:r>
              <a:t/>
            </a:r>
            <a:endParaRPr>
              <a:solidFill>
                <a:srgbClr val="000000"/>
              </a:solidFill>
            </a:endParaRPr>
          </a:p>
        </p:txBody>
      </p:sp>
      <p:sp>
        <p:nvSpPr>
          <p:cNvPr id="201" name="Google Shape;201;p26"/>
          <p:cNvSpPr txBox="1"/>
          <p:nvPr/>
        </p:nvSpPr>
        <p:spPr>
          <a:xfrm>
            <a:off x="311700" y="910875"/>
            <a:ext cx="8157900" cy="91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1"/>
                </a:solidFill>
                <a:latin typeface="Roboto"/>
                <a:ea typeface="Roboto"/>
                <a:cs typeface="Roboto"/>
                <a:sym typeface="Roboto"/>
              </a:rPr>
              <a:t>Is there a relationship between BMI (Body Mass Index) and the occurrence of strokes?</a:t>
            </a:r>
            <a:endParaRPr b="1" sz="1600">
              <a:solidFill>
                <a:schemeClr val="dk1"/>
              </a:solidFill>
              <a:latin typeface="Roboto"/>
              <a:ea typeface="Roboto"/>
              <a:cs typeface="Roboto"/>
              <a:sym typeface="Roboto"/>
            </a:endParaRPr>
          </a:p>
          <a:p>
            <a:pPr indent="0" lvl="0" marL="0" rtl="0" algn="l">
              <a:spcBef>
                <a:spcPts val="1600"/>
              </a:spcBef>
              <a:spcAft>
                <a:spcPts val="0"/>
              </a:spcAft>
              <a:buNone/>
            </a:pPr>
            <a:r>
              <a:t/>
            </a:r>
            <a:endParaRPr b="1" sz="1600">
              <a:solidFill>
                <a:schemeClr val="dk1"/>
              </a:solidFill>
              <a:latin typeface="Roboto"/>
              <a:ea typeface="Roboto"/>
              <a:cs typeface="Roboto"/>
              <a:sym typeface="Roboto"/>
            </a:endParaRPr>
          </a:p>
        </p:txBody>
      </p:sp>
      <p:sp>
        <p:nvSpPr>
          <p:cNvPr id="202" name="Google Shape;202;p26"/>
          <p:cNvSpPr txBox="1"/>
          <p:nvPr/>
        </p:nvSpPr>
        <p:spPr>
          <a:xfrm>
            <a:off x="5250400" y="1853075"/>
            <a:ext cx="3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3" name="Google Shape;203;p26"/>
          <p:cNvSpPr txBox="1"/>
          <p:nvPr/>
        </p:nvSpPr>
        <p:spPr>
          <a:xfrm>
            <a:off x="5321675" y="1710550"/>
            <a:ext cx="36348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p-value = 0.006</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Median of the BMI in stroke patients significantly higher than non-stroke patients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highlight>
                  <a:srgbClr val="FFFFFF"/>
                </a:highlight>
                <a:latin typeface="Roboto"/>
                <a:ea typeface="Roboto"/>
                <a:cs typeface="Roboto"/>
                <a:sym typeface="Roboto"/>
              </a:rPr>
              <a:t>Relatively normally distributed around the median in both groups</a:t>
            </a:r>
            <a:endParaRPr sz="1600">
              <a:highlight>
                <a:srgbClr val="FFFFFF"/>
              </a:highlight>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highlight>
                  <a:srgbClr val="FFFFFF"/>
                </a:highlight>
                <a:latin typeface="Roboto"/>
                <a:ea typeface="Roboto"/>
                <a:cs typeface="Roboto"/>
                <a:sym typeface="Roboto"/>
              </a:rPr>
              <a:t>Many </a:t>
            </a:r>
            <a:r>
              <a:rPr b="1" lang="en" sz="1600">
                <a:highlight>
                  <a:srgbClr val="FFFFFF"/>
                </a:highlight>
                <a:latin typeface="Roboto"/>
                <a:ea typeface="Roboto"/>
                <a:cs typeface="Roboto"/>
                <a:sym typeface="Roboto"/>
              </a:rPr>
              <a:t>outliers</a:t>
            </a:r>
            <a:r>
              <a:rPr lang="en" sz="1600">
                <a:highlight>
                  <a:srgbClr val="FFFFFF"/>
                </a:highlight>
                <a:latin typeface="Roboto"/>
                <a:ea typeface="Roboto"/>
                <a:cs typeface="Roboto"/>
                <a:sym typeface="Roboto"/>
              </a:rPr>
              <a:t> in non-stroke patients, and some in stroke patients</a:t>
            </a:r>
            <a:endParaRPr sz="1600">
              <a:highlight>
                <a:srgbClr val="FFFFFF"/>
              </a:highlight>
              <a:latin typeface="Roboto"/>
              <a:ea typeface="Roboto"/>
              <a:cs typeface="Roboto"/>
              <a:sym typeface="Roboto"/>
            </a:endParaRPr>
          </a:p>
        </p:txBody>
      </p:sp>
      <p:pic>
        <p:nvPicPr>
          <p:cNvPr id="204" name="Google Shape;204;p26"/>
          <p:cNvPicPr preferRelativeResize="0"/>
          <p:nvPr/>
        </p:nvPicPr>
        <p:blipFill rotWithShape="1">
          <a:blip r:embed="rId3">
            <a:alphaModFix/>
          </a:blip>
          <a:srcRect b="0" l="0" r="1429" t="0"/>
          <a:stretch/>
        </p:blipFill>
        <p:spPr>
          <a:xfrm>
            <a:off x="152400" y="1308050"/>
            <a:ext cx="4931700" cy="37424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311700" y="611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MARITAL STATUS vs HEART STROKE</a:t>
            </a:r>
            <a:endParaRPr/>
          </a:p>
        </p:txBody>
      </p:sp>
      <p:sp>
        <p:nvSpPr>
          <p:cNvPr id="210" name="Google Shape;210;p27"/>
          <p:cNvSpPr txBox="1"/>
          <p:nvPr/>
        </p:nvSpPr>
        <p:spPr>
          <a:xfrm>
            <a:off x="1528375" y="3112100"/>
            <a:ext cx="18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Roboto"/>
              <a:ea typeface="Roboto"/>
              <a:cs typeface="Roboto"/>
              <a:sym typeface="Roboto"/>
            </a:endParaRPr>
          </a:p>
        </p:txBody>
      </p:sp>
      <p:pic>
        <p:nvPicPr>
          <p:cNvPr id="211" name="Google Shape;211;p27"/>
          <p:cNvPicPr preferRelativeResize="0"/>
          <p:nvPr/>
        </p:nvPicPr>
        <p:blipFill>
          <a:blip r:embed="rId3">
            <a:alphaModFix/>
          </a:blip>
          <a:stretch>
            <a:fillRect/>
          </a:stretch>
        </p:blipFill>
        <p:spPr>
          <a:xfrm>
            <a:off x="311700" y="1220025"/>
            <a:ext cx="5295500" cy="3815425"/>
          </a:xfrm>
          <a:prstGeom prst="rect">
            <a:avLst/>
          </a:prstGeom>
          <a:noFill/>
          <a:ln>
            <a:noFill/>
          </a:ln>
        </p:spPr>
      </p:pic>
      <p:sp>
        <p:nvSpPr>
          <p:cNvPr id="212" name="Google Shape;212;p27"/>
          <p:cNvSpPr txBox="1"/>
          <p:nvPr/>
        </p:nvSpPr>
        <p:spPr>
          <a:xfrm>
            <a:off x="193575" y="1028700"/>
            <a:ext cx="648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3" name="Google Shape;213;p27"/>
          <p:cNvSpPr txBox="1"/>
          <p:nvPr/>
        </p:nvSpPr>
        <p:spPr>
          <a:xfrm>
            <a:off x="429950" y="769825"/>
            <a:ext cx="629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Is Married Status really </a:t>
            </a:r>
            <a:r>
              <a:rPr lang="en" sz="1200">
                <a:latin typeface="Roboto"/>
                <a:ea typeface="Roboto"/>
                <a:cs typeface="Roboto"/>
                <a:sym typeface="Roboto"/>
              </a:rPr>
              <a:t>affect</a:t>
            </a:r>
            <a:r>
              <a:rPr lang="en" sz="1200">
                <a:latin typeface="Roboto"/>
                <a:ea typeface="Roboto"/>
                <a:cs typeface="Roboto"/>
                <a:sym typeface="Roboto"/>
              </a:rPr>
              <a:t> Heart Stroke ?</a:t>
            </a:r>
            <a:endParaRPr sz="1200">
              <a:latin typeface="Roboto"/>
              <a:ea typeface="Roboto"/>
              <a:cs typeface="Roboto"/>
              <a:sym typeface="Roboto"/>
            </a:endParaRPr>
          </a:p>
        </p:txBody>
      </p:sp>
      <p:sp>
        <p:nvSpPr>
          <p:cNvPr id="214" name="Google Shape;214;p27"/>
          <p:cNvSpPr txBox="1"/>
          <p:nvPr/>
        </p:nvSpPr>
        <p:spPr>
          <a:xfrm>
            <a:off x="5787275" y="1523925"/>
            <a:ext cx="32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5" name="Google Shape;215;p27"/>
          <p:cNvSpPr txBox="1"/>
          <p:nvPr/>
        </p:nvSpPr>
        <p:spPr>
          <a:xfrm>
            <a:off x="5545800" y="1139125"/>
            <a:ext cx="3201600" cy="2285700"/>
          </a:xfrm>
          <a:prstGeom prst="rect">
            <a:avLst/>
          </a:prstGeom>
          <a:noFill/>
          <a:ln>
            <a:noFill/>
          </a:ln>
          <a:effectLst>
            <a:outerShdw blurRad="57150" rotWithShape="0" algn="bl" dir="5400000" dist="19050">
              <a:srgbClr val="A4C2F4">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950">
                <a:highlight>
                  <a:srgbClr val="FFFFFF"/>
                </a:highlight>
              </a:rPr>
              <a:t>Married and unmarried ratio for Female is almost the equal </a:t>
            </a:r>
            <a:endParaRPr sz="1950">
              <a:highlight>
                <a:srgbClr val="FFFFFF"/>
              </a:highlight>
            </a:endParaRPr>
          </a:p>
          <a:p>
            <a:pPr indent="0" lvl="0" marL="0" rtl="0" algn="l">
              <a:spcBef>
                <a:spcPts val="0"/>
              </a:spcBef>
              <a:spcAft>
                <a:spcPts val="0"/>
              </a:spcAft>
              <a:buNone/>
            </a:pPr>
            <a:r>
              <a:t/>
            </a:r>
            <a:endParaRPr sz="1950">
              <a:highlight>
                <a:srgbClr val="FFFFFF"/>
              </a:highlight>
            </a:endParaRPr>
          </a:p>
          <a:p>
            <a:pPr indent="0" lvl="0" marL="0" rtl="0" algn="l">
              <a:spcBef>
                <a:spcPts val="0"/>
              </a:spcBef>
              <a:spcAft>
                <a:spcPts val="0"/>
              </a:spcAft>
              <a:buNone/>
            </a:pPr>
            <a:r>
              <a:rPr lang="en" sz="1950">
                <a:highlight>
                  <a:srgbClr val="FFFFFF"/>
                </a:highlight>
              </a:rPr>
              <a:t>-Unmarried Male is likely to have more Heart stroke compared to Married Male</a:t>
            </a:r>
            <a:endParaRPr sz="23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Male vs Female Marital Status</a:t>
            </a:r>
            <a:endParaRPr/>
          </a:p>
        </p:txBody>
      </p:sp>
      <p:pic>
        <p:nvPicPr>
          <p:cNvPr id="221" name="Google Shape;221;p28" title="Points scored"/>
          <p:cNvPicPr preferRelativeResize="0"/>
          <p:nvPr/>
        </p:nvPicPr>
        <p:blipFill>
          <a:blip r:embed="rId3">
            <a:alphaModFix/>
          </a:blip>
          <a:stretch>
            <a:fillRect/>
          </a:stretch>
        </p:blipFill>
        <p:spPr>
          <a:xfrm>
            <a:off x="152400" y="1170200"/>
            <a:ext cx="4678224" cy="3696425"/>
          </a:xfrm>
          <a:prstGeom prst="rect">
            <a:avLst/>
          </a:prstGeom>
          <a:noFill/>
          <a:ln>
            <a:noFill/>
          </a:ln>
        </p:spPr>
      </p:pic>
      <p:pic>
        <p:nvPicPr>
          <p:cNvPr id="222" name="Google Shape;222;p28" title="Points scored"/>
          <p:cNvPicPr preferRelativeResize="0"/>
          <p:nvPr/>
        </p:nvPicPr>
        <p:blipFill>
          <a:blip r:embed="rId4">
            <a:alphaModFix/>
          </a:blip>
          <a:stretch>
            <a:fillRect/>
          </a:stretch>
        </p:blipFill>
        <p:spPr>
          <a:xfrm>
            <a:off x="4706800" y="1170200"/>
            <a:ext cx="4321899" cy="3696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TYPE vs HEART STROKE</a:t>
            </a:r>
            <a:endParaRPr/>
          </a:p>
        </p:txBody>
      </p:sp>
      <p:pic>
        <p:nvPicPr>
          <p:cNvPr id="228" name="Google Shape;228;p29"/>
          <p:cNvPicPr preferRelativeResize="0"/>
          <p:nvPr/>
        </p:nvPicPr>
        <p:blipFill>
          <a:blip r:embed="rId3">
            <a:alphaModFix/>
          </a:blip>
          <a:stretch>
            <a:fillRect/>
          </a:stretch>
        </p:blipFill>
        <p:spPr>
          <a:xfrm>
            <a:off x="152400" y="1170200"/>
            <a:ext cx="4624648" cy="3820899"/>
          </a:xfrm>
          <a:prstGeom prst="rect">
            <a:avLst/>
          </a:prstGeom>
          <a:noFill/>
          <a:ln>
            <a:noFill/>
          </a:ln>
        </p:spPr>
      </p:pic>
      <p:sp>
        <p:nvSpPr>
          <p:cNvPr id="229" name="Google Shape;229;p29"/>
          <p:cNvSpPr txBox="1"/>
          <p:nvPr/>
        </p:nvSpPr>
        <p:spPr>
          <a:xfrm>
            <a:off x="5184975" y="1336725"/>
            <a:ext cx="3376200" cy="2285700"/>
          </a:xfrm>
          <a:prstGeom prst="rect">
            <a:avLst/>
          </a:prstGeom>
          <a:noFill/>
          <a:ln>
            <a:noFill/>
          </a:ln>
          <a:effectLst>
            <a:outerShdw blurRad="57150" rotWithShape="0" algn="bl" dir="5400000" dist="19050">
              <a:srgbClr val="A4C2F4">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950">
                <a:highlight>
                  <a:srgbClr val="FFFFFF"/>
                </a:highlight>
              </a:rPr>
              <a:t>Analysis:-From the analysis,it is clear that more people are working in Private companies.</a:t>
            </a:r>
            <a:endParaRPr sz="1950">
              <a:highlight>
                <a:srgbClr val="FFFFFF"/>
              </a:highlight>
            </a:endParaRPr>
          </a:p>
          <a:p>
            <a:pPr indent="0" lvl="0" marL="0" rtl="0" algn="l">
              <a:spcBef>
                <a:spcPts val="0"/>
              </a:spcBef>
              <a:spcAft>
                <a:spcPts val="0"/>
              </a:spcAft>
              <a:buNone/>
            </a:pPr>
            <a:r>
              <a:rPr lang="en" sz="1950">
                <a:highlight>
                  <a:srgbClr val="FFFFFF"/>
                </a:highlight>
              </a:rPr>
              <a:t>But people who are self-employed are likely to have more heart </a:t>
            </a:r>
            <a:r>
              <a:rPr lang="en" sz="1950">
                <a:highlight>
                  <a:srgbClr val="FFFFFF"/>
                </a:highlight>
              </a:rPr>
              <a:t>stroke</a:t>
            </a:r>
            <a:r>
              <a:rPr lang="en" sz="1950">
                <a:highlight>
                  <a:srgbClr val="FFFFFF"/>
                </a:highlight>
              </a:rPr>
              <a:t> </a:t>
            </a:r>
            <a:endParaRPr sz="23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work-type </a:t>
            </a:r>
            <a:r>
              <a:rPr lang="en"/>
              <a:t>really</a:t>
            </a:r>
            <a:r>
              <a:rPr lang="en"/>
              <a:t> affect Health</a:t>
            </a:r>
            <a:endParaRPr/>
          </a:p>
        </p:txBody>
      </p:sp>
      <p:pic>
        <p:nvPicPr>
          <p:cNvPr id="235" name="Google Shape;235;p30" title="Points scored"/>
          <p:cNvPicPr preferRelativeResize="0"/>
          <p:nvPr/>
        </p:nvPicPr>
        <p:blipFill>
          <a:blip r:embed="rId3">
            <a:alphaModFix/>
          </a:blip>
          <a:stretch>
            <a:fillRect/>
          </a:stretch>
        </p:blipFill>
        <p:spPr>
          <a:xfrm>
            <a:off x="152400" y="1170200"/>
            <a:ext cx="5723625" cy="3820899"/>
          </a:xfrm>
          <a:prstGeom prst="rect">
            <a:avLst/>
          </a:prstGeom>
          <a:noFill/>
          <a:ln>
            <a:noFill/>
          </a:ln>
        </p:spPr>
      </p:pic>
      <p:sp>
        <p:nvSpPr>
          <p:cNvPr id="236" name="Google Shape;236;p30"/>
          <p:cNvSpPr txBox="1"/>
          <p:nvPr/>
        </p:nvSpPr>
        <p:spPr>
          <a:xfrm>
            <a:off x="6241300" y="1445325"/>
            <a:ext cx="2675400" cy="3063000"/>
          </a:xfrm>
          <a:prstGeom prst="rect">
            <a:avLst/>
          </a:prstGeom>
          <a:noFill/>
          <a:ln>
            <a:noFill/>
          </a:ln>
          <a:effectLst>
            <a:outerShdw blurRad="57150" rotWithShape="0" algn="bl" dir="5400000" dist="19050">
              <a:srgbClr val="FF99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a:ea typeface="Roboto"/>
                <a:cs typeface="Roboto"/>
                <a:sym typeface="Roboto"/>
              </a:rPr>
              <a:t>People working in Government firm are likely to have less stroke as 27.9%</a:t>
            </a:r>
            <a:endParaRPr sz="19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0" lvl="0" marL="0" rtl="0" algn="l">
              <a:spcBef>
                <a:spcPts val="0"/>
              </a:spcBef>
              <a:spcAft>
                <a:spcPts val="0"/>
              </a:spcAft>
              <a:buNone/>
            </a:pPr>
            <a:r>
              <a:rPr lang="en" sz="1700">
                <a:latin typeface="Roboto"/>
                <a:ea typeface="Roboto"/>
                <a:cs typeface="Roboto"/>
                <a:sym typeface="Roboto"/>
              </a:rPr>
              <a:t>People who are Self-employed are likely to have more strokes as 43.9% in compared to Private and Government firms.</a:t>
            </a:r>
            <a:endParaRPr sz="17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831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vs Stroke (Nestor)</a:t>
            </a:r>
            <a:endParaRPr/>
          </a:p>
        </p:txBody>
      </p:sp>
      <p:sp>
        <p:nvSpPr>
          <p:cNvPr id="242" name="Google Shape;242;p31"/>
          <p:cNvSpPr txBox="1"/>
          <p:nvPr/>
        </p:nvSpPr>
        <p:spPr>
          <a:xfrm>
            <a:off x="399425" y="1595738"/>
            <a:ext cx="35859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As we age, our blood vessels tend to become stiffer and narrower, making them more susceptible to blockages. Additionally, the walls of the blood vessels may weaken, making them more prone to rupture. </a:t>
            </a:r>
            <a:r>
              <a:rPr i="1" lang="en" sz="1700"/>
              <a:t>(The Stroke Association - 2015 )</a:t>
            </a:r>
            <a:endParaRPr/>
          </a:p>
        </p:txBody>
      </p:sp>
      <p:pic>
        <p:nvPicPr>
          <p:cNvPr id="243" name="Google Shape;243;p31"/>
          <p:cNvPicPr preferRelativeResize="0"/>
          <p:nvPr/>
        </p:nvPicPr>
        <p:blipFill>
          <a:blip r:embed="rId3">
            <a:alphaModFix/>
          </a:blip>
          <a:stretch>
            <a:fillRect/>
          </a:stretch>
        </p:blipFill>
        <p:spPr>
          <a:xfrm>
            <a:off x="5035525" y="783075"/>
            <a:ext cx="4108474" cy="4360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 </a:t>
            </a:r>
            <a:endParaRPr>
              <a:solidFill>
                <a:schemeClr val="lt1"/>
              </a:solidFill>
            </a:endParaRPr>
          </a:p>
        </p:txBody>
      </p:sp>
      <p:sp>
        <p:nvSpPr>
          <p:cNvPr id="96" name="Google Shape;96;p14"/>
          <p:cNvSpPr txBox="1"/>
          <p:nvPr>
            <p:ph idx="4294967295" type="body"/>
          </p:nvPr>
        </p:nvSpPr>
        <p:spPr>
          <a:xfrm>
            <a:off x="3397400" y="1850300"/>
            <a:ext cx="2478600" cy="279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600"/>
              <a:t>Occurs when something blocks blood supply to part of the brain or when a blood vessel in the brain bursts.</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Strokes</a:t>
            </a:r>
            <a:endParaRPr>
              <a:solidFill>
                <a:schemeClr val="lt1"/>
              </a:solidFill>
            </a:endParaRPr>
          </a:p>
        </p:txBody>
      </p:sp>
      <p:sp>
        <p:nvSpPr>
          <p:cNvPr id="101" name="Google Shape;101;p14"/>
          <p:cNvSpPr txBox="1"/>
          <p:nvPr>
            <p:ph idx="4294967295" type="body"/>
          </p:nvPr>
        </p:nvSpPr>
        <p:spPr>
          <a:xfrm>
            <a:off x="6286475" y="1850300"/>
            <a:ext cx="2478600" cy="279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600"/>
              <a:t>According to the World Health Organization (WHO) stroke is the 2nd leading cause of death globally, responsible for approximately 11% of total deaths.</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6" name="Google Shape;10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600"/>
              <a:t>What are the key factors that affect the </a:t>
            </a:r>
            <a:r>
              <a:rPr lang="en" sz="1600"/>
              <a:t>likeness</a:t>
            </a:r>
            <a:r>
              <a:rPr lang="en" sz="1600"/>
              <a:t> of </a:t>
            </a:r>
            <a:r>
              <a:rPr lang="en" sz="1600"/>
              <a:t>having</a:t>
            </a:r>
            <a:r>
              <a:rPr lang="en" sz="1600"/>
              <a:t> a stroke?</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593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Groups</a:t>
            </a:r>
            <a:endParaRPr/>
          </a:p>
        </p:txBody>
      </p:sp>
      <p:sp>
        <p:nvSpPr>
          <p:cNvPr id="249" name="Google Shape;249;p32"/>
          <p:cNvSpPr txBox="1"/>
          <p:nvPr/>
        </p:nvSpPr>
        <p:spPr>
          <a:xfrm>
            <a:off x="212075" y="2798525"/>
            <a:ext cx="88677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According to the </a:t>
            </a:r>
            <a:r>
              <a:rPr i="1" lang="en" sz="1700"/>
              <a:t>“National Institutes of Health”</a:t>
            </a:r>
            <a:r>
              <a:rPr lang="en" sz="1700"/>
              <a:t> We can set age group as follow:</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12 and younger is a children</a:t>
            </a:r>
            <a:endParaRPr sz="1700"/>
          </a:p>
          <a:p>
            <a:pPr indent="-336550" lvl="0" marL="457200" rtl="0" algn="l">
              <a:spcBef>
                <a:spcPts val="0"/>
              </a:spcBef>
              <a:spcAft>
                <a:spcPts val="0"/>
              </a:spcAft>
              <a:buSzPts val="1700"/>
              <a:buChar char="●"/>
            </a:pPr>
            <a:r>
              <a:rPr lang="en" sz="1700"/>
              <a:t>17 and younger is a teenager</a:t>
            </a:r>
            <a:endParaRPr sz="1700"/>
          </a:p>
          <a:p>
            <a:pPr indent="-336550" lvl="0" marL="457200" rtl="0" algn="l">
              <a:spcBef>
                <a:spcPts val="0"/>
              </a:spcBef>
              <a:spcAft>
                <a:spcPts val="0"/>
              </a:spcAft>
              <a:buSzPts val="1700"/>
              <a:buChar char="●"/>
            </a:pPr>
            <a:r>
              <a:rPr lang="en" sz="1700"/>
              <a:t>65 and younger is an adult</a:t>
            </a:r>
            <a:endParaRPr sz="1700"/>
          </a:p>
          <a:p>
            <a:pPr indent="-336550" lvl="0" marL="457200" rtl="0" algn="l">
              <a:spcBef>
                <a:spcPts val="0"/>
              </a:spcBef>
              <a:spcAft>
                <a:spcPts val="0"/>
              </a:spcAft>
              <a:buSzPts val="1700"/>
              <a:buChar char="●"/>
            </a:pPr>
            <a:r>
              <a:rPr lang="en" sz="1700"/>
              <a:t>65 and older is an Older Adult</a:t>
            </a:r>
            <a:endParaRPr/>
          </a:p>
        </p:txBody>
      </p:sp>
      <p:pic>
        <p:nvPicPr>
          <p:cNvPr id="250" name="Google Shape;250;p32"/>
          <p:cNvPicPr preferRelativeResize="0"/>
          <p:nvPr/>
        </p:nvPicPr>
        <p:blipFill>
          <a:blip r:embed="rId3">
            <a:alphaModFix/>
          </a:blip>
          <a:stretch>
            <a:fillRect/>
          </a:stretch>
        </p:blipFill>
        <p:spPr>
          <a:xfrm>
            <a:off x="138200" y="814125"/>
            <a:ext cx="8867600" cy="1600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311700" y="1224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Age vs Strokes</a:t>
            </a:r>
            <a:endParaRPr b="1"/>
          </a:p>
        </p:txBody>
      </p:sp>
      <p:sp>
        <p:nvSpPr>
          <p:cNvPr id="256" name="Google Shape;256;p33"/>
          <p:cNvSpPr txBox="1"/>
          <p:nvPr/>
        </p:nvSpPr>
        <p:spPr>
          <a:xfrm>
            <a:off x="1528375" y="3112100"/>
            <a:ext cx="18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Roboto"/>
              <a:ea typeface="Roboto"/>
              <a:cs typeface="Roboto"/>
              <a:sym typeface="Roboto"/>
            </a:endParaRPr>
          </a:p>
        </p:txBody>
      </p:sp>
      <p:pic>
        <p:nvPicPr>
          <p:cNvPr id="257" name="Google Shape;257;p33"/>
          <p:cNvPicPr preferRelativeResize="0"/>
          <p:nvPr/>
        </p:nvPicPr>
        <p:blipFill>
          <a:blip r:embed="rId3">
            <a:alphaModFix/>
          </a:blip>
          <a:stretch>
            <a:fillRect/>
          </a:stretch>
        </p:blipFill>
        <p:spPr>
          <a:xfrm>
            <a:off x="311700" y="940375"/>
            <a:ext cx="4668517" cy="3820900"/>
          </a:xfrm>
          <a:prstGeom prst="rect">
            <a:avLst/>
          </a:prstGeom>
          <a:noFill/>
          <a:ln>
            <a:noFill/>
          </a:ln>
        </p:spPr>
      </p:pic>
      <p:sp>
        <p:nvSpPr>
          <p:cNvPr id="258" name="Google Shape;258;p33"/>
          <p:cNvSpPr txBox="1"/>
          <p:nvPr/>
        </p:nvSpPr>
        <p:spPr>
          <a:xfrm>
            <a:off x="1218650" y="1215525"/>
            <a:ext cx="1592700" cy="246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00">
              <a:latin typeface="Roboto"/>
              <a:ea typeface="Roboto"/>
              <a:cs typeface="Roboto"/>
              <a:sym typeface="Roboto"/>
            </a:endParaRPr>
          </a:p>
        </p:txBody>
      </p:sp>
      <p:sp>
        <p:nvSpPr>
          <p:cNvPr id="259" name="Google Shape;259;p33"/>
          <p:cNvSpPr txBox="1"/>
          <p:nvPr/>
        </p:nvSpPr>
        <p:spPr>
          <a:xfrm>
            <a:off x="5544550" y="1461825"/>
            <a:ext cx="35055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highlight>
                  <a:srgbClr val="FFFFFF"/>
                </a:highlight>
              </a:rPr>
              <a:t>The distribution of ages in the Dataset is as follows:</a:t>
            </a:r>
            <a:endParaRPr b="1" sz="1700">
              <a:highlight>
                <a:srgbClr val="FFFFFF"/>
              </a:highlight>
            </a:endParaRPr>
          </a:p>
          <a:p>
            <a:pPr indent="0" lvl="0" marL="0" rtl="0" algn="l">
              <a:spcBef>
                <a:spcPts val="0"/>
              </a:spcBef>
              <a:spcAft>
                <a:spcPts val="0"/>
              </a:spcAft>
              <a:buNone/>
            </a:pPr>
            <a:r>
              <a:t/>
            </a:r>
            <a:endParaRPr b="1" sz="1700">
              <a:highlight>
                <a:srgbClr val="FFFFFF"/>
              </a:highlight>
            </a:endParaRPr>
          </a:p>
          <a:p>
            <a:pPr indent="0" lvl="0" marL="0" rtl="0" algn="l">
              <a:spcBef>
                <a:spcPts val="0"/>
              </a:spcBef>
              <a:spcAft>
                <a:spcPts val="0"/>
              </a:spcAft>
              <a:buNone/>
            </a:pPr>
            <a:r>
              <a:rPr lang="en" sz="1700">
                <a:highlight>
                  <a:srgbClr val="FFFFFF"/>
                </a:highlight>
              </a:rPr>
              <a:t>Adult          3289</a:t>
            </a:r>
            <a:endParaRPr sz="1700">
              <a:highlight>
                <a:srgbClr val="FFFFFF"/>
              </a:highlight>
            </a:endParaRPr>
          </a:p>
          <a:p>
            <a:pPr indent="0" lvl="0" marL="0" rtl="0" algn="l">
              <a:spcBef>
                <a:spcPts val="0"/>
              </a:spcBef>
              <a:spcAft>
                <a:spcPts val="0"/>
              </a:spcAft>
              <a:buNone/>
            </a:pPr>
            <a:r>
              <a:rPr lang="en" sz="1700">
                <a:highlight>
                  <a:srgbClr val="FFFFFF"/>
                </a:highlight>
              </a:rPr>
              <a:t>Older Adult     965</a:t>
            </a:r>
            <a:endParaRPr sz="1700">
              <a:highlight>
                <a:srgbClr val="FFFFFF"/>
              </a:highlight>
            </a:endParaRPr>
          </a:p>
          <a:p>
            <a:pPr indent="0" lvl="0" marL="0" rtl="0" algn="l">
              <a:spcBef>
                <a:spcPts val="0"/>
              </a:spcBef>
              <a:spcAft>
                <a:spcPts val="0"/>
              </a:spcAft>
              <a:buNone/>
            </a:pPr>
            <a:r>
              <a:rPr lang="en" sz="1700">
                <a:highlight>
                  <a:srgbClr val="FFFFFF"/>
                </a:highlight>
              </a:rPr>
              <a:t>Children        588</a:t>
            </a:r>
            <a:endParaRPr sz="1700">
              <a:highlight>
                <a:srgbClr val="FFFFFF"/>
              </a:highlight>
            </a:endParaRPr>
          </a:p>
          <a:p>
            <a:pPr indent="0" lvl="0" marL="0" rtl="0" algn="l">
              <a:spcBef>
                <a:spcPts val="0"/>
              </a:spcBef>
              <a:spcAft>
                <a:spcPts val="0"/>
              </a:spcAft>
              <a:buNone/>
            </a:pPr>
            <a:r>
              <a:rPr lang="en" sz="1700">
                <a:highlight>
                  <a:srgbClr val="FFFFFF"/>
                </a:highlight>
              </a:rPr>
              <a:t>Teenager        268</a:t>
            </a:r>
            <a:endParaRPr sz="1700">
              <a:highlight>
                <a:srgbClr val="FFFFFF"/>
              </a:highlight>
            </a:endParaRPr>
          </a:p>
        </p:txBody>
      </p:sp>
      <p:sp>
        <p:nvSpPr>
          <p:cNvPr id="260" name="Google Shape;260;p33"/>
          <p:cNvSpPr txBox="1"/>
          <p:nvPr/>
        </p:nvSpPr>
        <p:spPr>
          <a:xfrm>
            <a:off x="2888900" y="3233775"/>
            <a:ext cx="6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156</a:t>
            </a:r>
            <a:endParaRPr>
              <a:latin typeface="Roboto"/>
              <a:ea typeface="Roboto"/>
              <a:cs typeface="Roboto"/>
              <a:sym typeface="Roboto"/>
            </a:endParaRPr>
          </a:p>
        </p:txBody>
      </p:sp>
      <p:sp>
        <p:nvSpPr>
          <p:cNvPr id="261" name="Google Shape;261;p33"/>
          <p:cNvSpPr txBox="1"/>
          <p:nvPr/>
        </p:nvSpPr>
        <p:spPr>
          <a:xfrm>
            <a:off x="1364900" y="2624175"/>
            <a:ext cx="6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91</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4"/>
          <p:cNvPicPr preferRelativeResize="0"/>
          <p:nvPr/>
        </p:nvPicPr>
        <p:blipFill>
          <a:blip r:embed="rId3">
            <a:alphaModFix/>
          </a:blip>
          <a:stretch>
            <a:fillRect/>
          </a:stretch>
        </p:blipFill>
        <p:spPr>
          <a:xfrm>
            <a:off x="0" y="152400"/>
            <a:ext cx="6543906" cy="4838701"/>
          </a:xfrm>
          <a:prstGeom prst="rect">
            <a:avLst/>
          </a:prstGeom>
          <a:noFill/>
          <a:ln>
            <a:noFill/>
          </a:ln>
        </p:spPr>
      </p:pic>
      <p:sp>
        <p:nvSpPr>
          <p:cNvPr id="267" name="Google Shape;267;p34"/>
          <p:cNvSpPr txBox="1"/>
          <p:nvPr/>
        </p:nvSpPr>
        <p:spPr>
          <a:xfrm>
            <a:off x="6736325" y="1779175"/>
            <a:ext cx="22584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highlight>
                  <a:srgbClr val="FFFFFF"/>
                </a:highlight>
              </a:rPr>
              <a:t>The increase probability to have a stroke as we get older is: </a:t>
            </a:r>
            <a:r>
              <a:rPr lang="en" sz="1700">
                <a:solidFill>
                  <a:srgbClr val="FF0000"/>
                </a:solidFill>
                <a:highlight>
                  <a:srgbClr val="FFFFFF"/>
                </a:highlight>
              </a:rPr>
              <a:t>26.10%</a:t>
            </a:r>
            <a:endParaRPr sz="1700">
              <a:solidFill>
                <a:srgbClr val="FF0000"/>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5"/>
          <p:cNvPicPr preferRelativeResize="0"/>
          <p:nvPr/>
        </p:nvPicPr>
        <p:blipFill>
          <a:blip r:embed="rId3">
            <a:alphaModFix/>
          </a:blip>
          <a:stretch>
            <a:fillRect/>
          </a:stretch>
        </p:blipFill>
        <p:spPr>
          <a:xfrm>
            <a:off x="299777" y="1012025"/>
            <a:ext cx="4624401" cy="3495500"/>
          </a:xfrm>
          <a:prstGeom prst="rect">
            <a:avLst/>
          </a:prstGeom>
          <a:noFill/>
          <a:ln>
            <a:noFill/>
          </a:ln>
        </p:spPr>
      </p:pic>
      <p:sp>
        <p:nvSpPr>
          <p:cNvPr id="273" name="Google Shape;273;p35"/>
          <p:cNvSpPr txBox="1"/>
          <p:nvPr/>
        </p:nvSpPr>
        <p:spPr>
          <a:xfrm>
            <a:off x="5378650" y="1012025"/>
            <a:ext cx="35055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highlight>
                  <a:srgbClr val="FFFFFF"/>
                </a:highlight>
              </a:rPr>
              <a:t>Analysis: </a:t>
            </a:r>
            <a:r>
              <a:rPr lang="en" sz="1700">
                <a:highlight>
                  <a:srgbClr val="FFFFFF"/>
                </a:highlight>
              </a:rPr>
              <a:t>It's a rarity and outlier to have a stroke as a child or as a teen</a:t>
            </a:r>
            <a:endParaRPr sz="1700">
              <a:highlight>
                <a:srgbClr val="FFFFFF"/>
              </a:highlight>
            </a:endParaRPr>
          </a:p>
          <a:p>
            <a:pPr indent="0" lvl="0" marL="0" rtl="0" algn="l">
              <a:spcBef>
                <a:spcPts val="0"/>
              </a:spcBef>
              <a:spcAft>
                <a:spcPts val="0"/>
              </a:spcAft>
              <a:buNone/>
            </a:pPr>
            <a:r>
              <a:t/>
            </a:r>
            <a:endParaRPr sz="1700">
              <a:highlight>
                <a:srgbClr val="FFFFFF"/>
              </a:highlight>
            </a:endParaRPr>
          </a:p>
          <a:p>
            <a:pPr indent="0" lvl="0" marL="0" rtl="0" algn="l">
              <a:spcBef>
                <a:spcPts val="0"/>
              </a:spcBef>
              <a:spcAft>
                <a:spcPts val="0"/>
              </a:spcAft>
              <a:buNone/>
            </a:pPr>
            <a:r>
              <a:t/>
            </a:r>
            <a:endParaRPr sz="1700">
              <a:highlight>
                <a:srgbClr val="FFFFFF"/>
              </a:highlight>
            </a:endParaRPr>
          </a:p>
          <a:p>
            <a:pPr indent="0" lvl="0" marL="0" rtl="0" algn="l">
              <a:spcBef>
                <a:spcPts val="0"/>
              </a:spcBef>
              <a:spcAft>
                <a:spcPts val="0"/>
              </a:spcAft>
              <a:buNone/>
            </a:pPr>
            <a:r>
              <a:t/>
            </a:r>
            <a:endParaRPr sz="1700">
              <a:highlight>
                <a:srgbClr val="FFFFFF"/>
              </a:highlight>
            </a:endParaRPr>
          </a:p>
          <a:p>
            <a:pPr indent="0" lvl="0" marL="0" rtl="0" algn="l">
              <a:spcBef>
                <a:spcPts val="0"/>
              </a:spcBef>
              <a:spcAft>
                <a:spcPts val="0"/>
              </a:spcAft>
              <a:buNone/>
            </a:pPr>
            <a:r>
              <a:rPr b="1" lang="en" sz="1700">
                <a:highlight>
                  <a:srgbClr val="FFFFFF"/>
                </a:highlight>
              </a:rPr>
              <a:t>Final </a:t>
            </a:r>
            <a:r>
              <a:rPr b="1" lang="en" sz="1700">
                <a:highlight>
                  <a:srgbClr val="FFFFFF"/>
                </a:highlight>
              </a:rPr>
              <a:t>statistical</a:t>
            </a:r>
            <a:r>
              <a:rPr b="1" lang="en" sz="1700">
                <a:highlight>
                  <a:srgbClr val="FFFFFF"/>
                </a:highlight>
              </a:rPr>
              <a:t> analysis without outliers:</a:t>
            </a:r>
            <a:endParaRPr b="1" sz="1700">
              <a:highlight>
                <a:srgbClr val="FFFFFF"/>
              </a:highlight>
            </a:endParaRPr>
          </a:p>
        </p:txBody>
      </p:sp>
      <p:sp>
        <p:nvSpPr>
          <p:cNvPr id="274" name="Google Shape;274;p35"/>
          <p:cNvSpPr txBox="1"/>
          <p:nvPr>
            <p:ph type="title"/>
          </p:nvPr>
        </p:nvSpPr>
        <p:spPr>
          <a:xfrm>
            <a:off x="311700" y="1224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plot age groups</a:t>
            </a:r>
            <a:endParaRPr/>
          </a:p>
        </p:txBody>
      </p:sp>
      <p:pic>
        <p:nvPicPr>
          <p:cNvPr id="275" name="Google Shape;275;p35"/>
          <p:cNvPicPr preferRelativeResize="0"/>
          <p:nvPr/>
        </p:nvPicPr>
        <p:blipFill>
          <a:blip r:embed="rId4">
            <a:alphaModFix/>
          </a:blip>
          <a:stretch>
            <a:fillRect/>
          </a:stretch>
        </p:blipFill>
        <p:spPr>
          <a:xfrm>
            <a:off x="5053337" y="3462625"/>
            <a:ext cx="4003726" cy="474125"/>
          </a:xfrm>
          <a:prstGeom prst="rect">
            <a:avLst/>
          </a:prstGeom>
          <a:noFill/>
          <a:ln>
            <a:noFill/>
          </a:ln>
        </p:spPr>
      </p:pic>
      <p:sp>
        <p:nvSpPr>
          <p:cNvPr id="276" name="Google Shape;276;p35"/>
          <p:cNvSpPr/>
          <p:nvPr/>
        </p:nvSpPr>
        <p:spPr>
          <a:xfrm>
            <a:off x="2575425" y="3698300"/>
            <a:ext cx="280200" cy="287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p:nvPr/>
        </p:nvSpPr>
        <p:spPr>
          <a:xfrm>
            <a:off x="2575425" y="4155500"/>
            <a:ext cx="280200" cy="287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 name="Google Shape;278;p35"/>
          <p:cNvCxnSpPr/>
          <p:nvPr/>
        </p:nvCxnSpPr>
        <p:spPr>
          <a:xfrm>
            <a:off x="1761825" y="3808850"/>
            <a:ext cx="737400" cy="33300"/>
          </a:xfrm>
          <a:prstGeom prst="straightConnector1">
            <a:avLst/>
          </a:prstGeom>
          <a:noFill/>
          <a:ln cap="flat" cmpd="sng" w="19050">
            <a:solidFill>
              <a:schemeClr val="dk2"/>
            </a:solidFill>
            <a:prstDash val="solid"/>
            <a:round/>
            <a:headEnd len="med" w="med" type="none"/>
            <a:tailEnd len="med" w="med" type="triangle"/>
          </a:ln>
        </p:spPr>
      </p:cxnSp>
      <p:cxnSp>
        <p:nvCxnSpPr>
          <p:cNvPr id="279" name="Google Shape;279;p35"/>
          <p:cNvCxnSpPr/>
          <p:nvPr/>
        </p:nvCxnSpPr>
        <p:spPr>
          <a:xfrm flipH="1">
            <a:off x="2880100" y="3992100"/>
            <a:ext cx="614700" cy="307200"/>
          </a:xfrm>
          <a:prstGeom prst="straightConnector1">
            <a:avLst/>
          </a:prstGeom>
          <a:noFill/>
          <a:ln cap="flat" cmpd="sng" w="19050">
            <a:solidFill>
              <a:schemeClr val="dk2"/>
            </a:solidFill>
            <a:prstDash val="solid"/>
            <a:round/>
            <a:headEnd len="med" w="med" type="none"/>
            <a:tailEnd len="med" w="med" type="triangle"/>
          </a:ln>
        </p:spPr>
      </p:cxnSp>
      <p:sp>
        <p:nvSpPr>
          <p:cNvPr id="280" name="Google Shape;280;p35"/>
          <p:cNvSpPr txBox="1"/>
          <p:nvPr/>
        </p:nvSpPr>
        <p:spPr>
          <a:xfrm>
            <a:off x="1313275" y="3566850"/>
            <a:ext cx="61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oboto"/>
                <a:ea typeface="Roboto"/>
                <a:cs typeface="Roboto"/>
                <a:sym typeface="Roboto"/>
              </a:rPr>
              <a:t>Teen</a:t>
            </a:r>
            <a:endParaRPr i="1" sz="1200">
              <a:latin typeface="Roboto"/>
              <a:ea typeface="Roboto"/>
              <a:cs typeface="Roboto"/>
              <a:sym typeface="Roboto"/>
            </a:endParaRPr>
          </a:p>
        </p:txBody>
      </p:sp>
      <p:sp>
        <p:nvSpPr>
          <p:cNvPr id="281" name="Google Shape;281;p35"/>
          <p:cNvSpPr txBox="1"/>
          <p:nvPr/>
        </p:nvSpPr>
        <p:spPr>
          <a:xfrm>
            <a:off x="3446875" y="3719250"/>
            <a:ext cx="61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oboto"/>
                <a:ea typeface="Roboto"/>
                <a:cs typeface="Roboto"/>
                <a:sym typeface="Roboto"/>
              </a:rPr>
              <a:t>Child</a:t>
            </a:r>
            <a:endParaRPr i="1" sz="12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159300" y="29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Correlation </a:t>
            </a:r>
            <a:r>
              <a:rPr lang="en"/>
              <a:t>(y = mx + b) (R = 0.6</a:t>
            </a:r>
            <a:r>
              <a:rPr lang="en"/>
              <a:t>8)</a:t>
            </a:r>
            <a:endParaRPr/>
          </a:p>
        </p:txBody>
      </p:sp>
      <p:pic>
        <p:nvPicPr>
          <p:cNvPr id="287" name="Google Shape;287;p36"/>
          <p:cNvPicPr preferRelativeResize="0"/>
          <p:nvPr/>
        </p:nvPicPr>
        <p:blipFill>
          <a:blip r:embed="rId3">
            <a:alphaModFix/>
          </a:blip>
          <a:stretch>
            <a:fillRect/>
          </a:stretch>
        </p:blipFill>
        <p:spPr>
          <a:xfrm>
            <a:off x="0" y="727750"/>
            <a:ext cx="4813549" cy="4415751"/>
          </a:xfrm>
          <a:prstGeom prst="rect">
            <a:avLst/>
          </a:prstGeom>
          <a:noFill/>
          <a:ln>
            <a:noFill/>
          </a:ln>
        </p:spPr>
      </p:pic>
      <p:pic>
        <p:nvPicPr>
          <p:cNvPr id="288" name="Google Shape;288;p36"/>
          <p:cNvPicPr preferRelativeResize="0"/>
          <p:nvPr/>
        </p:nvPicPr>
        <p:blipFill>
          <a:blip r:embed="rId4">
            <a:alphaModFix/>
          </a:blip>
          <a:stretch>
            <a:fillRect/>
          </a:stretch>
        </p:blipFill>
        <p:spPr>
          <a:xfrm>
            <a:off x="4813550" y="727750"/>
            <a:ext cx="4330450" cy="4415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37"/>
          <p:cNvPicPr preferRelativeResize="0"/>
          <p:nvPr/>
        </p:nvPicPr>
        <p:blipFill>
          <a:blip r:embed="rId3">
            <a:alphaModFix/>
          </a:blip>
          <a:stretch>
            <a:fillRect/>
          </a:stretch>
        </p:blipFill>
        <p:spPr>
          <a:xfrm>
            <a:off x="0" y="822425"/>
            <a:ext cx="5001601" cy="4321075"/>
          </a:xfrm>
          <a:prstGeom prst="rect">
            <a:avLst/>
          </a:prstGeom>
          <a:noFill/>
          <a:ln>
            <a:noFill/>
          </a:ln>
        </p:spPr>
      </p:pic>
      <p:sp>
        <p:nvSpPr>
          <p:cNvPr id="294" name="Google Shape;294;p37"/>
          <p:cNvSpPr txBox="1"/>
          <p:nvPr>
            <p:ph type="title"/>
          </p:nvPr>
        </p:nvSpPr>
        <p:spPr>
          <a:xfrm>
            <a:off x="159300" y="29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Exponential Correlation</a:t>
            </a:r>
            <a:r>
              <a:rPr lang="en"/>
              <a:t> (y = ab^x)</a:t>
            </a:r>
            <a:endParaRPr/>
          </a:p>
        </p:txBody>
      </p:sp>
      <p:pic>
        <p:nvPicPr>
          <p:cNvPr id="295" name="Google Shape;295;p37"/>
          <p:cNvPicPr preferRelativeResize="0"/>
          <p:nvPr/>
        </p:nvPicPr>
        <p:blipFill>
          <a:blip r:embed="rId4">
            <a:alphaModFix/>
          </a:blip>
          <a:stretch>
            <a:fillRect/>
          </a:stretch>
        </p:blipFill>
        <p:spPr>
          <a:xfrm>
            <a:off x="5001600" y="822425"/>
            <a:ext cx="4142400" cy="4321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311700" y="227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Residence Type vs Heart Disease:</a:t>
            </a:r>
            <a:endParaRPr>
              <a:solidFill>
                <a:srgbClr val="000000"/>
              </a:solidFill>
            </a:endParaRPr>
          </a:p>
        </p:txBody>
      </p:sp>
      <p:pic>
        <p:nvPicPr>
          <p:cNvPr id="301" name="Google Shape;301;p38"/>
          <p:cNvPicPr preferRelativeResize="0"/>
          <p:nvPr/>
        </p:nvPicPr>
        <p:blipFill>
          <a:blip r:embed="rId3">
            <a:alphaModFix/>
          </a:blip>
          <a:stretch>
            <a:fillRect/>
          </a:stretch>
        </p:blipFill>
        <p:spPr>
          <a:xfrm>
            <a:off x="199275" y="1013275"/>
            <a:ext cx="5300876" cy="3975650"/>
          </a:xfrm>
          <a:prstGeom prst="rect">
            <a:avLst/>
          </a:prstGeom>
          <a:noFill/>
          <a:ln>
            <a:noFill/>
          </a:ln>
        </p:spPr>
      </p:pic>
      <p:sp>
        <p:nvSpPr>
          <p:cNvPr id="302" name="Google Shape;302;p38"/>
          <p:cNvSpPr txBox="1"/>
          <p:nvPr/>
        </p:nvSpPr>
        <p:spPr>
          <a:xfrm>
            <a:off x="311700" y="835100"/>
            <a:ext cx="8094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Does living in an urban or rural area have an effect on Heart Disease? </a:t>
            </a:r>
            <a:endParaRPr b="1" sz="1600">
              <a:solidFill>
                <a:schemeClr val="dk1"/>
              </a:solidFill>
              <a:latin typeface="Roboto"/>
              <a:ea typeface="Roboto"/>
              <a:cs typeface="Roboto"/>
              <a:sym typeface="Roboto"/>
            </a:endParaRPr>
          </a:p>
        </p:txBody>
      </p:sp>
      <p:sp>
        <p:nvSpPr>
          <p:cNvPr id="303" name="Google Shape;303;p38"/>
          <p:cNvSpPr txBox="1"/>
          <p:nvPr/>
        </p:nvSpPr>
        <p:spPr>
          <a:xfrm>
            <a:off x="5276700" y="1420325"/>
            <a:ext cx="35556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Of the </a:t>
            </a:r>
            <a:r>
              <a:rPr b="1" lang="en" sz="1600">
                <a:latin typeface="Roboto"/>
                <a:ea typeface="Roboto"/>
                <a:cs typeface="Roboto"/>
                <a:sym typeface="Roboto"/>
              </a:rPr>
              <a:t>276</a:t>
            </a:r>
            <a:r>
              <a:rPr lang="en" sz="1600">
                <a:latin typeface="Roboto"/>
                <a:ea typeface="Roboto"/>
                <a:cs typeface="Roboto"/>
                <a:sym typeface="Roboto"/>
              </a:rPr>
              <a:t> people in the data set who have heart disease- </a:t>
            </a:r>
            <a:r>
              <a:rPr b="1" lang="en" sz="1600">
                <a:latin typeface="Roboto"/>
                <a:ea typeface="Roboto"/>
                <a:cs typeface="Roboto"/>
                <a:sym typeface="Roboto"/>
              </a:rPr>
              <a:t>142 </a:t>
            </a:r>
            <a:r>
              <a:rPr lang="en" sz="1600">
                <a:latin typeface="Roboto"/>
                <a:ea typeface="Roboto"/>
                <a:cs typeface="Roboto"/>
                <a:sym typeface="Roboto"/>
              </a:rPr>
              <a:t>people live in an urban setting and </a:t>
            </a:r>
            <a:r>
              <a:rPr b="1" lang="en" sz="1600">
                <a:latin typeface="Roboto"/>
                <a:ea typeface="Roboto"/>
                <a:cs typeface="Roboto"/>
                <a:sym typeface="Roboto"/>
              </a:rPr>
              <a:t>134 </a:t>
            </a:r>
            <a:r>
              <a:rPr lang="en" sz="1600">
                <a:latin typeface="Roboto"/>
                <a:ea typeface="Roboto"/>
                <a:cs typeface="Roboto"/>
                <a:sym typeface="Roboto"/>
              </a:rPr>
              <a:t>live in a rural setting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There is a slight increase in risk of </a:t>
            </a:r>
            <a:r>
              <a:rPr lang="en" sz="1600">
                <a:latin typeface="Roboto"/>
                <a:ea typeface="Roboto"/>
                <a:cs typeface="Roboto"/>
                <a:sym typeface="Roboto"/>
              </a:rPr>
              <a:t>having</a:t>
            </a:r>
            <a:r>
              <a:rPr lang="en" sz="1600">
                <a:latin typeface="Roboto"/>
                <a:ea typeface="Roboto"/>
                <a:cs typeface="Roboto"/>
                <a:sym typeface="Roboto"/>
              </a:rPr>
              <a:t> heart disease living in an urban setting vs rural</a:t>
            </a:r>
            <a:endParaRPr sz="16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255475" y="143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Residence vs Heart Disease Continued:</a:t>
            </a:r>
            <a:endParaRPr b="1" sz="1800">
              <a:solidFill>
                <a:srgbClr val="000000"/>
              </a:solidFill>
            </a:endParaRPr>
          </a:p>
        </p:txBody>
      </p:sp>
      <p:pic>
        <p:nvPicPr>
          <p:cNvPr id="309" name="Google Shape;309;p39"/>
          <p:cNvPicPr preferRelativeResize="0"/>
          <p:nvPr/>
        </p:nvPicPr>
        <p:blipFill>
          <a:blip r:embed="rId3">
            <a:alphaModFix/>
          </a:blip>
          <a:stretch>
            <a:fillRect/>
          </a:stretch>
        </p:blipFill>
        <p:spPr>
          <a:xfrm>
            <a:off x="0" y="496325"/>
            <a:ext cx="6321450" cy="4647175"/>
          </a:xfrm>
          <a:prstGeom prst="rect">
            <a:avLst/>
          </a:prstGeom>
          <a:noFill/>
          <a:ln>
            <a:noFill/>
          </a:ln>
        </p:spPr>
      </p:pic>
      <p:sp>
        <p:nvSpPr>
          <p:cNvPr id="310" name="Google Shape;310;p39"/>
          <p:cNvSpPr txBox="1"/>
          <p:nvPr/>
        </p:nvSpPr>
        <p:spPr>
          <a:xfrm>
            <a:off x="5255925" y="1054000"/>
            <a:ext cx="3766200" cy="3879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The percentage for heart disease cases in an urban area is slightly higher at </a:t>
            </a:r>
            <a:r>
              <a:rPr b="1" lang="en" sz="1500">
                <a:latin typeface="Roboto"/>
                <a:ea typeface="Roboto"/>
                <a:cs typeface="Roboto"/>
                <a:sym typeface="Roboto"/>
              </a:rPr>
              <a:t>51.4%</a:t>
            </a:r>
            <a:endParaRPr b="1"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The percentage for heart disease in a rural area is </a:t>
            </a:r>
            <a:r>
              <a:rPr b="1" lang="en" sz="1500">
                <a:latin typeface="Roboto"/>
                <a:ea typeface="Roboto"/>
                <a:cs typeface="Roboto"/>
                <a:sym typeface="Roboto"/>
              </a:rPr>
              <a:t>48.6%</a:t>
            </a:r>
            <a:endParaRPr b="1"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The pie chart is a helpful visual to display that the difference in case numbers isn’t substantial enough to say whether residence type has any significant impact </a:t>
            </a:r>
            <a:r>
              <a:rPr b="1" lang="en" sz="1500">
                <a:latin typeface="Roboto"/>
                <a:ea typeface="Roboto"/>
                <a:cs typeface="Roboto"/>
                <a:sym typeface="Roboto"/>
              </a:rPr>
              <a:t>(2.8%)</a:t>
            </a:r>
            <a:endParaRPr b="1"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*Note: Population density is typically higher in urban settings, which could be the reason for the reason we see more cases of heart disease in the urban residence type. </a:t>
            </a:r>
            <a:endParaRPr sz="15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type="title"/>
          </p:nvPr>
        </p:nvSpPr>
        <p:spPr>
          <a:xfrm>
            <a:off x="311700" y="727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Residence Type vs Stroke:</a:t>
            </a:r>
            <a:endParaRPr>
              <a:solidFill>
                <a:srgbClr val="000000"/>
              </a:solidFill>
            </a:endParaRPr>
          </a:p>
        </p:txBody>
      </p:sp>
      <p:pic>
        <p:nvPicPr>
          <p:cNvPr id="316" name="Google Shape;316;p40"/>
          <p:cNvPicPr preferRelativeResize="0"/>
          <p:nvPr/>
        </p:nvPicPr>
        <p:blipFill>
          <a:blip r:embed="rId3">
            <a:alphaModFix/>
          </a:blip>
          <a:stretch>
            <a:fillRect/>
          </a:stretch>
        </p:blipFill>
        <p:spPr>
          <a:xfrm>
            <a:off x="166475" y="900850"/>
            <a:ext cx="5656858" cy="4242650"/>
          </a:xfrm>
          <a:prstGeom prst="rect">
            <a:avLst/>
          </a:prstGeom>
          <a:noFill/>
          <a:ln>
            <a:noFill/>
          </a:ln>
        </p:spPr>
      </p:pic>
      <p:sp>
        <p:nvSpPr>
          <p:cNvPr id="317" name="Google Shape;317;p40"/>
          <p:cNvSpPr txBox="1"/>
          <p:nvPr/>
        </p:nvSpPr>
        <p:spPr>
          <a:xfrm>
            <a:off x="311700" y="680525"/>
            <a:ext cx="678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Does residence type have an effect on the risk of stroke?</a:t>
            </a:r>
            <a:endParaRPr b="1" sz="1600">
              <a:solidFill>
                <a:schemeClr val="dk1"/>
              </a:solidFill>
              <a:latin typeface="Roboto"/>
              <a:ea typeface="Roboto"/>
              <a:cs typeface="Roboto"/>
              <a:sym typeface="Roboto"/>
            </a:endParaRPr>
          </a:p>
        </p:txBody>
      </p:sp>
      <p:sp>
        <p:nvSpPr>
          <p:cNvPr id="318" name="Google Shape;318;p40"/>
          <p:cNvSpPr txBox="1"/>
          <p:nvPr/>
        </p:nvSpPr>
        <p:spPr>
          <a:xfrm>
            <a:off x="5396475" y="1391275"/>
            <a:ext cx="3435900" cy="2549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Roboto"/>
              <a:buChar char="-"/>
            </a:pPr>
            <a:r>
              <a:rPr lang="en" sz="1600">
                <a:highlight>
                  <a:srgbClr val="FFFFFF"/>
                </a:highlight>
              </a:rPr>
              <a:t>Of the </a:t>
            </a:r>
            <a:r>
              <a:rPr b="1" lang="en" sz="1600">
                <a:highlight>
                  <a:srgbClr val="FFFFFF"/>
                </a:highlight>
              </a:rPr>
              <a:t>248</a:t>
            </a:r>
            <a:r>
              <a:rPr lang="en" sz="1600">
                <a:highlight>
                  <a:srgbClr val="FFFFFF"/>
                </a:highlight>
              </a:rPr>
              <a:t> people who have had a stroke in the data set- </a:t>
            </a:r>
            <a:r>
              <a:rPr b="1" lang="en" sz="1600">
                <a:highlight>
                  <a:srgbClr val="FFFFFF"/>
                </a:highlight>
              </a:rPr>
              <a:t>134 </a:t>
            </a:r>
            <a:r>
              <a:rPr lang="en" sz="1600">
                <a:highlight>
                  <a:srgbClr val="FFFFFF"/>
                </a:highlight>
              </a:rPr>
              <a:t>live in an urban setting and </a:t>
            </a:r>
            <a:r>
              <a:rPr b="1" lang="en" sz="1600">
                <a:highlight>
                  <a:srgbClr val="FFFFFF"/>
                </a:highlight>
              </a:rPr>
              <a:t>114 </a:t>
            </a:r>
            <a:r>
              <a:rPr lang="en" sz="1600">
                <a:highlight>
                  <a:srgbClr val="FFFFFF"/>
                </a:highlight>
              </a:rPr>
              <a:t>live in a rural setting</a:t>
            </a:r>
            <a:endParaRPr sz="1600">
              <a:highlight>
                <a:srgbClr val="FFFFFF"/>
              </a:highlight>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There is a greater difference in the number of people who have had a stroke when comparing urban and rural settings than heart disease</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41"/>
          <p:cNvPicPr preferRelativeResize="0"/>
          <p:nvPr/>
        </p:nvPicPr>
        <p:blipFill>
          <a:blip r:embed="rId3">
            <a:alphaModFix/>
          </a:blip>
          <a:stretch>
            <a:fillRect/>
          </a:stretch>
        </p:blipFill>
        <p:spPr>
          <a:xfrm>
            <a:off x="180500" y="453475"/>
            <a:ext cx="6253358" cy="4690025"/>
          </a:xfrm>
          <a:prstGeom prst="rect">
            <a:avLst/>
          </a:prstGeom>
          <a:noFill/>
          <a:ln>
            <a:noFill/>
          </a:ln>
        </p:spPr>
      </p:pic>
      <p:sp>
        <p:nvSpPr>
          <p:cNvPr id="324" name="Google Shape;324;p41"/>
          <p:cNvSpPr txBox="1"/>
          <p:nvPr>
            <p:ph type="title"/>
          </p:nvPr>
        </p:nvSpPr>
        <p:spPr>
          <a:xfrm>
            <a:off x="311700" y="213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Residence vs Stroke Continued</a:t>
            </a:r>
            <a:endParaRPr b="1" sz="1800">
              <a:solidFill>
                <a:srgbClr val="000000"/>
              </a:solidFill>
            </a:endParaRPr>
          </a:p>
        </p:txBody>
      </p:sp>
      <p:sp>
        <p:nvSpPr>
          <p:cNvPr id="325" name="Google Shape;325;p41"/>
          <p:cNvSpPr txBox="1"/>
          <p:nvPr/>
        </p:nvSpPr>
        <p:spPr>
          <a:xfrm>
            <a:off x="5466725" y="885350"/>
            <a:ext cx="3365700" cy="3417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Of the people who </a:t>
            </a:r>
            <a:r>
              <a:rPr lang="en" sz="1500">
                <a:latin typeface="Roboto"/>
                <a:ea typeface="Roboto"/>
                <a:cs typeface="Roboto"/>
                <a:sym typeface="Roboto"/>
              </a:rPr>
              <a:t>have</a:t>
            </a:r>
            <a:r>
              <a:rPr lang="en" sz="1500">
                <a:latin typeface="Roboto"/>
                <a:ea typeface="Roboto"/>
                <a:cs typeface="Roboto"/>
                <a:sym typeface="Roboto"/>
              </a:rPr>
              <a:t> had strokes in the dataset, </a:t>
            </a:r>
            <a:r>
              <a:rPr b="1" lang="en" sz="1500">
                <a:latin typeface="Roboto"/>
                <a:ea typeface="Roboto"/>
                <a:cs typeface="Roboto"/>
                <a:sym typeface="Roboto"/>
              </a:rPr>
              <a:t>54.2%</a:t>
            </a:r>
            <a:r>
              <a:rPr lang="en" sz="1500">
                <a:latin typeface="Roboto"/>
                <a:ea typeface="Roboto"/>
                <a:cs typeface="Roboto"/>
                <a:sym typeface="Roboto"/>
              </a:rPr>
              <a:t> live in an urban setting and </a:t>
            </a:r>
            <a:r>
              <a:rPr b="1" lang="en" sz="1500">
                <a:latin typeface="Roboto"/>
                <a:ea typeface="Roboto"/>
                <a:cs typeface="Roboto"/>
                <a:sym typeface="Roboto"/>
              </a:rPr>
              <a:t>45.8%</a:t>
            </a:r>
            <a:r>
              <a:rPr lang="en" sz="1500">
                <a:latin typeface="Roboto"/>
                <a:ea typeface="Roboto"/>
                <a:cs typeface="Roboto"/>
                <a:sym typeface="Roboto"/>
              </a:rPr>
              <a:t> live in a rural setting</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The pie chart shows a larger difference in the number of cases of stroke between the two residence types </a:t>
            </a:r>
            <a:r>
              <a:rPr b="1" lang="en" sz="1500">
                <a:latin typeface="Roboto"/>
                <a:ea typeface="Roboto"/>
                <a:cs typeface="Roboto"/>
                <a:sym typeface="Roboto"/>
              </a:rPr>
              <a:t>(8.4%)</a:t>
            </a:r>
            <a:endParaRPr b="1"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While there is </a:t>
            </a:r>
            <a:r>
              <a:rPr lang="en" sz="1500">
                <a:latin typeface="Roboto"/>
                <a:ea typeface="Roboto"/>
                <a:cs typeface="Roboto"/>
                <a:sym typeface="Roboto"/>
              </a:rPr>
              <a:t>definitely</a:t>
            </a:r>
            <a:r>
              <a:rPr lang="en" sz="1500">
                <a:latin typeface="Roboto"/>
                <a:ea typeface="Roboto"/>
                <a:cs typeface="Roboto"/>
                <a:sym typeface="Roboto"/>
              </a:rPr>
              <a:t> a higher rate of strokes in urban settings I don’t think we can account the residence type as the only factor contributing to one’s risk of stroke </a:t>
            </a:r>
            <a:endParaRPr sz="15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140900" y="187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Stroke Prediction </a:t>
            </a:r>
            <a:r>
              <a:rPr lang="en"/>
              <a:t>Dataset:</a:t>
            </a:r>
            <a:endParaRPr/>
          </a:p>
        </p:txBody>
      </p:sp>
      <p:pic>
        <p:nvPicPr>
          <p:cNvPr id="112" name="Google Shape;112;p15"/>
          <p:cNvPicPr preferRelativeResize="0"/>
          <p:nvPr/>
        </p:nvPicPr>
        <p:blipFill>
          <a:blip r:embed="rId3">
            <a:alphaModFix/>
          </a:blip>
          <a:stretch>
            <a:fillRect/>
          </a:stretch>
        </p:blipFill>
        <p:spPr>
          <a:xfrm>
            <a:off x="0" y="1366300"/>
            <a:ext cx="5320274" cy="2387376"/>
          </a:xfrm>
          <a:prstGeom prst="rect">
            <a:avLst/>
          </a:prstGeom>
          <a:noFill/>
          <a:ln>
            <a:noFill/>
          </a:ln>
        </p:spPr>
      </p:pic>
      <p:pic>
        <p:nvPicPr>
          <p:cNvPr id="113" name="Google Shape;113;p15"/>
          <p:cNvPicPr preferRelativeResize="0"/>
          <p:nvPr/>
        </p:nvPicPr>
        <p:blipFill>
          <a:blip r:embed="rId4">
            <a:alphaModFix/>
          </a:blip>
          <a:stretch>
            <a:fillRect/>
          </a:stretch>
        </p:blipFill>
        <p:spPr>
          <a:xfrm>
            <a:off x="5320275" y="1366300"/>
            <a:ext cx="3795520" cy="2387376"/>
          </a:xfrm>
          <a:prstGeom prst="rect">
            <a:avLst/>
          </a:prstGeom>
          <a:noFill/>
          <a:ln>
            <a:noFill/>
          </a:ln>
        </p:spPr>
      </p:pic>
      <p:sp>
        <p:nvSpPr>
          <p:cNvPr id="114" name="Google Shape;114;p15"/>
          <p:cNvSpPr txBox="1"/>
          <p:nvPr/>
        </p:nvSpPr>
        <p:spPr>
          <a:xfrm>
            <a:off x="475150" y="3967500"/>
            <a:ext cx="788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5"/>
              </a:rPr>
              <a:t>https://www.kaggle.com/datasets/fedesoriano/stroke-prediction-dataset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ph type="ctrTitle"/>
          </p:nvPr>
        </p:nvSpPr>
        <p:spPr>
          <a:xfrm>
            <a:off x="460950" y="8055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 Conclusion</a:t>
            </a:r>
            <a:endParaRPr/>
          </a:p>
        </p:txBody>
      </p:sp>
      <p:sp>
        <p:nvSpPr>
          <p:cNvPr id="331" name="Google Shape;331;p42"/>
          <p:cNvSpPr txBox="1"/>
          <p:nvPr/>
        </p:nvSpPr>
        <p:spPr>
          <a:xfrm>
            <a:off x="744825" y="1812875"/>
            <a:ext cx="8094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Cardiovascular health is incredibly important and chances are we all know someone who has been impacted by heart disease and stroke in one way or another. While there are definitely correlations between one’s risk of heart disease or stroke and many of the variables we have touched on today (age, bmi, smoking) it is important to note that we aren’t always in control of all of the </a:t>
            </a:r>
            <a:r>
              <a:rPr lang="en" sz="1600">
                <a:solidFill>
                  <a:schemeClr val="lt1"/>
                </a:solidFill>
                <a:latin typeface="Roboto"/>
                <a:ea typeface="Roboto"/>
                <a:cs typeface="Roboto"/>
                <a:sym typeface="Roboto"/>
              </a:rPr>
              <a:t>variables. </a:t>
            </a:r>
            <a:endParaRPr sz="1600">
              <a:solidFill>
                <a:schemeClr val="lt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grpSp>
        <p:nvGrpSpPr>
          <p:cNvPr id="336" name="Google Shape;336;p43"/>
          <p:cNvGrpSpPr/>
          <p:nvPr/>
        </p:nvGrpSpPr>
        <p:grpSpPr>
          <a:xfrm>
            <a:off x="4939500" y="1219611"/>
            <a:ext cx="3837000" cy="2704200"/>
            <a:chOff x="4939500" y="1219611"/>
            <a:chExt cx="3837000" cy="2704200"/>
          </a:xfrm>
        </p:grpSpPr>
        <p:cxnSp>
          <p:nvCxnSpPr>
            <p:cNvPr id="337" name="Google Shape;337;p43"/>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38" name="Google Shape;338;p43"/>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39" name="Google Shape;339;p43"/>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0" name="Google Shape;340;p43"/>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1" name="Google Shape;341;p43"/>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2" name="Google Shape;342;p43"/>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3" name="Google Shape;343;p43"/>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4" name="Google Shape;344;p43"/>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5" name="Google Shape;345;p43"/>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6" name="Google Shape;346;p43"/>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347" name="Google Shape;347;p43"/>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3"/>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349" name="Google Shape;349;p43"/>
          <p:cNvGrpSpPr/>
          <p:nvPr/>
        </p:nvGrpSpPr>
        <p:grpSpPr>
          <a:xfrm>
            <a:off x="4939534" y="2017046"/>
            <a:ext cx="3825543" cy="1573620"/>
            <a:chOff x="1000000" y="2393988"/>
            <a:chExt cx="4144235" cy="1704713"/>
          </a:xfrm>
        </p:grpSpPr>
        <p:sp>
          <p:nvSpPr>
            <p:cNvPr id="350" name="Google Shape;350;p43"/>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351" name="Google Shape;351;p43"/>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3"/>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3"/>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3"/>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3"/>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3"/>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3"/>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3"/>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43"/>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grpSp>
        <p:nvGrpSpPr>
          <p:cNvPr id="360" name="Google Shape;360;p43"/>
          <p:cNvGrpSpPr/>
          <p:nvPr/>
        </p:nvGrpSpPr>
        <p:grpSpPr>
          <a:xfrm>
            <a:off x="4939557" y="1778136"/>
            <a:ext cx="3836911" cy="1503799"/>
            <a:chOff x="1000025" y="2059300"/>
            <a:chExt cx="4156550" cy="1629075"/>
          </a:xfrm>
        </p:grpSpPr>
        <p:sp>
          <p:nvSpPr>
            <p:cNvPr id="361" name="Google Shape;361;p43"/>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362" name="Google Shape;362;p43"/>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3"/>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3"/>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3"/>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3"/>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3"/>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3"/>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3"/>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43"/>
          <p:cNvSpPr txBox="1"/>
          <p:nvPr/>
        </p:nvSpPr>
        <p:spPr>
          <a:xfrm>
            <a:off x="1528375" y="3112100"/>
            <a:ext cx="18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latin typeface="Roboto"/>
                <a:ea typeface="Roboto"/>
                <a:cs typeface="Roboto"/>
                <a:sym typeface="Roboto"/>
              </a:rPr>
              <a:t>Questions: 3 min</a:t>
            </a:r>
            <a:endParaRPr>
              <a:solidFill>
                <a:srgbClr val="98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 we found interesting</a:t>
            </a:r>
            <a:endParaRPr/>
          </a:p>
        </p:txBody>
      </p:sp>
      <p:sp>
        <p:nvSpPr>
          <p:cNvPr id="120" name="Google Shape;120;p16"/>
          <p:cNvSpPr txBox="1"/>
          <p:nvPr>
            <p:ph idx="2" type="body"/>
          </p:nvPr>
        </p:nvSpPr>
        <p:spPr>
          <a:xfrm>
            <a:off x="4939500" y="296975"/>
            <a:ext cx="3837000" cy="477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300"/>
              <a:t>Cindy:</a:t>
            </a:r>
            <a:r>
              <a:rPr lang="en" sz="1300"/>
              <a:t> What are the impacts of Hypertension, Heart Disease, Glucose Level, and BMI value on Stroke?</a:t>
            </a:r>
            <a:endParaRPr sz="1300"/>
          </a:p>
          <a:p>
            <a:pPr indent="0" lvl="0" marL="0" rtl="0" algn="l">
              <a:spcBef>
                <a:spcPts val="1600"/>
              </a:spcBef>
              <a:spcAft>
                <a:spcPts val="0"/>
              </a:spcAft>
              <a:buNone/>
            </a:pPr>
            <a:r>
              <a:rPr lang="en" sz="1300"/>
              <a:t>• Hypertension VS Stroke: Are people with hypertension more likely to have stroke?</a:t>
            </a:r>
            <a:endParaRPr sz="1300"/>
          </a:p>
          <a:p>
            <a:pPr indent="0" lvl="0" marL="0" rtl="0" algn="l">
              <a:spcBef>
                <a:spcPts val="1600"/>
              </a:spcBef>
              <a:spcAft>
                <a:spcPts val="0"/>
              </a:spcAft>
              <a:buNone/>
            </a:pPr>
            <a:r>
              <a:rPr lang="en" sz="1300"/>
              <a:t>• Heart Disease VS Stroke: Does having a heart disease increase the likelihood of having a stroke?</a:t>
            </a:r>
            <a:endParaRPr sz="1300"/>
          </a:p>
          <a:p>
            <a:pPr indent="0" lvl="0" marL="0" rtl="0" algn="l">
              <a:spcBef>
                <a:spcPts val="1600"/>
              </a:spcBef>
              <a:spcAft>
                <a:spcPts val="0"/>
              </a:spcAft>
              <a:buNone/>
            </a:pPr>
            <a:r>
              <a:rPr lang="en" sz="1300"/>
              <a:t>• Glucose Level VS Stroke: How does the average glucose level differ between stroke and non-stroke patients?</a:t>
            </a:r>
            <a:endParaRPr sz="1300"/>
          </a:p>
          <a:p>
            <a:pPr indent="0" lvl="0" marL="0" rtl="0" algn="l">
              <a:spcBef>
                <a:spcPts val="1600"/>
              </a:spcBef>
              <a:spcAft>
                <a:spcPts val="0"/>
              </a:spcAft>
              <a:buNone/>
            </a:pPr>
            <a:r>
              <a:rPr lang="en" sz="1300"/>
              <a:t>• BMI VS Stroke: Is there a relationship between BMI (Body Mass Index) and the occurrence of strokes?</a:t>
            </a:r>
            <a:endParaRPr sz="1300"/>
          </a:p>
          <a:p>
            <a:pPr indent="0" lvl="0" marL="0" rtl="0" algn="l">
              <a:spcBef>
                <a:spcPts val="1600"/>
              </a:spcBef>
              <a:spcAft>
                <a:spcPts val="160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 we found interesting</a:t>
            </a:r>
            <a:endParaRPr/>
          </a:p>
        </p:txBody>
      </p:sp>
      <p:sp>
        <p:nvSpPr>
          <p:cNvPr id="126" name="Google Shape;126;p17"/>
          <p:cNvSpPr txBox="1"/>
          <p:nvPr>
            <p:ph idx="2" type="body"/>
          </p:nvPr>
        </p:nvSpPr>
        <p:spPr>
          <a:xfrm>
            <a:off x="4939500" y="724200"/>
            <a:ext cx="3837000" cy="43440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a:t>KAGNA:</a:t>
            </a:r>
            <a:endParaRPr b="1"/>
          </a:p>
          <a:p>
            <a:pPr indent="0" lvl="0" marL="0" rtl="0" algn="l">
              <a:lnSpc>
                <a:spcPct val="150000"/>
              </a:lnSpc>
              <a:spcBef>
                <a:spcPts val="1600"/>
              </a:spcBef>
              <a:spcAft>
                <a:spcPts val="0"/>
              </a:spcAft>
              <a:buNone/>
            </a:pPr>
            <a:r>
              <a:rPr lang="en"/>
              <a:t>•	Marital Status VS Stroke: How does marital status relate to the occurrence of strokes?</a:t>
            </a:r>
            <a:endParaRPr/>
          </a:p>
          <a:p>
            <a:pPr indent="0" lvl="0" marL="0" rtl="0" algn="l">
              <a:lnSpc>
                <a:spcPct val="150000"/>
              </a:lnSpc>
              <a:spcBef>
                <a:spcPts val="1600"/>
              </a:spcBef>
              <a:spcAft>
                <a:spcPts val="0"/>
              </a:spcAft>
              <a:buNone/>
            </a:pPr>
            <a:r>
              <a:rPr lang="en"/>
              <a:t>•	Work Type VS Stroke: Which work type has a higher prevalence of strokes?</a:t>
            </a:r>
            <a:endParaRPr/>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 we found interesting</a:t>
            </a:r>
            <a:endParaRPr/>
          </a:p>
        </p:txBody>
      </p:sp>
      <p:sp>
        <p:nvSpPr>
          <p:cNvPr id="132" name="Google Shape;132;p18"/>
          <p:cNvSpPr txBox="1"/>
          <p:nvPr>
            <p:ph idx="2" type="body"/>
          </p:nvPr>
        </p:nvSpPr>
        <p:spPr>
          <a:xfrm>
            <a:off x="4939500" y="724200"/>
            <a:ext cx="3837000" cy="43440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b="1"/>
          </a:p>
          <a:p>
            <a:pPr indent="0" lvl="0" marL="0" rtl="0" algn="l">
              <a:lnSpc>
                <a:spcPct val="150000"/>
              </a:lnSpc>
              <a:spcBef>
                <a:spcPts val="1600"/>
              </a:spcBef>
              <a:spcAft>
                <a:spcPts val="0"/>
              </a:spcAft>
              <a:buNone/>
            </a:pPr>
            <a:r>
              <a:t/>
            </a:r>
            <a:endParaRPr b="1"/>
          </a:p>
          <a:p>
            <a:pPr indent="0" lvl="0" marL="0" rtl="0" algn="l">
              <a:lnSpc>
                <a:spcPct val="150000"/>
              </a:lnSpc>
              <a:spcBef>
                <a:spcPts val="1600"/>
              </a:spcBef>
              <a:spcAft>
                <a:spcPts val="0"/>
              </a:spcAft>
              <a:buNone/>
            </a:pPr>
            <a:r>
              <a:rPr b="1" lang="en"/>
              <a:t>NESTOR:</a:t>
            </a:r>
            <a:endParaRPr b="1"/>
          </a:p>
          <a:p>
            <a:pPr indent="0" lvl="0" marL="0" rtl="0" algn="l">
              <a:lnSpc>
                <a:spcPct val="150000"/>
              </a:lnSpc>
              <a:spcBef>
                <a:spcPts val="1600"/>
              </a:spcBef>
              <a:spcAft>
                <a:spcPts val="0"/>
              </a:spcAft>
              <a:buNone/>
            </a:pPr>
            <a:r>
              <a:rPr lang="en"/>
              <a:t>How does age affect strokes probability?</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rPr lang="en"/>
              <a:t>What Interesting information we can find?</a:t>
            </a:r>
            <a:endParaRPr/>
          </a:p>
          <a:p>
            <a:pPr indent="0" lvl="0" marL="0" rtl="0" algn="l">
              <a:lnSpc>
                <a:spcPct val="150000"/>
              </a:lnSpc>
              <a:spcBef>
                <a:spcPts val="1600"/>
              </a:spcBef>
              <a:spcAft>
                <a:spcPts val="0"/>
              </a:spcAft>
              <a:buNone/>
            </a:pPr>
            <a:r>
              <a:t/>
            </a:r>
            <a:endParaRPr b="1"/>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 we found interesting</a:t>
            </a:r>
            <a:endParaRPr/>
          </a:p>
        </p:txBody>
      </p:sp>
      <p:sp>
        <p:nvSpPr>
          <p:cNvPr id="138" name="Google Shape;138;p19"/>
          <p:cNvSpPr txBox="1"/>
          <p:nvPr>
            <p:ph idx="2" type="body"/>
          </p:nvPr>
        </p:nvSpPr>
        <p:spPr>
          <a:xfrm>
            <a:off x="4939500" y="724200"/>
            <a:ext cx="3837000" cy="43440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b="1"/>
          </a:p>
          <a:p>
            <a:pPr indent="0" lvl="0" marL="0" rtl="0" algn="l">
              <a:lnSpc>
                <a:spcPct val="150000"/>
              </a:lnSpc>
              <a:spcBef>
                <a:spcPts val="1600"/>
              </a:spcBef>
              <a:spcAft>
                <a:spcPts val="0"/>
              </a:spcAft>
              <a:buNone/>
            </a:pPr>
            <a:r>
              <a:t/>
            </a:r>
            <a:endParaRPr b="1"/>
          </a:p>
          <a:p>
            <a:pPr indent="0" lvl="0" marL="0" rtl="0" algn="l">
              <a:lnSpc>
                <a:spcPct val="150000"/>
              </a:lnSpc>
              <a:spcBef>
                <a:spcPts val="1600"/>
              </a:spcBef>
              <a:spcAft>
                <a:spcPts val="0"/>
              </a:spcAft>
              <a:buNone/>
            </a:pPr>
            <a:r>
              <a:rPr b="1" lang="en"/>
              <a:t>ELLIS:</a:t>
            </a:r>
            <a:endParaRPr b="1"/>
          </a:p>
          <a:p>
            <a:pPr indent="0" lvl="0" marL="0" rtl="0" algn="l">
              <a:lnSpc>
                <a:spcPct val="150000"/>
              </a:lnSpc>
              <a:spcBef>
                <a:spcPts val="1600"/>
              </a:spcBef>
              <a:spcAft>
                <a:spcPts val="0"/>
              </a:spcAft>
              <a:buNone/>
            </a:pPr>
            <a:r>
              <a:rPr lang="en"/>
              <a:t>•	Area VS Disease: Does living in rural or urban areas affect the risk of heart disease?</a:t>
            </a:r>
            <a:endParaRPr/>
          </a:p>
          <a:p>
            <a:pPr indent="0" lvl="0" marL="0" rtl="0" algn="l">
              <a:lnSpc>
                <a:spcPct val="150000"/>
              </a:lnSpc>
              <a:spcBef>
                <a:spcPts val="1600"/>
              </a:spcBef>
              <a:spcAft>
                <a:spcPts val="0"/>
              </a:spcAft>
              <a:buNone/>
            </a:pPr>
            <a:r>
              <a:rPr lang="en"/>
              <a:t>•	Area VS Stroke:  Does living in rural or urban areas affect the risk of stroke?</a:t>
            </a:r>
            <a:endParaRPr/>
          </a:p>
          <a:p>
            <a:pPr indent="0" lvl="0" marL="0" rtl="0" algn="l">
              <a:lnSpc>
                <a:spcPct val="150000"/>
              </a:lnSpc>
              <a:spcBef>
                <a:spcPts val="1600"/>
              </a:spcBef>
              <a:spcAft>
                <a:spcPts val="0"/>
              </a:spcAft>
              <a:buNone/>
            </a:pPr>
            <a:r>
              <a:t/>
            </a:r>
            <a:endParaRPr b="1"/>
          </a:p>
          <a:p>
            <a:pPr indent="0" lvl="0" marL="0" rtl="0" algn="l">
              <a:lnSpc>
                <a:spcPct val="150000"/>
              </a:lnSpc>
              <a:spcBef>
                <a:spcPts val="1600"/>
              </a:spcBef>
              <a:spcAft>
                <a:spcPts val="0"/>
              </a:spcAft>
              <a:buNone/>
            </a:pPr>
            <a:r>
              <a:t/>
            </a:r>
            <a:endParaRPr b="1"/>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Cleanup </a:t>
            </a:r>
            <a:endParaRPr/>
          </a:p>
        </p:txBody>
      </p:sp>
      <p:sp>
        <p:nvSpPr>
          <p:cNvPr id="144" name="Google Shape;144;p20"/>
          <p:cNvSpPr/>
          <p:nvPr/>
        </p:nvSpPr>
        <p:spPr>
          <a:xfrm>
            <a:off x="433625" y="1150000"/>
            <a:ext cx="2468700" cy="55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5" name="Google Shape;145;p20"/>
          <p:cNvSpPr txBox="1"/>
          <p:nvPr>
            <p:ph idx="4294967295" type="body"/>
          </p:nvPr>
        </p:nvSpPr>
        <p:spPr>
          <a:xfrm>
            <a:off x="433625" y="1283030"/>
            <a:ext cx="2256300" cy="285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Looking at the data</a:t>
            </a:r>
            <a:endParaRPr>
              <a:solidFill>
                <a:schemeClr val="lt1"/>
              </a:solidFill>
            </a:endParaRPr>
          </a:p>
        </p:txBody>
      </p:sp>
      <p:sp>
        <p:nvSpPr>
          <p:cNvPr id="146" name="Google Shape;146;p20"/>
          <p:cNvSpPr/>
          <p:nvPr/>
        </p:nvSpPr>
        <p:spPr>
          <a:xfrm>
            <a:off x="3045205" y="1150000"/>
            <a:ext cx="2759700" cy="5511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7" name="Google Shape;147;p20"/>
          <p:cNvSpPr txBox="1"/>
          <p:nvPr>
            <p:ph idx="4294967295" type="body"/>
          </p:nvPr>
        </p:nvSpPr>
        <p:spPr>
          <a:xfrm>
            <a:off x="3336484" y="1283030"/>
            <a:ext cx="2256300" cy="285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Identifying cleanups</a:t>
            </a:r>
            <a:endParaRPr>
              <a:solidFill>
                <a:schemeClr val="lt1"/>
              </a:solidFill>
            </a:endParaRPr>
          </a:p>
        </p:txBody>
      </p:sp>
      <p:sp>
        <p:nvSpPr>
          <p:cNvPr id="148" name="Google Shape;148;p20"/>
          <p:cNvSpPr/>
          <p:nvPr/>
        </p:nvSpPr>
        <p:spPr>
          <a:xfrm>
            <a:off x="5947989" y="1150000"/>
            <a:ext cx="2759700" cy="5511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9" name="Google Shape;149;p20"/>
          <p:cNvSpPr txBox="1"/>
          <p:nvPr>
            <p:ph idx="4294967295" type="body"/>
          </p:nvPr>
        </p:nvSpPr>
        <p:spPr>
          <a:xfrm>
            <a:off x="6253621" y="1283030"/>
            <a:ext cx="2256300" cy="285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Cleaning</a:t>
            </a:r>
            <a:endParaRPr>
              <a:solidFill>
                <a:schemeClr val="lt1"/>
              </a:solidFill>
            </a:endParaRPr>
          </a:p>
        </p:txBody>
      </p:sp>
      <p:pic>
        <p:nvPicPr>
          <p:cNvPr id="150" name="Google Shape;150;p20"/>
          <p:cNvPicPr preferRelativeResize="0"/>
          <p:nvPr/>
        </p:nvPicPr>
        <p:blipFill rotWithShape="1">
          <a:blip r:embed="rId3">
            <a:alphaModFix/>
          </a:blip>
          <a:srcRect b="0" l="0" r="1029" t="0"/>
          <a:stretch/>
        </p:blipFill>
        <p:spPr>
          <a:xfrm>
            <a:off x="770888" y="1701100"/>
            <a:ext cx="7602221" cy="344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311700" y="303075"/>
            <a:ext cx="8520600" cy="60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rgbClr val="000000"/>
                </a:solidFill>
              </a:rPr>
              <a:t>Hypertension VS Stroke: </a:t>
            </a:r>
            <a:endParaRPr/>
          </a:p>
        </p:txBody>
      </p:sp>
      <p:sp>
        <p:nvSpPr>
          <p:cNvPr id="156" name="Google Shape;156;p21"/>
          <p:cNvSpPr txBox="1"/>
          <p:nvPr/>
        </p:nvSpPr>
        <p:spPr>
          <a:xfrm>
            <a:off x="311700" y="910875"/>
            <a:ext cx="614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Are people with hypertension more likely to have stroke? </a:t>
            </a:r>
            <a:endParaRPr b="1" sz="1600">
              <a:solidFill>
                <a:schemeClr val="dk1"/>
              </a:solidFill>
              <a:latin typeface="Roboto"/>
              <a:ea typeface="Roboto"/>
              <a:cs typeface="Roboto"/>
              <a:sym typeface="Roboto"/>
            </a:endParaRPr>
          </a:p>
        </p:txBody>
      </p:sp>
      <p:sp>
        <p:nvSpPr>
          <p:cNvPr id="157" name="Google Shape;157;p21"/>
          <p:cNvSpPr txBox="1"/>
          <p:nvPr/>
        </p:nvSpPr>
        <p:spPr>
          <a:xfrm>
            <a:off x="5250400" y="1853075"/>
            <a:ext cx="3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58" name="Google Shape;158;p21"/>
          <p:cNvPicPr preferRelativeResize="0"/>
          <p:nvPr/>
        </p:nvPicPr>
        <p:blipFill>
          <a:blip r:embed="rId3">
            <a:alphaModFix/>
          </a:blip>
          <a:stretch>
            <a:fillRect/>
          </a:stretch>
        </p:blipFill>
        <p:spPr>
          <a:xfrm>
            <a:off x="152400" y="1411225"/>
            <a:ext cx="4919824" cy="3680251"/>
          </a:xfrm>
          <a:prstGeom prst="rect">
            <a:avLst/>
          </a:prstGeom>
          <a:noFill/>
          <a:ln>
            <a:noFill/>
          </a:ln>
        </p:spPr>
      </p:pic>
      <p:sp>
        <p:nvSpPr>
          <p:cNvPr id="159" name="Google Shape;159;p21"/>
          <p:cNvSpPr txBox="1"/>
          <p:nvPr/>
        </p:nvSpPr>
        <p:spPr>
          <a:xfrm>
            <a:off x="5321675" y="1710550"/>
            <a:ext cx="3634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Approach 1 - </a:t>
            </a:r>
            <a:r>
              <a:rPr b="1" i="1" lang="en" sz="1600">
                <a:latin typeface="Roboto"/>
                <a:ea typeface="Roboto"/>
                <a:cs typeface="Roboto"/>
                <a:sym typeface="Roboto"/>
              </a:rPr>
              <a:t>COUNT</a:t>
            </a:r>
            <a:r>
              <a:rPr lang="en" sz="1600">
                <a:latin typeface="Roboto"/>
                <a:ea typeface="Roboto"/>
                <a:cs typeface="Roboto"/>
                <a:sym typeface="Roboto"/>
              </a:rPr>
              <a:t> of people with stroke by hypertension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solidFill>
                  <a:srgbClr val="FF0000"/>
                </a:solidFill>
                <a:latin typeface="Roboto"/>
                <a:ea typeface="Roboto"/>
                <a:cs typeface="Roboto"/>
                <a:sym typeface="Roboto"/>
              </a:rPr>
              <a:t>Bad</a:t>
            </a:r>
            <a:r>
              <a:rPr lang="en" sz="1600">
                <a:latin typeface="Roboto"/>
                <a:ea typeface="Roboto"/>
                <a:cs typeface="Roboto"/>
                <a:sym typeface="Roboto"/>
              </a:rPr>
              <a:t>: significantly more data points for people without stroke, not accurate </a:t>
            </a:r>
            <a:r>
              <a:rPr lang="en" sz="1600">
                <a:latin typeface="Roboto"/>
                <a:ea typeface="Roboto"/>
                <a:cs typeface="Roboto"/>
                <a:sym typeface="Roboto"/>
              </a:rPr>
              <a:t>representation</a:t>
            </a:r>
            <a:r>
              <a:rPr lang="en" sz="1600">
                <a:latin typeface="Roboto"/>
                <a:ea typeface="Roboto"/>
                <a:cs typeface="Roboto"/>
                <a:sym typeface="Roboto"/>
              </a:rPr>
              <a:t> of the problem </a:t>
            </a:r>
            <a:endParaRPr sz="1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