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84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MY" dirty="0"/>
              <a:t>Division Name</a:t>
            </a:r>
            <a:r>
              <a:rPr dirty="0"/>
              <a:t>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5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09646" y="1460568"/>
            <a:ext cx="8565600" cy="2920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The objective is to explain the variation in the number of bike purchases in 3 year. In other words, we will answer the question “Why is the number of bike purchases in 3 year different in 1000 new customers”, then identify which of the 1000 customers Sprocket Central Pty Ltd should target.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Variables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Symbol" panose="05050102010706020507" pitchFamily="18" charset="2"/>
              <a:buChar char=""/>
            </a:pPr>
            <a:r>
              <a:rPr lang="en-US" sz="1200" b="0" dirty="0"/>
              <a:t>Age 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Symbol" panose="05050102010706020507" pitchFamily="18" charset="2"/>
              <a:buChar char=""/>
            </a:pPr>
            <a:r>
              <a:rPr lang="en-US" sz="1200" b="0" dirty="0"/>
              <a:t>Gender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Symbol" panose="05050102010706020507" pitchFamily="18" charset="2"/>
              <a:buChar char=""/>
            </a:pPr>
            <a:r>
              <a:rPr lang="en-US" sz="1200" b="0" dirty="0"/>
              <a:t>Job industry category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Symbol" panose="05050102010706020507" pitchFamily="18" charset="2"/>
              <a:buChar char=""/>
            </a:pPr>
            <a:r>
              <a:rPr lang="en-US" sz="1200" b="0" dirty="0"/>
              <a:t>Wealth segments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Symbol" panose="05050102010706020507" pitchFamily="18" charset="2"/>
              <a:buChar char=""/>
            </a:pPr>
            <a:r>
              <a:rPr lang="en-US" sz="1200" b="0" dirty="0"/>
              <a:t>Whether owning car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Symbol" panose="05050102010706020507" pitchFamily="18" charset="2"/>
              <a:buChar char=""/>
            </a:pPr>
            <a:r>
              <a:rPr lang="en-US" sz="1200" b="0" dirty="0"/>
              <a:t>State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6350"/>
            <a:ext cx="9191402" cy="85066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35AC54-3DAC-44E9-A70F-7E4A23D2EA3C}"/>
              </a:ext>
            </a:extLst>
          </p:cNvPr>
          <p:cNvGrpSpPr/>
          <p:nvPr/>
        </p:nvGrpSpPr>
        <p:grpSpPr>
          <a:xfrm>
            <a:off x="-100648" y="925714"/>
            <a:ext cx="1934723" cy="1491572"/>
            <a:chOff x="-179731" y="1440085"/>
            <a:chExt cx="2348273" cy="188945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73034E8-D2F5-42B2-A3F3-1928FD81F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685"/>
            <a:stretch/>
          </p:blipFill>
          <p:spPr>
            <a:xfrm>
              <a:off x="191280" y="1817893"/>
              <a:ext cx="1606248" cy="1511645"/>
            </a:xfrm>
            <a:prstGeom prst="rect">
              <a:avLst/>
            </a:prstGeom>
          </p:spPr>
        </p:pic>
        <p:sp>
          <p:nvSpPr>
            <p:cNvPr id="24" name="Shape 91">
              <a:extLst>
                <a:ext uri="{FF2B5EF4-FFF2-40B4-BE49-F238E27FC236}">
                  <a16:creationId xmlns:a16="http://schemas.microsoft.com/office/drawing/2014/main" id="{DDE888CE-BB8C-4C02-AFBF-BDE94D888B97}"/>
                </a:ext>
              </a:extLst>
            </p:cNvPr>
            <p:cNvSpPr/>
            <p:nvPr/>
          </p:nvSpPr>
          <p:spPr>
            <a:xfrm>
              <a:off x="-179731" y="1440085"/>
              <a:ext cx="2348273" cy="397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n-MY" sz="800" b="1" dirty="0"/>
                <a:t>Statistical summary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5850D9-3246-4E73-9FB3-DCA40DB0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00" y="871474"/>
            <a:ext cx="2653486" cy="1740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9F8F1-5D0E-4A70-9D1E-7D69C4BC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45" y="3043544"/>
            <a:ext cx="3433878" cy="1940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BD965-C265-436F-A3C7-9A210D7738A1}"/>
              </a:ext>
            </a:extLst>
          </p:cNvPr>
          <p:cNvSpPr txBox="1"/>
          <p:nvPr/>
        </p:nvSpPr>
        <p:spPr>
          <a:xfrm>
            <a:off x="1010787" y="2817005"/>
            <a:ext cx="1646575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Pivot chart snap shot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80445-CDF2-4FD4-A16A-584C7486F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718" y="1373599"/>
            <a:ext cx="4542224" cy="10148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55FAEE-FB05-4AE8-905A-7100113802D8}"/>
              </a:ext>
            </a:extLst>
          </p:cNvPr>
          <p:cNvSpPr txBox="1"/>
          <p:nvPr/>
        </p:nvSpPr>
        <p:spPr>
          <a:xfrm>
            <a:off x="5517339" y="1008521"/>
            <a:ext cx="23829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Matrix Correlation</a:t>
            </a:r>
          </a:p>
        </p:txBody>
      </p:sp>
      <p:sp>
        <p:nvSpPr>
          <p:cNvPr id="15" name="Shape 91">
            <a:extLst>
              <a:ext uri="{FF2B5EF4-FFF2-40B4-BE49-F238E27FC236}">
                <a16:creationId xmlns:a16="http://schemas.microsoft.com/office/drawing/2014/main" id="{B3499490-A561-4CDF-85A0-E9789771F8EF}"/>
              </a:ext>
            </a:extLst>
          </p:cNvPr>
          <p:cNvSpPr/>
          <p:nvPr/>
        </p:nvSpPr>
        <p:spPr>
          <a:xfrm>
            <a:off x="3661525" y="3140883"/>
            <a:ext cx="5529877" cy="1540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000" b="1" dirty="0"/>
              <a:t>Snap conclusion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most frequency for range 43-49 years old.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Financial Services industry sector leads first (21%) followed by Manufacturing (20%).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Mass Customers tend to purchase more (48.38% in total with 26.68% in Financial Services, 21.70% in Manufacturing), followed by High Net Customers.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NWS ranks first (50.76%) in the number of bike purchases, followed by QLD.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4D44D-B227-4D79-B7E6-A8D9983D4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1672152"/>
            <a:ext cx="4809849" cy="34713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430891-9ED5-40EC-9E74-D209B5DB7C9E}"/>
              </a:ext>
            </a:extLst>
          </p:cNvPr>
          <p:cNvSpPr/>
          <p:nvPr/>
        </p:nvSpPr>
        <p:spPr>
          <a:xfrm>
            <a:off x="2861863" y="2268550"/>
            <a:ext cx="6077113" cy="7325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791911"/>
            <a:ext cx="8565600" cy="91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Linear Regression Model </a:t>
            </a:r>
          </a:p>
          <a:p>
            <a:r>
              <a:rPr lang="en-MY" sz="1100" b="0" dirty="0"/>
              <a:t>Number of bike purchases = f(job industry, gender, own car, state, wealth segment, age)</a:t>
            </a:r>
          </a:p>
          <a:p>
            <a:r>
              <a:rPr lang="en-MY" sz="1100" b="0" dirty="0"/>
              <a:t>Number of bike purchases = b</a:t>
            </a:r>
            <a:r>
              <a:rPr lang="en-MY" sz="1100" b="0" baseline="-25000" dirty="0"/>
              <a:t>0</a:t>
            </a:r>
            <a:r>
              <a:rPr lang="en-MY" sz="1100" b="0" dirty="0"/>
              <a:t> + b</a:t>
            </a:r>
            <a:r>
              <a:rPr lang="en-MY" sz="1100" b="0" baseline="-25000" dirty="0"/>
              <a:t>1</a:t>
            </a:r>
            <a:r>
              <a:rPr lang="en-MY" sz="1100" b="0" dirty="0"/>
              <a:t>(job industry) +b</a:t>
            </a:r>
            <a:r>
              <a:rPr lang="en-MY" sz="1100" b="0" baseline="-25000" dirty="0"/>
              <a:t>2</a:t>
            </a:r>
            <a:r>
              <a:rPr lang="en-MY" sz="1100" b="0" dirty="0"/>
              <a:t>(gender) + b</a:t>
            </a:r>
            <a:r>
              <a:rPr lang="en-MY" sz="1100" b="0" baseline="-25000" dirty="0"/>
              <a:t>3</a:t>
            </a:r>
            <a:r>
              <a:rPr lang="en-MY" sz="1100" b="0" dirty="0"/>
              <a:t>(own car) + b</a:t>
            </a:r>
            <a:r>
              <a:rPr lang="en-MY" sz="1100" b="0" baseline="-25000" dirty="0"/>
              <a:t>4</a:t>
            </a:r>
            <a:r>
              <a:rPr lang="en-MY" sz="1100" b="0" dirty="0"/>
              <a:t>(state) + </a:t>
            </a:r>
            <a:r>
              <a:rPr lang="en-US" sz="1100" b="0" dirty="0"/>
              <a:t>(wealth segment) + (age)</a:t>
            </a:r>
            <a:r>
              <a:rPr lang="en-MY" sz="1100" b="0" dirty="0"/>
              <a:t>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42" name="Shape 91"/>
          <p:cNvSpPr/>
          <p:nvPr/>
        </p:nvSpPr>
        <p:spPr>
          <a:xfrm>
            <a:off x="2765836" y="1559141"/>
            <a:ext cx="6269165" cy="1418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en-MY" sz="1200" b="1" dirty="0"/>
              <a:t>ESTIMATION MODEL</a:t>
            </a:r>
          </a:p>
          <a:p>
            <a:pPr algn="ctr">
              <a:lnSpc>
                <a:spcPct val="250000"/>
              </a:lnSpc>
            </a:pPr>
            <a:r>
              <a:rPr lang="en-MY" sz="1100" dirty="0"/>
              <a:t> Number of bike number purchases = 53.2 b0 -2.84(job industry) + 1.38(gender) -0.36(own car) </a:t>
            </a:r>
          </a:p>
          <a:p>
            <a:pPr algn="ctr">
              <a:lnSpc>
                <a:spcPct val="250000"/>
              </a:lnSpc>
            </a:pPr>
            <a:r>
              <a:rPr lang="en-MY" sz="1100" dirty="0"/>
              <a:t>– 1.15(state) + 1.09(wealth segment) – 0.03(age)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8AE33401-C4ED-4068-9840-9A0BF148B0D5}"/>
              </a:ext>
            </a:extLst>
          </p:cNvPr>
          <p:cNvSpPr/>
          <p:nvPr/>
        </p:nvSpPr>
        <p:spPr>
          <a:xfrm>
            <a:off x="373375" y="852149"/>
            <a:ext cx="8565600" cy="431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" b="1" dirty="0"/>
              <a:t>Summary interpretation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The results of the estimated regression line include the estimated coefficients, the standard error of the coefficients, the calculated t-statistic, the corresponding p-value, and the bounds of the 95% confidence interval.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The independent variables that statistically significant in explaining the variation in the number of bike purchases are the </a:t>
            </a:r>
            <a:r>
              <a:rPr lang="en-MY" sz="1000" b="0" dirty="0"/>
              <a:t>job industry, gender, own car, state, wealth segment, age</a:t>
            </a:r>
            <a:r>
              <a:rPr lang="en-US" sz="1000" dirty="0"/>
              <a:t>, as indicated by (1) calculated t-statistics that exceed the critical values, and (2) the calculated p-values that are less than the significance level of 5%.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multiple correlation coefficient is 0.057269614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coefficient of determination, R</a:t>
            </a:r>
            <a:r>
              <a:rPr lang="en-US" sz="1000" baseline="30000" dirty="0"/>
              <a:t>2</a:t>
            </a:r>
            <a:r>
              <a:rPr lang="en-US" sz="1000" dirty="0"/>
              <a:t> = 0.3% (supper weak)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 b</a:t>
            </a:r>
            <a:r>
              <a:rPr lang="en-US" sz="1000" baseline="-25000" dirty="0"/>
              <a:t>0 </a:t>
            </a:r>
            <a:r>
              <a:rPr lang="en-US" sz="1000" dirty="0"/>
              <a:t>makes sense in terms of magnitude and sign and are statistically valid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This model shows that independent variables do not add not significantly in explaining the variation in the number of bike purchases &lt;&gt; data exploration.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=&gt; Re-specify the regression model, removing or restating the independent variables such that there is less correlation among them. </a:t>
            </a:r>
          </a:p>
          <a:p>
            <a:pPr algn="just">
              <a:lnSpc>
                <a:spcPct val="150000"/>
              </a:lnSpc>
            </a:pPr>
            <a:r>
              <a:rPr lang="en-US" sz="1000" b="1" dirty="0"/>
              <a:t>Regression Assumptions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There is a population regression line that joins the mean of the dependent variables.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This implies that the mean of the error is 0.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variance of the dependent variable is constant for all values of the explanatory variables (Homoscedasticity).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dependent variable is normally distributed for any value of the explanatory variables.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error terms are probabilistically independent.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800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Symbol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Phong</cp:lastModifiedBy>
  <cp:revision>59</cp:revision>
  <dcterms:modified xsi:type="dcterms:W3CDTF">2021-01-27T11:02:40Z</dcterms:modified>
</cp:coreProperties>
</file>