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3" r:id="rId6"/>
    <p:sldId id="267" r:id="rId7"/>
    <p:sldId id="268" r:id="rId8"/>
    <p:sldId id="269" r:id="rId9"/>
    <p:sldId id="256" r:id="rId10"/>
    <p:sldId id="271" r:id="rId11"/>
    <p:sldId id="277" r:id="rId12"/>
    <p:sldId id="276" r:id="rId13"/>
    <p:sldId id="278" r:id="rId14"/>
    <p:sldId id="280" r:id="rId15"/>
    <p:sldId id="281" r:id="rId16"/>
    <p:sldId id="282" r:id="rId17"/>
    <p:sldId id="283" r:id="rId18"/>
    <p:sldId id="284" r:id="rId19"/>
    <p:sldId id="28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D7D88D-AB97-480C-AD16-B1F518704959}" v="75" dt="2022-06-30T07:01:42.484"/>
    <p1510:client id="{48BA3DC3-DA01-478D-BD9A-B6B10770D7DD}" v="8" dt="2022-06-30T13:15:27.569"/>
    <p1510:client id="{5DCCD203-E6D1-2511-1681-CB5E273BC5C8}" v="715" dt="2022-06-30T04:39:04.599"/>
    <p1510:client id="{7BC99A08-9D13-1A88-A451-BF6921AC1B14}" v="735" dt="2022-06-30T03:49:09.172"/>
    <p1510:client id="{7E468F97-AEA3-4284-850A-BDF18B2DEB07}" v="131" dt="2022-06-30T02:55:38.476"/>
    <p1510:client id="{96D03D51-D4BE-E801-4135-1A9D4847C18F}" v="785" dt="2022-06-30T04:55:21.199"/>
    <p1510:client id="{AC55B789-8233-28EA-7C2A-13F5AA8D1D26}" v="6" dt="2022-06-30T13:09:06.8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fivethirtyeight" TargetMode="External"/><Relationship Id="rId2" Type="http://schemas.openxmlformats.org/officeDocument/2006/relationships/hyperlink" Target="https://fivethirtyeight.com/features/gun-deaths/" TargetMode="External"/><Relationship Id="rId1" Type="http://schemas.openxmlformats.org/officeDocument/2006/relationships/slideLayout" Target="../slideLayouts/slideLayout2.xml"/><Relationship Id="rId5" Type="http://schemas.openxmlformats.org/officeDocument/2006/relationships/hyperlink" Target="https://datatofish.com/random-forest-python/" TargetMode="External"/><Relationship Id="rId4" Type="http://schemas.openxmlformats.org/officeDocument/2006/relationships/hyperlink" Target="https://www.pewresearch.org/fact-tank/2022/02/03/what-the-data-says-about-gun-deaths-in-the-u-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DFF9877-CCEB-4D9A-AC9B-EA926A829B5C}"/>
              </a:ext>
            </a:extLst>
          </p:cNvPr>
          <p:cNvPicPr>
            <a:picLocks noChangeAspect="1"/>
          </p:cNvPicPr>
          <p:nvPr/>
        </p:nvPicPr>
        <p:blipFill rotWithShape="1">
          <a:blip r:embed="rId2"/>
          <a:srcRect t="9091" r="23298"/>
          <a:stretch/>
        </p:blipFill>
        <p:spPr>
          <a:xfrm>
            <a:off x="3523488" y="10"/>
            <a:ext cx="8668512" cy="6857990"/>
          </a:xfrm>
          <a:prstGeom prst="rect">
            <a:avLst/>
          </a:prstGeom>
        </p:spPr>
      </p:pic>
      <p:sp>
        <p:nvSpPr>
          <p:cNvPr id="56" name="Rectangle 55">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DC8D6C-445F-4643-9D6E-7A50C6F78C26}"/>
              </a:ext>
            </a:extLst>
          </p:cNvPr>
          <p:cNvSpPr>
            <a:spLocks noGrp="1"/>
          </p:cNvSpPr>
          <p:nvPr>
            <p:ph type="title"/>
          </p:nvPr>
        </p:nvSpPr>
        <p:spPr>
          <a:xfrm>
            <a:off x="477981" y="1122363"/>
            <a:ext cx="5532982" cy="2399002"/>
          </a:xfrm>
        </p:spPr>
        <p:txBody>
          <a:bodyPr vert="horz" lIns="91440" tIns="45720" rIns="91440" bIns="45720" rtlCol="0" anchor="b">
            <a:normAutofit/>
          </a:bodyPr>
          <a:lstStyle/>
          <a:p>
            <a:r>
              <a:rPr lang="en-US" sz="4800" b="1"/>
              <a:t>Project 3:</a:t>
            </a:r>
            <a:br>
              <a:rPr lang="en-US" sz="4800" b="1"/>
            </a:br>
            <a:br>
              <a:rPr lang="en-US" sz="4800" b="1"/>
            </a:br>
            <a:r>
              <a:rPr lang="en-US" sz="4800" b="1"/>
              <a:t>Gun Death Dataset</a:t>
            </a:r>
          </a:p>
        </p:txBody>
      </p:sp>
      <p:sp>
        <p:nvSpPr>
          <p:cNvPr id="4" name="Text Placeholder 3">
            <a:extLst>
              <a:ext uri="{FF2B5EF4-FFF2-40B4-BE49-F238E27FC236}">
                <a16:creationId xmlns:a16="http://schemas.microsoft.com/office/drawing/2014/main" id="{FF258883-079B-4AE8-8741-4873CCB3AF4A}"/>
              </a:ext>
            </a:extLst>
          </p:cNvPr>
          <p:cNvSpPr>
            <a:spLocks noGrp="1"/>
          </p:cNvSpPr>
          <p:nvPr>
            <p:ph type="body" idx="1"/>
          </p:nvPr>
        </p:nvSpPr>
        <p:spPr>
          <a:xfrm>
            <a:off x="463602" y="4254696"/>
            <a:ext cx="3994605" cy="2185800"/>
          </a:xfrm>
        </p:spPr>
        <p:txBody>
          <a:bodyPr vert="horz" lIns="91440" tIns="45720" rIns="91440" bIns="45720" rtlCol="0" anchor="t">
            <a:normAutofit/>
          </a:bodyPr>
          <a:lstStyle/>
          <a:p>
            <a:r>
              <a:rPr lang="en-US" sz="1400" b="1">
                <a:solidFill>
                  <a:schemeClr val="tx1"/>
                </a:solidFill>
              </a:rPr>
              <a:t>Group Members:</a:t>
            </a:r>
            <a:endParaRPr lang="en-US" sz="1400" b="1">
              <a:solidFill>
                <a:schemeClr val="tx1"/>
              </a:solidFill>
              <a:cs typeface="Calibri"/>
            </a:endParaRPr>
          </a:p>
          <a:p>
            <a:r>
              <a:rPr lang="en-US" sz="1400" b="1">
                <a:solidFill>
                  <a:schemeClr val="tx1"/>
                </a:solidFill>
              </a:rPr>
              <a:t>Arun </a:t>
            </a:r>
            <a:r>
              <a:rPr lang="en-US" sz="1400" b="1" err="1">
                <a:solidFill>
                  <a:schemeClr val="tx1"/>
                </a:solidFill>
              </a:rPr>
              <a:t>Kuinkel</a:t>
            </a:r>
            <a:endParaRPr lang="en-US" sz="1400" b="1">
              <a:solidFill>
                <a:schemeClr val="tx1"/>
              </a:solidFill>
              <a:cs typeface="Calibri"/>
            </a:endParaRPr>
          </a:p>
          <a:p>
            <a:r>
              <a:rPr lang="en-US" sz="1400" b="1">
                <a:solidFill>
                  <a:schemeClr val="tx1"/>
                </a:solidFill>
              </a:rPr>
              <a:t>Avigail Spira</a:t>
            </a:r>
            <a:endParaRPr lang="en-US" sz="1400" b="1">
              <a:solidFill>
                <a:schemeClr val="tx1"/>
              </a:solidFill>
              <a:cs typeface="Calibri"/>
            </a:endParaRPr>
          </a:p>
          <a:p>
            <a:r>
              <a:rPr lang="en-US" sz="1400" b="1">
                <a:solidFill>
                  <a:schemeClr val="tx1"/>
                </a:solidFill>
              </a:rPr>
              <a:t>Cindy Juan</a:t>
            </a:r>
            <a:endParaRPr lang="en-US" sz="1400" b="1">
              <a:solidFill>
                <a:schemeClr val="tx1"/>
              </a:solidFill>
              <a:cs typeface="Calibri"/>
            </a:endParaRPr>
          </a:p>
          <a:p>
            <a:r>
              <a:rPr lang="en-US" sz="1400" b="1">
                <a:solidFill>
                  <a:schemeClr val="tx1"/>
                </a:solidFill>
              </a:rPr>
              <a:t>Dean </a:t>
            </a:r>
            <a:r>
              <a:rPr lang="en-US" sz="1400" b="1" err="1">
                <a:solidFill>
                  <a:schemeClr val="tx1"/>
                </a:solidFill>
              </a:rPr>
              <a:t>Loeafoe</a:t>
            </a:r>
            <a:endParaRPr lang="en-US" sz="1400" b="1" err="1">
              <a:solidFill>
                <a:schemeClr val="tx1"/>
              </a:solidFill>
              <a:cs typeface="Calibri"/>
            </a:endParaRPr>
          </a:p>
          <a:p>
            <a:endParaRPr lang="en-US" sz="800">
              <a:solidFill>
                <a:schemeClr val="tx1"/>
              </a:solidFill>
            </a:endParaRPr>
          </a:p>
        </p:txBody>
      </p:sp>
      <p:sp>
        <p:nvSpPr>
          <p:cNvPr id="58" name="Rectangle 5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0" name="Rectangle 5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677583"/>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Data Conversion- to Numeric</a:t>
            </a:r>
            <a:endParaRPr lang="en-US"/>
          </a:p>
        </p:txBody>
      </p:sp>
      <p:pic>
        <p:nvPicPr>
          <p:cNvPr id="5" name="Picture 5" descr="Text&#10;&#10;Description automatically generated">
            <a:extLst>
              <a:ext uri="{FF2B5EF4-FFF2-40B4-BE49-F238E27FC236}">
                <a16:creationId xmlns:a16="http://schemas.microsoft.com/office/drawing/2014/main" id="{DBC60D65-0CDA-D22E-BDC9-B399B1840570}"/>
              </a:ext>
            </a:extLst>
          </p:cNvPr>
          <p:cNvPicPr>
            <a:picLocks noChangeAspect="1"/>
          </p:cNvPicPr>
          <p:nvPr/>
        </p:nvPicPr>
        <p:blipFill>
          <a:blip r:embed="rId2"/>
          <a:stretch>
            <a:fillRect/>
          </a:stretch>
        </p:blipFill>
        <p:spPr>
          <a:xfrm>
            <a:off x="653143" y="3346684"/>
            <a:ext cx="10733314" cy="1616058"/>
          </a:xfrm>
          <a:prstGeom prst="rect">
            <a:avLst/>
          </a:prstGeom>
        </p:spPr>
      </p:pic>
    </p:spTree>
    <p:extLst>
      <p:ext uri="{BB962C8B-B14F-4D97-AF65-F5344CB8AC3E}">
        <p14:creationId xmlns:p14="http://schemas.microsoft.com/office/powerpoint/2010/main" val="4108563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8" descr="Graphical user interface&#10;&#10;Description automatically generated">
            <a:extLst>
              <a:ext uri="{FF2B5EF4-FFF2-40B4-BE49-F238E27FC236}">
                <a16:creationId xmlns:a16="http://schemas.microsoft.com/office/drawing/2014/main" id="{96EBDFD9-0258-0B66-96FC-468580DDD5E9}"/>
              </a:ext>
            </a:extLst>
          </p:cNvPr>
          <p:cNvPicPr>
            <a:picLocks noChangeAspect="1"/>
          </p:cNvPicPr>
          <p:nvPr/>
        </p:nvPicPr>
        <p:blipFill>
          <a:blip r:embed="rId2"/>
          <a:stretch>
            <a:fillRect/>
          </a:stretch>
        </p:blipFill>
        <p:spPr>
          <a:xfrm>
            <a:off x="3952465" y="857170"/>
            <a:ext cx="5927569" cy="59515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6" name="Content Placeholder 5">
            <a:extLst>
              <a:ext uri="{FF2B5EF4-FFF2-40B4-BE49-F238E27FC236}">
                <a16:creationId xmlns:a16="http://schemas.microsoft.com/office/drawing/2014/main" id="{D597D67E-6D7F-8D0C-F9B0-D81812DF05E1}"/>
              </a:ext>
            </a:extLst>
          </p:cNvPr>
          <p:cNvSpPr>
            <a:spLocks noGrp="1"/>
          </p:cNvSpPr>
          <p:nvPr>
            <p:ph idx="1"/>
          </p:nvPr>
        </p:nvSpPr>
        <p:spPr>
          <a:xfrm>
            <a:off x="245" y="14745"/>
            <a:ext cx="4049857" cy="4192520"/>
          </a:xfrm>
        </p:spPr>
        <p:txBody>
          <a:bodyPr vert="horz" lIns="91440" tIns="45720" rIns="91440" bIns="45720" rtlCol="0" anchor="t">
            <a:normAutofit/>
          </a:bodyPr>
          <a:lstStyle/>
          <a:p>
            <a:pPr marL="0" indent="0" algn="ctr">
              <a:buNone/>
            </a:pPr>
            <a:endParaRPr lang="en-US" sz="4400">
              <a:solidFill>
                <a:srgbClr val="FF0000"/>
              </a:solidFill>
              <a:cs typeface="Calibri"/>
            </a:endParaRPr>
          </a:p>
          <a:p>
            <a:pPr marL="0" indent="0" algn="ctr">
              <a:buNone/>
            </a:pPr>
            <a:r>
              <a:rPr lang="en-US" sz="4400">
                <a:solidFill>
                  <a:schemeClr val="accent2"/>
                </a:solidFill>
                <a:cs typeface="Calibri"/>
              </a:rPr>
              <a:t>Heatmap</a:t>
            </a:r>
            <a:endParaRPr lang="en-US">
              <a:solidFill>
                <a:schemeClr val="accent2"/>
              </a:solidFill>
              <a:cs typeface="Calibri"/>
            </a:endParaRPr>
          </a:p>
        </p:txBody>
      </p:sp>
    </p:spTree>
    <p:extLst>
      <p:ext uri="{BB962C8B-B14F-4D97-AF65-F5344CB8AC3E}">
        <p14:creationId xmlns:p14="http://schemas.microsoft.com/office/powerpoint/2010/main" val="313082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Preliminary Conclusions</a:t>
            </a:r>
            <a:endParaRPr lang="en-US"/>
          </a:p>
        </p:txBody>
      </p:sp>
      <p:sp>
        <p:nvSpPr>
          <p:cNvPr id="3" name="TextBox 2">
            <a:extLst>
              <a:ext uri="{FF2B5EF4-FFF2-40B4-BE49-F238E27FC236}">
                <a16:creationId xmlns:a16="http://schemas.microsoft.com/office/drawing/2014/main" id="{75C9F71F-95AD-0929-626D-D19EC29AF850}"/>
              </a:ext>
            </a:extLst>
          </p:cNvPr>
          <p:cNvSpPr txBox="1"/>
          <p:nvPr/>
        </p:nvSpPr>
        <p:spPr>
          <a:xfrm>
            <a:off x="1422400" y="2293257"/>
            <a:ext cx="9252856" cy="4770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cs typeface="Calibri" panose="020F0502020204030204"/>
              </a:rPr>
              <a:t>- We expect most of the attributes to contribute unique data to our models. </a:t>
            </a:r>
          </a:p>
          <a:p>
            <a:endParaRPr lang="en-US" sz="1600">
              <a:ea typeface="+mn-lt"/>
              <a:cs typeface="+mn-lt"/>
            </a:endParaRPr>
          </a:p>
          <a:p>
            <a:r>
              <a:rPr lang="en-US" sz="1600">
                <a:ea typeface="+mn-lt"/>
                <a:cs typeface="+mn-lt"/>
              </a:rPr>
              <a:t>- Age and Race are highly correlated with intent. This is expected since certain demographics are more likely to be involved in gun culture, exposure and violence. Age and race share a decent level of correlation with each other as well.</a:t>
            </a:r>
          </a:p>
          <a:p>
            <a:r>
              <a:rPr lang="en-US" sz="1600">
                <a:ea typeface="+mn-lt"/>
                <a:cs typeface="+mn-lt"/>
              </a:rPr>
              <a:t>We can expect that either age or race will not show up as a selected attribute during feature selection since they contribute similar data to any created model.</a:t>
            </a:r>
          </a:p>
          <a:p>
            <a:br>
              <a:rPr lang="en-US" sz="1600"/>
            </a:br>
            <a:r>
              <a:rPr lang="en-US" sz="1600">
                <a:ea typeface="+mn-lt"/>
                <a:cs typeface="+mn-lt"/>
              </a:rPr>
              <a:t>- One odd observation is the negative correlation between Intent and Place. One would expect a higher amount of correlation between these 2 attributes since we know the majority of gun related deaths takes place in the victim's home. </a:t>
            </a:r>
          </a:p>
          <a:p>
            <a:endParaRPr lang="en-US" sz="1600">
              <a:ea typeface="+mn-lt"/>
              <a:cs typeface="+mn-lt"/>
            </a:endParaRPr>
          </a:p>
          <a:p>
            <a:r>
              <a:rPr lang="en-US" sz="1600">
                <a:ea typeface="+mn-lt"/>
                <a:cs typeface="+mn-lt"/>
              </a:rPr>
              <a:t>- We don't expect year to come up as a selected feature since gun violence happens regularly throughout the documented 3 years.</a:t>
            </a:r>
            <a:endParaRPr lang="en-US" sz="1600">
              <a:cs typeface="Calibri"/>
            </a:endParaRPr>
          </a:p>
          <a:p>
            <a:endParaRPr lang="en-US" sz="1600">
              <a:ea typeface="+mn-lt"/>
              <a:cs typeface="+mn-lt"/>
            </a:endParaRPr>
          </a:p>
          <a:p>
            <a:r>
              <a:rPr lang="en-US" sz="1600">
                <a:ea typeface="+mn-lt"/>
                <a:cs typeface="+mn-lt"/>
              </a:rPr>
              <a:t>- There was 1 correlation value that defied expectations. This was the Place attribute. Certain demographic groups tend to congregate in different places in society. This is a real world link between location, age and race. Surprisingly, the heat map disagrees.</a:t>
            </a:r>
            <a:endParaRPr lang="en-US" sz="1600">
              <a:cs typeface="Calibri"/>
            </a:endParaRPr>
          </a:p>
          <a:p>
            <a:endParaRPr lang="en-US" sz="1600">
              <a:cs typeface="Calibri"/>
            </a:endParaRPr>
          </a:p>
        </p:txBody>
      </p:sp>
    </p:spTree>
    <p:extLst>
      <p:ext uri="{BB962C8B-B14F-4D97-AF65-F5344CB8AC3E}">
        <p14:creationId xmlns:p14="http://schemas.microsoft.com/office/powerpoint/2010/main" val="379449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89278-D651-DF4E-A133-CBF786407538}"/>
              </a:ext>
            </a:extLst>
          </p:cNvPr>
          <p:cNvSpPr>
            <a:spLocks noGrp="1"/>
          </p:cNvSpPr>
          <p:nvPr>
            <p:ph type="title"/>
          </p:nvPr>
        </p:nvSpPr>
        <p:spPr/>
        <p:txBody>
          <a:bodyPr/>
          <a:lstStyle/>
          <a:p>
            <a:r>
              <a:rPr lang="en-US">
                <a:solidFill>
                  <a:schemeClr val="accent2"/>
                </a:solidFill>
                <a:cs typeface="Calibri Light"/>
              </a:rPr>
              <a:t>Feature Selection</a:t>
            </a:r>
            <a:endParaRPr lang="en-US">
              <a:solidFill>
                <a:schemeClr val="accent2"/>
              </a:solidFill>
            </a:endParaRPr>
          </a:p>
        </p:txBody>
      </p:sp>
      <p:sp>
        <p:nvSpPr>
          <p:cNvPr id="3" name="Content Placeholder 2">
            <a:extLst>
              <a:ext uri="{FF2B5EF4-FFF2-40B4-BE49-F238E27FC236}">
                <a16:creationId xmlns:a16="http://schemas.microsoft.com/office/drawing/2014/main" id="{7AA828E2-5FAE-81AB-9B51-A9EA9B657D37}"/>
              </a:ext>
            </a:extLst>
          </p:cNvPr>
          <p:cNvSpPr>
            <a:spLocks noGrp="1"/>
          </p:cNvSpPr>
          <p:nvPr>
            <p:ph idx="1"/>
          </p:nvPr>
        </p:nvSpPr>
        <p:spPr>
          <a:xfrm>
            <a:off x="838200" y="1825625"/>
            <a:ext cx="5129409" cy="4351338"/>
          </a:xfrm>
        </p:spPr>
        <p:txBody>
          <a:bodyPr vert="horz" lIns="91440" tIns="45720" rIns="91440" bIns="45720" rtlCol="0" anchor="t">
            <a:normAutofit/>
          </a:bodyPr>
          <a:lstStyle/>
          <a:p>
            <a:pPr marL="0" indent="0">
              <a:buNone/>
            </a:pPr>
            <a:r>
              <a:rPr lang="en-US">
                <a:cs typeface="Calibri"/>
              </a:rPr>
              <a:t>- once again we utilized the K-best with f regression and Chi-Square methods for feature selections</a:t>
            </a:r>
          </a:p>
          <a:p>
            <a:pPr marL="0" indent="0">
              <a:buNone/>
            </a:pPr>
            <a:r>
              <a:rPr lang="en-US">
                <a:cs typeface="Calibri"/>
              </a:rPr>
              <a:t>- we see that the features selected are the same for both methods</a:t>
            </a:r>
          </a:p>
          <a:p>
            <a:pPr marL="0" indent="0">
              <a:buNone/>
            </a:pPr>
            <a:r>
              <a:rPr lang="en-US">
                <a:cs typeface="Calibri"/>
              </a:rPr>
              <a:t>- Month, Age, Race, Place, and Education were all chosen</a:t>
            </a:r>
          </a:p>
          <a:p>
            <a:pPr marL="0" indent="0">
              <a:buNone/>
            </a:pPr>
            <a:endParaRPr lang="en-US">
              <a:cs typeface="Calibri"/>
            </a:endParaRPr>
          </a:p>
        </p:txBody>
      </p:sp>
      <p:pic>
        <p:nvPicPr>
          <p:cNvPr id="4" name="Picture 4" descr="Text&#10;&#10;Description automatically generated">
            <a:extLst>
              <a:ext uri="{FF2B5EF4-FFF2-40B4-BE49-F238E27FC236}">
                <a16:creationId xmlns:a16="http://schemas.microsoft.com/office/drawing/2014/main" id="{912839F3-218D-F120-9EE3-223186449450}"/>
              </a:ext>
            </a:extLst>
          </p:cNvPr>
          <p:cNvPicPr>
            <a:picLocks noChangeAspect="1"/>
          </p:cNvPicPr>
          <p:nvPr/>
        </p:nvPicPr>
        <p:blipFill>
          <a:blip r:embed="rId2"/>
          <a:stretch>
            <a:fillRect/>
          </a:stretch>
        </p:blipFill>
        <p:spPr>
          <a:xfrm>
            <a:off x="6102263" y="1694339"/>
            <a:ext cx="4987446" cy="1152008"/>
          </a:xfrm>
          <a:prstGeom prst="rect">
            <a:avLst/>
          </a:prstGeom>
        </p:spPr>
      </p:pic>
      <p:pic>
        <p:nvPicPr>
          <p:cNvPr id="7" name="Picture 7">
            <a:extLst>
              <a:ext uri="{FF2B5EF4-FFF2-40B4-BE49-F238E27FC236}">
                <a16:creationId xmlns:a16="http://schemas.microsoft.com/office/drawing/2014/main" id="{02841CB4-FA72-5461-E8B2-363F119F25A4}"/>
              </a:ext>
            </a:extLst>
          </p:cNvPr>
          <p:cNvPicPr>
            <a:picLocks noChangeAspect="1"/>
          </p:cNvPicPr>
          <p:nvPr/>
        </p:nvPicPr>
        <p:blipFill>
          <a:blip r:embed="rId3"/>
          <a:stretch>
            <a:fillRect/>
          </a:stretch>
        </p:blipFill>
        <p:spPr>
          <a:xfrm>
            <a:off x="7441961" y="4006632"/>
            <a:ext cx="1838325" cy="2686050"/>
          </a:xfrm>
          <a:prstGeom prst="rect">
            <a:avLst/>
          </a:prstGeom>
        </p:spPr>
      </p:pic>
      <p:pic>
        <p:nvPicPr>
          <p:cNvPr id="8" name="Picture 8">
            <a:extLst>
              <a:ext uri="{FF2B5EF4-FFF2-40B4-BE49-F238E27FC236}">
                <a16:creationId xmlns:a16="http://schemas.microsoft.com/office/drawing/2014/main" id="{E52ABE05-1C38-9FA0-6D6D-76D73BB07D87}"/>
              </a:ext>
            </a:extLst>
          </p:cNvPr>
          <p:cNvPicPr>
            <a:picLocks noChangeAspect="1"/>
          </p:cNvPicPr>
          <p:nvPr/>
        </p:nvPicPr>
        <p:blipFill>
          <a:blip r:embed="rId4"/>
          <a:stretch>
            <a:fillRect/>
          </a:stretch>
        </p:blipFill>
        <p:spPr>
          <a:xfrm>
            <a:off x="7834508" y="2851107"/>
            <a:ext cx="990600" cy="1009650"/>
          </a:xfrm>
          <a:prstGeom prst="rect">
            <a:avLst/>
          </a:prstGeom>
        </p:spPr>
      </p:pic>
    </p:spTree>
    <p:extLst>
      <p:ext uri="{BB962C8B-B14F-4D97-AF65-F5344CB8AC3E}">
        <p14:creationId xmlns:p14="http://schemas.microsoft.com/office/powerpoint/2010/main" val="201713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D6DF4-5E30-6791-9F65-D4677D9A6E04}"/>
              </a:ext>
            </a:extLst>
          </p:cNvPr>
          <p:cNvSpPr>
            <a:spLocks noGrp="1"/>
          </p:cNvSpPr>
          <p:nvPr>
            <p:ph type="title"/>
          </p:nvPr>
        </p:nvSpPr>
        <p:spPr/>
        <p:txBody>
          <a:bodyPr>
            <a:normAutofit/>
          </a:bodyPr>
          <a:lstStyle/>
          <a:p>
            <a:r>
              <a:rPr lang="en-US" sz="4000" b="1">
                <a:solidFill>
                  <a:schemeClr val="accent2"/>
                </a:solidFill>
                <a:cs typeface="Calibri Light"/>
              </a:rPr>
              <a:t>Logistic Regression Model</a:t>
            </a:r>
            <a:endParaRPr lang="en-US" sz="4000" b="1">
              <a:solidFill>
                <a:schemeClr val="accent2"/>
              </a:solidFill>
            </a:endParaRPr>
          </a:p>
        </p:txBody>
      </p:sp>
      <p:pic>
        <p:nvPicPr>
          <p:cNvPr id="6" name="Picture 6">
            <a:extLst>
              <a:ext uri="{FF2B5EF4-FFF2-40B4-BE49-F238E27FC236}">
                <a16:creationId xmlns:a16="http://schemas.microsoft.com/office/drawing/2014/main" id="{F70AD499-02F5-1DBD-DB08-CCCAE0139A8F}"/>
              </a:ext>
            </a:extLst>
          </p:cNvPr>
          <p:cNvPicPr>
            <a:picLocks noGrp="1" noChangeAspect="1"/>
          </p:cNvPicPr>
          <p:nvPr>
            <p:ph idx="1"/>
          </p:nvPr>
        </p:nvPicPr>
        <p:blipFill>
          <a:blip r:embed="rId2"/>
          <a:stretch>
            <a:fillRect/>
          </a:stretch>
        </p:blipFill>
        <p:spPr>
          <a:xfrm>
            <a:off x="842441" y="2246672"/>
            <a:ext cx="4776460" cy="941408"/>
          </a:xfrm>
        </p:spPr>
      </p:pic>
      <p:pic>
        <p:nvPicPr>
          <p:cNvPr id="7" name="Picture 7" descr="Table&#10;&#10;Description automatically generated">
            <a:extLst>
              <a:ext uri="{FF2B5EF4-FFF2-40B4-BE49-F238E27FC236}">
                <a16:creationId xmlns:a16="http://schemas.microsoft.com/office/drawing/2014/main" id="{FB7199B4-02A6-94CE-0B3D-7D3D83B6BF23}"/>
              </a:ext>
            </a:extLst>
          </p:cNvPr>
          <p:cNvPicPr>
            <a:picLocks noChangeAspect="1"/>
          </p:cNvPicPr>
          <p:nvPr/>
        </p:nvPicPr>
        <p:blipFill>
          <a:blip r:embed="rId3"/>
          <a:stretch>
            <a:fillRect/>
          </a:stretch>
        </p:blipFill>
        <p:spPr>
          <a:xfrm>
            <a:off x="841332" y="3384123"/>
            <a:ext cx="3901857" cy="3336081"/>
          </a:xfrm>
          <a:prstGeom prst="rect">
            <a:avLst/>
          </a:prstGeom>
        </p:spPr>
      </p:pic>
      <p:sp>
        <p:nvSpPr>
          <p:cNvPr id="8" name="TextBox 7">
            <a:extLst>
              <a:ext uri="{FF2B5EF4-FFF2-40B4-BE49-F238E27FC236}">
                <a16:creationId xmlns:a16="http://schemas.microsoft.com/office/drawing/2014/main" id="{52767993-1B0A-8724-C1D9-09774B155647}"/>
              </a:ext>
            </a:extLst>
          </p:cNvPr>
          <p:cNvSpPr txBox="1"/>
          <p:nvPr/>
        </p:nvSpPr>
        <p:spPr>
          <a:xfrm>
            <a:off x="841332" y="1672461"/>
            <a:ext cx="253226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Original data</a:t>
            </a:r>
          </a:p>
        </p:txBody>
      </p:sp>
      <p:pic>
        <p:nvPicPr>
          <p:cNvPr id="9" name="Picture 9" descr="Graphical user interface, text, application, chat or text message, website&#10;&#10;Description automatically generated">
            <a:extLst>
              <a:ext uri="{FF2B5EF4-FFF2-40B4-BE49-F238E27FC236}">
                <a16:creationId xmlns:a16="http://schemas.microsoft.com/office/drawing/2014/main" id="{716FFC8E-5163-CC82-8347-76FF27DBA0D0}"/>
              </a:ext>
            </a:extLst>
          </p:cNvPr>
          <p:cNvPicPr>
            <a:picLocks noChangeAspect="1"/>
          </p:cNvPicPr>
          <p:nvPr/>
        </p:nvPicPr>
        <p:blipFill>
          <a:blip r:embed="rId4"/>
          <a:stretch>
            <a:fillRect/>
          </a:stretch>
        </p:blipFill>
        <p:spPr>
          <a:xfrm>
            <a:off x="6154847" y="2248487"/>
            <a:ext cx="5383320" cy="1087545"/>
          </a:xfrm>
          <a:prstGeom prst="rect">
            <a:avLst/>
          </a:prstGeom>
        </p:spPr>
      </p:pic>
      <p:sp>
        <p:nvSpPr>
          <p:cNvPr id="10" name="TextBox 9">
            <a:extLst>
              <a:ext uri="{FF2B5EF4-FFF2-40B4-BE49-F238E27FC236}">
                <a16:creationId xmlns:a16="http://schemas.microsoft.com/office/drawing/2014/main" id="{0065772C-1D13-36E4-CF1B-17552DD9661D}"/>
              </a:ext>
            </a:extLst>
          </p:cNvPr>
          <p:cNvSpPr txBox="1"/>
          <p:nvPr/>
        </p:nvSpPr>
        <p:spPr>
          <a:xfrm>
            <a:off x="6099001" y="1673138"/>
            <a:ext cx="27431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cs typeface="Calibri"/>
              </a:rPr>
              <a:t>Selected Features</a:t>
            </a:r>
          </a:p>
        </p:txBody>
      </p:sp>
      <p:pic>
        <p:nvPicPr>
          <p:cNvPr id="11" name="Picture 11">
            <a:extLst>
              <a:ext uri="{FF2B5EF4-FFF2-40B4-BE49-F238E27FC236}">
                <a16:creationId xmlns:a16="http://schemas.microsoft.com/office/drawing/2014/main" id="{6932D3B7-61DF-2F00-7FAC-EB0E0FE9136E}"/>
              </a:ext>
            </a:extLst>
          </p:cNvPr>
          <p:cNvPicPr>
            <a:picLocks noChangeAspect="1"/>
          </p:cNvPicPr>
          <p:nvPr/>
        </p:nvPicPr>
        <p:blipFill>
          <a:blip r:embed="rId5"/>
          <a:stretch>
            <a:fillRect/>
          </a:stretch>
        </p:blipFill>
        <p:spPr>
          <a:xfrm>
            <a:off x="6154455" y="3424882"/>
            <a:ext cx="3901857" cy="3327633"/>
          </a:xfrm>
          <a:prstGeom prst="rect">
            <a:avLst/>
          </a:prstGeom>
        </p:spPr>
      </p:pic>
    </p:spTree>
    <p:extLst>
      <p:ext uri="{BB962C8B-B14F-4D97-AF65-F5344CB8AC3E}">
        <p14:creationId xmlns:p14="http://schemas.microsoft.com/office/powerpoint/2010/main" val="804216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1"/>
            <a:ext cx="7058307" cy="2595329"/>
          </a:xfrm>
          <a:prstGeom prst="rect">
            <a:avLst/>
          </a:prstGeom>
          <a:solidFill>
            <a:srgbClr val="605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0B49024-FE1D-C626-4EED-A9C82FDE7B27}"/>
              </a:ext>
            </a:extLst>
          </p:cNvPr>
          <p:cNvSpPr>
            <a:spLocks noGrp="1"/>
          </p:cNvSpPr>
          <p:nvPr>
            <p:ph type="title"/>
          </p:nvPr>
        </p:nvSpPr>
        <p:spPr>
          <a:xfrm>
            <a:off x="534694" y="491260"/>
            <a:ext cx="6656820" cy="2241289"/>
          </a:xfrm>
        </p:spPr>
        <p:txBody>
          <a:bodyPr>
            <a:normAutofit/>
          </a:bodyPr>
          <a:lstStyle/>
          <a:p>
            <a:r>
              <a:rPr lang="en-US">
                <a:solidFill>
                  <a:srgbClr val="FFFFFF"/>
                </a:solidFill>
                <a:cs typeface="Calibri Light"/>
              </a:rPr>
              <a:t>Decision Tree Regression Model</a:t>
            </a:r>
            <a:endParaRPr lang="en-US">
              <a:solidFill>
                <a:srgbClr val="FFFFFF"/>
              </a:solidFill>
            </a:endParaRPr>
          </a:p>
        </p:txBody>
      </p:sp>
      <p:sp>
        <p:nvSpPr>
          <p:cNvPr id="15" name="Rectangle 14">
            <a:extLst>
              <a:ext uri="{FF2B5EF4-FFF2-40B4-BE49-F238E27FC236}">
                <a16:creationId xmlns:a16="http://schemas.microsoft.com/office/drawing/2014/main" id="{392E632E-3F30-4018-960F-EE3228045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3085476"/>
            <a:ext cx="3998237" cy="3449681"/>
          </a:xfrm>
          <a:prstGeom prst="rect">
            <a:avLst/>
          </a:prstGeom>
          <a:solidFill>
            <a:srgbClr val="6200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6" descr="Table&#10;&#10;Description automatically generated">
            <a:extLst>
              <a:ext uri="{FF2B5EF4-FFF2-40B4-BE49-F238E27FC236}">
                <a16:creationId xmlns:a16="http://schemas.microsoft.com/office/drawing/2014/main" id="{8120A5DC-039B-86DA-0876-5B62F22DCE3B}"/>
              </a:ext>
            </a:extLst>
          </p:cNvPr>
          <p:cNvPicPr>
            <a:picLocks noChangeAspect="1"/>
          </p:cNvPicPr>
          <p:nvPr/>
        </p:nvPicPr>
        <p:blipFill>
          <a:blip r:embed="rId2"/>
          <a:stretch>
            <a:fillRect/>
          </a:stretch>
        </p:blipFill>
        <p:spPr>
          <a:xfrm>
            <a:off x="532807" y="3354350"/>
            <a:ext cx="3590988" cy="2925295"/>
          </a:xfrm>
          <a:prstGeom prst="rect">
            <a:avLst/>
          </a:prstGeom>
        </p:spPr>
      </p:pic>
      <p:sp>
        <p:nvSpPr>
          <p:cNvPr id="17" name="Rectangle 16">
            <a:extLst>
              <a:ext uri="{FF2B5EF4-FFF2-40B4-BE49-F238E27FC236}">
                <a16:creationId xmlns:a16="http://schemas.microsoft.com/office/drawing/2014/main" id="{0015B939-F527-4117-B775-533A401685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8848" y="3090672"/>
            <a:ext cx="2889504" cy="1636776"/>
          </a:xfrm>
          <a:prstGeom prst="rect">
            <a:avLst/>
          </a:prstGeom>
          <a:solidFill>
            <a:srgbClr val="6200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22BCFB4-3880-430A-9E42-4D844E8F6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98848" y="4901184"/>
            <a:ext cx="2889504" cy="1636776"/>
          </a:xfrm>
          <a:prstGeom prst="rect">
            <a:avLst/>
          </a:prstGeom>
          <a:solidFill>
            <a:srgbClr val="6200FE">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5">
            <a:extLst>
              <a:ext uri="{FF2B5EF4-FFF2-40B4-BE49-F238E27FC236}">
                <a16:creationId xmlns:a16="http://schemas.microsoft.com/office/drawing/2014/main" id="{42B26FD3-AF74-E117-58D1-A7F5023F5021}"/>
              </a:ext>
            </a:extLst>
          </p:cNvPr>
          <p:cNvPicPr>
            <a:picLocks noChangeAspect="1"/>
          </p:cNvPicPr>
          <p:nvPr/>
        </p:nvPicPr>
        <p:blipFill>
          <a:blip r:embed="rId3"/>
          <a:stretch>
            <a:fillRect/>
          </a:stretch>
        </p:blipFill>
        <p:spPr>
          <a:xfrm>
            <a:off x="4686342" y="3541847"/>
            <a:ext cx="2514514" cy="442004"/>
          </a:xfrm>
          <a:prstGeom prst="rect">
            <a:avLst/>
          </a:prstGeom>
        </p:spPr>
      </p:pic>
      <p:sp>
        <p:nvSpPr>
          <p:cNvPr id="21" name="Rectangle 2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Content Placeholder 9">
            <a:extLst>
              <a:ext uri="{FF2B5EF4-FFF2-40B4-BE49-F238E27FC236}">
                <a16:creationId xmlns:a16="http://schemas.microsoft.com/office/drawing/2014/main" id="{DFE81A59-D787-06B8-17A0-69C5E3064584}"/>
              </a:ext>
            </a:extLst>
          </p:cNvPr>
          <p:cNvSpPr>
            <a:spLocks noGrp="1"/>
          </p:cNvSpPr>
          <p:nvPr>
            <p:ph idx="1"/>
          </p:nvPr>
        </p:nvSpPr>
        <p:spPr>
          <a:xfrm>
            <a:off x="7957973" y="763523"/>
            <a:ext cx="3511296" cy="5330952"/>
          </a:xfrm>
        </p:spPr>
        <p:txBody>
          <a:bodyPr anchor="ctr">
            <a:normAutofit/>
          </a:bodyPr>
          <a:lstStyle/>
          <a:p>
            <a:pPr marL="0" indent="0">
              <a:buNone/>
            </a:pPr>
            <a:r>
              <a:rPr lang="en-US" sz="2200">
                <a:ea typeface="+mn-lt"/>
                <a:cs typeface="+mn-lt"/>
              </a:rPr>
              <a:t>It is interesting to point out that this model placed a heavier numerical weight on a similar set of attributes to the ones selected by K-Best and the Chi Square test. Both form of feature selection picked Month, Age, Race, Place and Education. The Tree Regressor placed heavy weights on Race, Age, Month, Place and Year. Education followed as a near 6th place.</a:t>
            </a:r>
            <a:endParaRPr lang="en-US"/>
          </a:p>
        </p:txBody>
      </p:sp>
      <p:pic>
        <p:nvPicPr>
          <p:cNvPr id="3" name="Picture 6">
            <a:extLst>
              <a:ext uri="{FF2B5EF4-FFF2-40B4-BE49-F238E27FC236}">
                <a16:creationId xmlns:a16="http://schemas.microsoft.com/office/drawing/2014/main" id="{8CEE20DE-78BA-C609-3225-5F4308633E54}"/>
              </a:ext>
            </a:extLst>
          </p:cNvPr>
          <p:cNvPicPr>
            <a:picLocks noChangeAspect="1"/>
          </p:cNvPicPr>
          <p:nvPr/>
        </p:nvPicPr>
        <p:blipFill>
          <a:blip r:embed="rId4"/>
          <a:stretch>
            <a:fillRect/>
          </a:stretch>
        </p:blipFill>
        <p:spPr>
          <a:xfrm>
            <a:off x="5104412" y="5019675"/>
            <a:ext cx="1666875" cy="1390650"/>
          </a:xfrm>
          <a:prstGeom prst="rect">
            <a:avLst/>
          </a:prstGeom>
        </p:spPr>
      </p:pic>
    </p:spTree>
    <p:extLst>
      <p:ext uri="{BB962C8B-B14F-4D97-AF65-F5344CB8AC3E}">
        <p14:creationId xmlns:p14="http://schemas.microsoft.com/office/powerpoint/2010/main" val="1462700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83A7-D7D0-B135-3C97-4161F9BEA264}"/>
              </a:ext>
            </a:extLst>
          </p:cNvPr>
          <p:cNvSpPr>
            <a:spLocks noGrp="1"/>
          </p:cNvSpPr>
          <p:nvPr>
            <p:ph type="title"/>
          </p:nvPr>
        </p:nvSpPr>
        <p:spPr/>
        <p:txBody>
          <a:bodyPr/>
          <a:lstStyle/>
          <a:p>
            <a:r>
              <a:rPr lang="en-US">
                <a:cs typeface="Calibri Light"/>
              </a:rPr>
              <a:t>Random Forest model </a:t>
            </a:r>
            <a:endParaRPr lang="en-US"/>
          </a:p>
        </p:txBody>
      </p:sp>
      <p:pic>
        <p:nvPicPr>
          <p:cNvPr id="11" name="Picture 11">
            <a:extLst>
              <a:ext uri="{FF2B5EF4-FFF2-40B4-BE49-F238E27FC236}">
                <a16:creationId xmlns:a16="http://schemas.microsoft.com/office/drawing/2014/main" id="{97CB6286-8161-BBB4-DC4C-A7B1060343EB}"/>
              </a:ext>
            </a:extLst>
          </p:cNvPr>
          <p:cNvPicPr>
            <a:picLocks noGrp="1" noChangeAspect="1"/>
          </p:cNvPicPr>
          <p:nvPr>
            <p:ph idx="1"/>
          </p:nvPr>
        </p:nvPicPr>
        <p:blipFill>
          <a:blip r:embed="rId2"/>
          <a:stretch>
            <a:fillRect/>
          </a:stretch>
        </p:blipFill>
        <p:spPr>
          <a:xfrm>
            <a:off x="838004" y="2174712"/>
            <a:ext cx="5255059" cy="1022697"/>
          </a:xfrm>
        </p:spPr>
      </p:pic>
      <p:sp>
        <p:nvSpPr>
          <p:cNvPr id="12" name="TextBox 11">
            <a:extLst>
              <a:ext uri="{FF2B5EF4-FFF2-40B4-BE49-F238E27FC236}">
                <a16:creationId xmlns:a16="http://schemas.microsoft.com/office/drawing/2014/main" id="{8D97432F-2218-8271-8977-22ED292A536F}"/>
              </a:ext>
            </a:extLst>
          </p:cNvPr>
          <p:cNvSpPr txBox="1"/>
          <p:nvPr/>
        </p:nvSpPr>
        <p:spPr>
          <a:xfrm>
            <a:off x="841331" y="1812098"/>
            <a:ext cx="17098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Original Dataset</a:t>
            </a:r>
          </a:p>
        </p:txBody>
      </p:sp>
      <p:pic>
        <p:nvPicPr>
          <p:cNvPr id="13" name="Picture 13" descr="Table&#10;&#10;Description automatically generated">
            <a:extLst>
              <a:ext uri="{FF2B5EF4-FFF2-40B4-BE49-F238E27FC236}">
                <a16:creationId xmlns:a16="http://schemas.microsoft.com/office/drawing/2014/main" id="{5F4F3294-4A14-75E4-AC06-356C6290ADA6}"/>
              </a:ext>
            </a:extLst>
          </p:cNvPr>
          <p:cNvPicPr>
            <a:picLocks noChangeAspect="1"/>
          </p:cNvPicPr>
          <p:nvPr/>
        </p:nvPicPr>
        <p:blipFill>
          <a:blip r:embed="rId3"/>
          <a:stretch>
            <a:fillRect/>
          </a:stretch>
        </p:blipFill>
        <p:spPr>
          <a:xfrm>
            <a:off x="841332" y="3192779"/>
            <a:ext cx="5269282" cy="2998524"/>
          </a:xfrm>
          <a:prstGeom prst="rect">
            <a:avLst/>
          </a:prstGeom>
        </p:spPr>
      </p:pic>
      <p:sp>
        <p:nvSpPr>
          <p:cNvPr id="14" name="TextBox 13">
            <a:extLst>
              <a:ext uri="{FF2B5EF4-FFF2-40B4-BE49-F238E27FC236}">
                <a16:creationId xmlns:a16="http://schemas.microsoft.com/office/drawing/2014/main" id="{4C2AD5DE-A09C-5065-E611-BC21C292C443}"/>
              </a:ext>
            </a:extLst>
          </p:cNvPr>
          <p:cNvSpPr txBox="1"/>
          <p:nvPr/>
        </p:nvSpPr>
        <p:spPr>
          <a:xfrm>
            <a:off x="6099001" y="1694015"/>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Selected Features</a:t>
            </a:r>
          </a:p>
        </p:txBody>
      </p:sp>
      <p:pic>
        <p:nvPicPr>
          <p:cNvPr id="15" name="Picture 15">
            <a:extLst>
              <a:ext uri="{FF2B5EF4-FFF2-40B4-BE49-F238E27FC236}">
                <a16:creationId xmlns:a16="http://schemas.microsoft.com/office/drawing/2014/main" id="{0F28CA8B-CFEE-8C04-76D1-F9F2628FD537}"/>
              </a:ext>
            </a:extLst>
          </p:cNvPr>
          <p:cNvPicPr>
            <a:picLocks noChangeAspect="1"/>
          </p:cNvPicPr>
          <p:nvPr/>
        </p:nvPicPr>
        <p:blipFill>
          <a:blip r:embed="rId4"/>
          <a:stretch>
            <a:fillRect/>
          </a:stretch>
        </p:blipFill>
        <p:spPr>
          <a:xfrm>
            <a:off x="6103437" y="2238440"/>
            <a:ext cx="5851481" cy="888434"/>
          </a:xfrm>
          <a:prstGeom prst="rect">
            <a:avLst/>
          </a:prstGeom>
        </p:spPr>
      </p:pic>
      <p:pic>
        <p:nvPicPr>
          <p:cNvPr id="16" name="Picture 16">
            <a:extLst>
              <a:ext uri="{FF2B5EF4-FFF2-40B4-BE49-F238E27FC236}">
                <a16:creationId xmlns:a16="http://schemas.microsoft.com/office/drawing/2014/main" id="{7BD73D54-2842-0C1F-B36C-A33E0BD936A3}"/>
              </a:ext>
            </a:extLst>
          </p:cNvPr>
          <p:cNvPicPr>
            <a:picLocks noChangeAspect="1"/>
          </p:cNvPicPr>
          <p:nvPr/>
        </p:nvPicPr>
        <p:blipFill>
          <a:blip r:embed="rId5"/>
          <a:stretch>
            <a:fillRect/>
          </a:stretch>
        </p:blipFill>
        <p:spPr>
          <a:xfrm>
            <a:off x="6102263" y="3192662"/>
            <a:ext cx="5498925" cy="2998757"/>
          </a:xfrm>
          <a:prstGeom prst="rect">
            <a:avLst/>
          </a:prstGeom>
        </p:spPr>
      </p:pic>
    </p:spTree>
    <p:extLst>
      <p:ext uri="{BB962C8B-B14F-4D97-AF65-F5344CB8AC3E}">
        <p14:creationId xmlns:p14="http://schemas.microsoft.com/office/powerpoint/2010/main" val="358455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05DEF0-FD30-FB4B-85B7-0D39960FAF9B}"/>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mj-lt"/>
                <a:ea typeface="+mj-ea"/>
                <a:cs typeface="+mj-cs"/>
              </a:rPr>
              <a:t>Ensemble Model</a:t>
            </a:r>
            <a:endParaRPr lang="en-US" sz="3200" kern="1200">
              <a:solidFill>
                <a:srgbClr val="FFFFFF"/>
              </a:solidFill>
              <a:latin typeface="+mj-lt"/>
              <a:ea typeface="+mj-ea"/>
              <a:cs typeface="+mj-cs"/>
            </a:endParaRPr>
          </a:p>
          <a:p>
            <a:endParaRPr lang="en-US" sz="3200" kern="1200">
              <a:solidFill>
                <a:srgbClr val="FFFFFF"/>
              </a:solidFill>
              <a:latin typeface="+mj-lt"/>
              <a:ea typeface="+mj-ea"/>
              <a:cs typeface="+mj-cs"/>
            </a:endParaRPr>
          </a:p>
        </p:txBody>
      </p:sp>
      <p:pic>
        <p:nvPicPr>
          <p:cNvPr id="3" name="Picture 3">
            <a:extLst>
              <a:ext uri="{FF2B5EF4-FFF2-40B4-BE49-F238E27FC236}">
                <a16:creationId xmlns:a16="http://schemas.microsoft.com/office/drawing/2014/main" id="{F20F109A-F9AF-3D8F-0091-527EEB496AEF}"/>
              </a:ext>
            </a:extLst>
          </p:cNvPr>
          <p:cNvPicPr>
            <a:picLocks noGrp="1" noChangeAspect="1"/>
          </p:cNvPicPr>
          <p:nvPr>
            <p:ph idx="1"/>
          </p:nvPr>
        </p:nvPicPr>
        <p:blipFill>
          <a:blip r:embed="rId2"/>
          <a:stretch>
            <a:fillRect/>
          </a:stretch>
        </p:blipFill>
        <p:spPr>
          <a:xfrm>
            <a:off x="5854103" y="330380"/>
            <a:ext cx="5127679" cy="6148507"/>
          </a:xfrm>
        </p:spPr>
      </p:pic>
    </p:spTree>
    <p:extLst>
      <p:ext uri="{BB962C8B-B14F-4D97-AF65-F5344CB8AC3E}">
        <p14:creationId xmlns:p14="http://schemas.microsoft.com/office/powerpoint/2010/main" val="407674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F8736-1BB5-F69E-B5C8-EC94685BF9BB}"/>
              </a:ext>
            </a:extLst>
          </p:cNvPr>
          <p:cNvSpPr>
            <a:spLocks noGrp="1"/>
          </p:cNvSpPr>
          <p:nvPr>
            <p:ph type="title"/>
          </p:nvPr>
        </p:nvSpPr>
        <p:spPr/>
        <p:txBody>
          <a:bodyPr/>
          <a:lstStyle/>
          <a:p>
            <a:r>
              <a:rPr lang="en-US">
                <a:cs typeface="Calibri Light"/>
              </a:rPr>
              <a:t>Detailed Conclusion</a:t>
            </a:r>
            <a:endParaRPr lang="en-US"/>
          </a:p>
        </p:txBody>
      </p:sp>
      <p:sp>
        <p:nvSpPr>
          <p:cNvPr id="3" name="Content Placeholder 2">
            <a:extLst>
              <a:ext uri="{FF2B5EF4-FFF2-40B4-BE49-F238E27FC236}">
                <a16:creationId xmlns:a16="http://schemas.microsoft.com/office/drawing/2014/main" id="{99A5898A-A634-3AF6-F9F2-821E15BCFCEE}"/>
              </a:ext>
            </a:extLst>
          </p:cNvPr>
          <p:cNvSpPr>
            <a:spLocks noGrp="1"/>
          </p:cNvSpPr>
          <p:nvPr>
            <p:ph idx="1"/>
          </p:nvPr>
        </p:nvSpPr>
        <p:spPr>
          <a:xfrm>
            <a:off x="838200" y="1581210"/>
            <a:ext cx="10515600" cy="4595753"/>
          </a:xfrm>
        </p:spPr>
        <p:txBody>
          <a:bodyPr vert="horz" lIns="91440" tIns="45720" rIns="91440" bIns="45720" rtlCol="0" anchor="t">
            <a:normAutofit fontScale="55000" lnSpcReduction="20000"/>
          </a:bodyPr>
          <a:lstStyle/>
          <a:p>
            <a:r>
              <a:rPr lang="en-US">
                <a:ea typeface="+mn-lt"/>
                <a:cs typeface="+mn-lt"/>
              </a:rPr>
              <a:t>The model that outperformed the others by a slight margin was model number 1, the Logistic Regression model that used all of the attributes. This model has an accuracy of 0.8330896106104404 and Roc of 0.8769649803214535. Model 2 was a close 2nd place. Each of the models performed accurately in some regard. What this report focused on was the idea that a more accurate classification model can be built by selecting the attributes that contribute the most unique data to the models. The results are somewhat inconclusive.</a:t>
            </a:r>
            <a:endParaRPr lang="en-US">
              <a:cs typeface="Calibri" panose="020F0502020204030204"/>
            </a:endParaRPr>
          </a:p>
          <a:p>
            <a:r>
              <a:rPr lang="en-US">
                <a:ea typeface="+mn-lt"/>
                <a:cs typeface="+mn-lt"/>
              </a:rPr>
              <a:t>Month, Age, Race, Place and Education was selected by both feature selection method. When these five attributed were fed into a logistic regression model, the performance metrics went down slightly when compared to the model that used all the attributes. The opposite is true for the Random Forest models. When the five selected attributes were used to create a Random Forest, the performance metrics slightly increased when compared to using all the attributes. It is unknown why this happened.</a:t>
            </a:r>
            <a:endParaRPr lang="en-US"/>
          </a:p>
          <a:p>
            <a:r>
              <a:rPr lang="en-US">
                <a:ea typeface="+mn-lt"/>
                <a:cs typeface="+mn-lt"/>
              </a:rPr>
              <a:t>One other observation is that the decision tree placed heavier emphasis on Year, Place, Month, Age and Race. This list has four of the five attributes that were selected by K-Best and the Chi Square test. This is somewhat notable. Although the theory did not pan out as we expected, some knowledge can still be gleamed from the data and selected features. Clearly age and race play a major factor in gun violence since certain demographic have a higher degree of exposure and indulgence in gun use, whether it is for recreational or criminal use. Timing is also important. According to the data, people tend to be more isolated during the non-holiday months. This might lead individuals to be more violent.</a:t>
            </a:r>
            <a:endParaRPr lang="en-US"/>
          </a:p>
          <a:p>
            <a:r>
              <a:rPr lang="en-US">
                <a:ea typeface="+mn-lt"/>
                <a:cs typeface="+mn-lt"/>
              </a:rPr>
              <a:t>The place in which the crime takes place matters as well. Most people are shot in their homes. This aligns nicely with the fact that most shootings and murders are committed by a friend or family member. As for education, it would be easy to say that people of with a Highschool diploma are more likely to be involved in gun violence, but it is more likely that this observation is simply a consequence of how education is distributed among the American population. The one attribute that defied expectation is Gender. We expected this to show up since males were more likely to be the victim of a gun related death unfortunately. It is unclear as to why this is the case.</a:t>
            </a:r>
            <a:endParaRPr lang="en-US"/>
          </a:p>
          <a:p>
            <a:endParaRPr lang="en-US">
              <a:cs typeface="Calibri"/>
            </a:endParaRPr>
          </a:p>
        </p:txBody>
      </p:sp>
    </p:spTree>
    <p:extLst>
      <p:ext uri="{BB962C8B-B14F-4D97-AF65-F5344CB8AC3E}">
        <p14:creationId xmlns:p14="http://schemas.microsoft.com/office/powerpoint/2010/main" val="256688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2F930A-432F-935E-6B24-566A9C5D02EA}"/>
              </a:ext>
            </a:extLst>
          </p:cNvPr>
          <p:cNvSpPr>
            <a:spLocks noGrp="1"/>
          </p:cNvSpPr>
          <p:nvPr>
            <p:ph idx="1"/>
          </p:nvPr>
        </p:nvSpPr>
        <p:spPr>
          <a:xfrm>
            <a:off x="4447308" y="591344"/>
            <a:ext cx="6906491" cy="5585619"/>
          </a:xfrm>
        </p:spPr>
        <p:txBody>
          <a:bodyPr vert="horz" lIns="91440" tIns="45720" rIns="91440" bIns="45720" rtlCol="0" anchor="ctr">
            <a:normAutofit/>
          </a:bodyPr>
          <a:lstStyle/>
          <a:p>
            <a:r>
              <a:rPr lang="en-US">
                <a:cs typeface="Calibri"/>
              </a:rPr>
              <a:t>Thank You !!!</a:t>
            </a:r>
            <a:endParaRPr lang="en-US"/>
          </a:p>
        </p:txBody>
      </p:sp>
    </p:spTree>
    <p:extLst>
      <p:ext uri="{BB962C8B-B14F-4D97-AF65-F5344CB8AC3E}">
        <p14:creationId xmlns:p14="http://schemas.microsoft.com/office/powerpoint/2010/main" val="287904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1" name="Picture 4" descr="A picture containing map&#10;&#10;Description automatically generated">
            <a:extLst>
              <a:ext uri="{FF2B5EF4-FFF2-40B4-BE49-F238E27FC236}">
                <a16:creationId xmlns:a16="http://schemas.microsoft.com/office/drawing/2014/main" id="{BD5DFD0F-EA2A-B18A-ED35-3BA582518723}"/>
              </a:ext>
            </a:extLst>
          </p:cNvPr>
          <p:cNvPicPr>
            <a:picLocks noChangeAspect="1"/>
          </p:cNvPicPr>
          <p:nvPr/>
        </p:nvPicPr>
        <p:blipFill rotWithShape="1">
          <a:blip r:embed="rId2">
            <a:duotone>
              <a:prstClr val="black"/>
              <a:schemeClr val="tx2">
                <a:tint val="45000"/>
                <a:satMod val="400000"/>
              </a:schemeClr>
            </a:duotone>
          </a:blip>
          <a:srcRect t="7407"/>
          <a:stretch/>
        </p:blipFill>
        <p:spPr>
          <a:xfrm>
            <a:off x="20" y="10"/>
            <a:ext cx="12191980" cy="6857990"/>
          </a:xfrm>
          <a:prstGeom prst="rect">
            <a:avLst/>
          </a:prstGeom>
        </p:spPr>
      </p:pic>
      <p:sp>
        <p:nvSpPr>
          <p:cNvPr id="42" name="Rectangle 44">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Title 1">
            <a:extLst>
              <a:ext uri="{FF2B5EF4-FFF2-40B4-BE49-F238E27FC236}">
                <a16:creationId xmlns:a16="http://schemas.microsoft.com/office/drawing/2014/main" id="{3289F301-021E-EAE9-0579-5E4B4DBCC89F}"/>
              </a:ext>
            </a:extLst>
          </p:cNvPr>
          <p:cNvSpPr>
            <a:spLocks noGrp="1"/>
          </p:cNvSpPr>
          <p:nvPr>
            <p:ph type="title"/>
          </p:nvPr>
        </p:nvSpPr>
        <p:spPr>
          <a:xfrm>
            <a:off x="4050889" y="178853"/>
            <a:ext cx="6784259" cy="1038045"/>
          </a:xfrm>
        </p:spPr>
        <p:txBody>
          <a:bodyPr>
            <a:normAutofit/>
          </a:bodyPr>
          <a:lstStyle/>
          <a:p>
            <a:r>
              <a:rPr lang="en-US" sz="4800">
                <a:solidFill>
                  <a:schemeClr val="tx1">
                    <a:lumMod val="85000"/>
                    <a:lumOff val="15000"/>
                  </a:schemeClr>
                </a:solidFill>
                <a:cs typeface="Calibri Light"/>
              </a:rPr>
              <a:t>Workflow:</a:t>
            </a:r>
            <a:endParaRPr lang="en-US" sz="4800">
              <a:solidFill>
                <a:schemeClr val="tx1">
                  <a:lumMod val="85000"/>
                  <a:lumOff val="15000"/>
                </a:schemeClr>
              </a:solidFill>
            </a:endParaRPr>
          </a:p>
        </p:txBody>
      </p:sp>
      <p:sp>
        <p:nvSpPr>
          <p:cNvPr id="20" name="Content Placeholder 2">
            <a:extLst>
              <a:ext uri="{FF2B5EF4-FFF2-40B4-BE49-F238E27FC236}">
                <a16:creationId xmlns:a16="http://schemas.microsoft.com/office/drawing/2014/main" id="{55033B01-67C7-836E-7FD7-64284B9B0765}"/>
              </a:ext>
            </a:extLst>
          </p:cNvPr>
          <p:cNvSpPr>
            <a:spLocks noGrp="1"/>
          </p:cNvSpPr>
          <p:nvPr>
            <p:ph idx="1"/>
          </p:nvPr>
        </p:nvSpPr>
        <p:spPr>
          <a:xfrm>
            <a:off x="3863983" y="1001383"/>
            <a:ext cx="6453580" cy="5787275"/>
          </a:xfrm>
        </p:spPr>
        <p:txBody>
          <a:bodyPr vert="horz" lIns="91440" tIns="45720" rIns="91440" bIns="45720" rtlCol="0" anchor="t">
            <a:noAutofit/>
          </a:bodyPr>
          <a:lstStyle/>
          <a:p>
            <a:pPr marL="0" indent="0">
              <a:buNone/>
            </a:pPr>
            <a:endParaRPr lang="en-US" sz="1400" b="1">
              <a:cs typeface="Calibri"/>
            </a:endParaRPr>
          </a:p>
          <a:p>
            <a:pPr marL="914400" lvl="1" indent="-457200">
              <a:buAutoNum type="arabicPeriod"/>
            </a:pPr>
            <a:r>
              <a:rPr lang="en-US" sz="1400" b="1">
                <a:cs typeface="Calibri"/>
              </a:rPr>
              <a:t>Introduction</a:t>
            </a:r>
            <a:endParaRPr lang="en-US" sz="1400" b="1">
              <a:ea typeface="Calibri"/>
              <a:cs typeface="Calibri"/>
            </a:endParaRPr>
          </a:p>
          <a:p>
            <a:pPr lvl="2"/>
            <a:r>
              <a:rPr lang="en-US" sz="1400" b="1">
                <a:cs typeface="Calibri"/>
              </a:rPr>
              <a:t>Research Approach</a:t>
            </a:r>
          </a:p>
          <a:p>
            <a:pPr lvl="2"/>
            <a:r>
              <a:rPr lang="en-US" sz="1400" b="1">
                <a:cs typeface="Calibri"/>
              </a:rPr>
              <a:t>Statement of Problem</a:t>
            </a:r>
          </a:p>
          <a:p>
            <a:pPr marL="914400" lvl="1" indent="-457200">
              <a:buAutoNum type="arabicPeriod"/>
            </a:pPr>
            <a:r>
              <a:rPr lang="en-US" sz="1400" b="1">
                <a:cs typeface="Calibri"/>
              </a:rPr>
              <a:t>Data Preparation</a:t>
            </a:r>
            <a:endParaRPr lang="en-US" sz="1400" b="1">
              <a:ea typeface="Calibri"/>
              <a:cs typeface="Calibri"/>
            </a:endParaRPr>
          </a:p>
          <a:p>
            <a:pPr marL="914400" lvl="1" indent="-457200">
              <a:buAutoNum type="arabicPeriod"/>
            </a:pPr>
            <a:r>
              <a:rPr lang="en-US" sz="1400" b="1">
                <a:cs typeface="Calibri"/>
              </a:rPr>
              <a:t>Data Visualization &amp; Preliminary Conclusion</a:t>
            </a:r>
            <a:endParaRPr lang="en-US" sz="1400" b="1">
              <a:ea typeface="Calibri"/>
              <a:cs typeface="Calibri"/>
            </a:endParaRPr>
          </a:p>
          <a:p>
            <a:pPr marL="1257300" lvl="2" indent="-342900"/>
            <a:r>
              <a:rPr lang="en-US" sz="1400" b="1">
                <a:cs typeface="Calibri"/>
              </a:rPr>
              <a:t>Bar Plots, Box Plots, Histograms, Correlation Table and Chart</a:t>
            </a:r>
          </a:p>
          <a:p>
            <a:pPr marL="457200" lvl="1" indent="0">
              <a:buNone/>
            </a:pPr>
            <a:r>
              <a:rPr lang="en-US" sz="1400">
                <a:cs typeface="Calibri"/>
              </a:rPr>
              <a:t>4</a:t>
            </a:r>
            <a:r>
              <a:rPr lang="en-US" sz="1400" b="1">
                <a:cs typeface="Calibri"/>
              </a:rPr>
              <a:t>.       Feature</a:t>
            </a:r>
            <a:r>
              <a:rPr lang="en-US" sz="1400" b="1">
                <a:ea typeface="+mn-lt"/>
                <a:cs typeface="+mn-lt"/>
              </a:rPr>
              <a:t> Engineering</a:t>
            </a:r>
            <a:endParaRPr lang="en-US" b="1">
              <a:cs typeface="Calibri"/>
            </a:endParaRPr>
          </a:p>
          <a:p>
            <a:pPr marL="1257300" lvl="2" indent="-342900"/>
            <a:r>
              <a:rPr lang="en-US" sz="1400" b="1">
                <a:cs typeface="Calibri"/>
              </a:rPr>
              <a:t>K-Best Feature Selection</a:t>
            </a:r>
            <a:endParaRPr lang="en-US" sz="1400" b="1">
              <a:ea typeface="Calibri"/>
              <a:cs typeface="Calibri"/>
            </a:endParaRPr>
          </a:p>
          <a:p>
            <a:pPr marL="1257300" lvl="2" indent="-342900"/>
            <a:r>
              <a:rPr lang="en-US" sz="1400" b="1">
                <a:cs typeface="Calibri"/>
              </a:rPr>
              <a:t>Chi-Square Feature Selection</a:t>
            </a:r>
            <a:endParaRPr lang="en-US" sz="1400" b="1">
              <a:ea typeface="Calibri"/>
              <a:cs typeface="Calibri" panose="020F0502020204030204"/>
            </a:endParaRPr>
          </a:p>
          <a:p>
            <a:pPr marL="457200" lvl="1" indent="0">
              <a:buNone/>
            </a:pPr>
            <a:r>
              <a:rPr lang="en-US" sz="1400">
                <a:cs typeface="Calibri"/>
              </a:rPr>
              <a:t>6.</a:t>
            </a:r>
            <a:r>
              <a:rPr lang="en-US" sz="1400" b="1">
                <a:cs typeface="Calibri"/>
              </a:rPr>
              <a:t>       Logistic Regression Model</a:t>
            </a:r>
            <a:endParaRPr lang="en-US" sz="1400" b="1">
              <a:ea typeface="Calibri"/>
              <a:cs typeface="Calibri"/>
            </a:endParaRPr>
          </a:p>
          <a:p>
            <a:pPr marL="1257300" lvl="2" indent="-342900"/>
            <a:r>
              <a:rPr lang="en-US" sz="1400" b="1">
                <a:cs typeface="Calibri"/>
              </a:rPr>
              <a:t>   From Original Data</a:t>
            </a:r>
            <a:endParaRPr lang="en-US" sz="1400" b="1">
              <a:ea typeface="Calibri"/>
              <a:cs typeface="Calibri"/>
            </a:endParaRPr>
          </a:p>
          <a:p>
            <a:pPr marL="1257300" lvl="2" indent="-342900"/>
            <a:r>
              <a:rPr lang="en-US" sz="1400" b="1">
                <a:cs typeface="Calibri"/>
              </a:rPr>
              <a:t>   From K-Best Selected Features</a:t>
            </a:r>
            <a:endParaRPr lang="en-US" sz="1400" b="1">
              <a:ea typeface="Calibri" panose="020F0502020204030204"/>
              <a:cs typeface="Calibri"/>
            </a:endParaRPr>
          </a:p>
          <a:p>
            <a:pPr marL="1257300" lvl="2" indent="-342900"/>
            <a:r>
              <a:rPr lang="en-US" sz="1400" b="1">
                <a:cs typeface="Calibri"/>
              </a:rPr>
              <a:t>   </a:t>
            </a:r>
            <a:r>
              <a:rPr lang="en-US" sz="1400" b="1">
                <a:ea typeface="+mn-lt"/>
                <a:cs typeface="+mn-lt"/>
              </a:rPr>
              <a:t>From Chi-Square Selected Feature</a:t>
            </a:r>
            <a:endParaRPr lang="en-US" sz="1400" b="1">
              <a:ea typeface="Calibri" panose="020F0502020204030204"/>
              <a:cs typeface="Calibri"/>
            </a:endParaRPr>
          </a:p>
          <a:p>
            <a:pPr marL="1257300" lvl="2" indent="-342900"/>
            <a:r>
              <a:rPr lang="en-US" sz="1400" b="1">
                <a:ea typeface="+mn-lt"/>
                <a:cs typeface="+mn-lt"/>
              </a:rPr>
              <a:t>   From Features with High Correlation</a:t>
            </a:r>
            <a:endParaRPr lang="en-US" sz="1400" b="1">
              <a:cs typeface="Calibri"/>
            </a:endParaRPr>
          </a:p>
          <a:p>
            <a:pPr marL="1257300" lvl="2" indent="-342900"/>
            <a:r>
              <a:rPr lang="en-US" sz="1400" b="1">
                <a:cs typeface="Calibri"/>
              </a:rPr>
              <a:t>   Decision Tree Regression Model</a:t>
            </a:r>
          </a:p>
          <a:p>
            <a:pPr lvl="2"/>
            <a:r>
              <a:rPr lang="en-US" sz="1400" b="1"/>
              <a:t>      Random Forest Model Built From Original Data</a:t>
            </a:r>
            <a:endParaRPr lang="en-US" sz="1400" b="1">
              <a:cs typeface="Calibri"/>
            </a:endParaRPr>
          </a:p>
          <a:p>
            <a:pPr lvl="2"/>
            <a:r>
              <a:rPr lang="en-US" sz="1400" b="1"/>
              <a:t>      Random Forest Model Built From Selected Features</a:t>
            </a:r>
            <a:endParaRPr lang="en-US" b="1">
              <a:cs typeface="Calibri"/>
            </a:endParaRPr>
          </a:p>
          <a:p>
            <a:pPr lvl="2"/>
            <a:r>
              <a:rPr lang="en-US" b="1"/>
              <a:t>   </a:t>
            </a:r>
            <a:r>
              <a:rPr lang="en-US" sz="1400" b="1"/>
              <a:t>  Ensemble Model</a:t>
            </a:r>
            <a:endParaRPr lang="en-US" sz="1400" b="1">
              <a:cs typeface="Calibri"/>
            </a:endParaRPr>
          </a:p>
          <a:p>
            <a:pPr lvl="2"/>
            <a:endParaRPr lang="en-US" sz="1400" b="1">
              <a:cs typeface="Calibri"/>
            </a:endParaRPr>
          </a:p>
          <a:p>
            <a:pPr marL="457200" lvl="1" indent="0">
              <a:buNone/>
            </a:pPr>
            <a:r>
              <a:rPr lang="en-US" sz="1400">
                <a:cs typeface="Calibri"/>
              </a:rPr>
              <a:t>7.</a:t>
            </a:r>
            <a:r>
              <a:rPr lang="en-US" sz="1400" b="1">
                <a:cs typeface="Calibri"/>
              </a:rPr>
              <a:t>       Conclusion</a:t>
            </a:r>
            <a:endParaRPr lang="en-US" sz="1400" b="1">
              <a:ea typeface="Calibri"/>
              <a:cs typeface="Calibri"/>
            </a:endParaRPr>
          </a:p>
          <a:p>
            <a:pPr lvl="1"/>
            <a:endParaRPr lang="en-US" sz="1000" b="1">
              <a:cs typeface="Calibri"/>
            </a:endParaRPr>
          </a:p>
          <a:p>
            <a:pPr marL="457200" lvl="1" indent="0">
              <a:buNone/>
            </a:pPr>
            <a:endParaRPr lang="en-US" sz="1000" b="1">
              <a:cs typeface="Calibri"/>
            </a:endParaRPr>
          </a:p>
          <a:p>
            <a:pPr marL="457200" lvl="1" indent="0">
              <a:buNone/>
            </a:pPr>
            <a:endParaRPr lang="en-US" sz="1000" b="1">
              <a:cs typeface="Calibri"/>
            </a:endParaRPr>
          </a:p>
          <a:p>
            <a:endParaRPr lang="en-US" sz="1000" b="1">
              <a:cs typeface="Calibri"/>
            </a:endParaRPr>
          </a:p>
        </p:txBody>
      </p:sp>
      <p:sp>
        <p:nvSpPr>
          <p:cNvPr id="44" name="Rectangle 46">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813025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8C101-1E02-5B52-3F86-ED993E4BC65F}"/>
              </a:ext>
            </a:extLst>
          </p:cNvPr>
          <p:cNvSpPr>
            <a:spLocks noGrp="1"/>
          </p:cNvSpPr>
          <p:nvPr>
            <p:ph type="title"/>
          </p:nvPr>
        </p:nvSpPr>
        <p:spPr/>
        <p:txBody>
          <a:bodyPr/>
          <a:lstStyle/>
          <a:p>
            <a:r>
              <a:rPr lang="en-US">
                <a:cs typeface="Calibri Light"/>
              </a:rPr>
              <a:t>References</a:t>
            </a:r>
            <a:endParaRPr lang="en-US"/>
          </a:p>
        </p:txBody>
      </p:sp>
      <p:sp>
        <p:nvSpPr>
          <p:cNvPr id="3" name="Content Placeholder 2">
            <a:extLst>
              <a:ext uri="{FF2B5EF4-FFF2-40B4-BE49-F238E27FC236}">
                <a16:creationId xmlns:a16="http://schemas.microsoft.com/office/drawing/2014/main" id="{CD508842-DDFC-CD59-AC4A-B5AE62AFDE78}"/>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https://fivethirtyeight.com/features/gun-deaths/</a:t>
            </a:r>
            <a:br>
              <a:rPr lang="en-US"/>
            </a:br>
            <a:endParaRPr lang="en-US">
              <a:cs typeface="Calibri" panose="020F0502020204030204"/>
            </a:endParaRPr>
          </a:p>
          <a:p>
            <a:r>
              <a:rPr lang="en-US">
                <a:ea typeface="+mn-lt"/>
                <a:cs typeface="+mn-lt"/>
                <a:hlinkClick r:id="rId3"/>
              </a:rPr>
              <a:t>https://github.com/fivethirtyeight</a:t>
            </a:r>
            <a:br>
              <a:rPr lang="en-US"/>
            </a:br>
            <a:endParaRPr lang="en-US">
              <a:cs typeface="Calibri" panose="020F0502020204030204"/>
            </a:endParaRPr>
          </a:p>
          <a:p>
            <a:r>
              <a:rPr lang="en-US">
                <a:ea typeface="+mn-lt"/>
                <a:cs typeface="+mn-lt"/>
                <a:hlinkClick r:id="rId4"/>
              </a:rPr>
              <a:t>https://www.pewresearch.org/fact-tank/2022/02/03/what-the-data-says-about-gun-deaths-in-the-u-s/</a:t>
            </a:r>
            <a:br>
              <a:rPr lang="en-US"/>
            </a:br>
            <a:endParaRPr lang="en-US">
              <a:cs typeface="Calibri" panose="020F0502020204030204"/>
            </a:endParaRPr>
          </a:p>
          <a:p>
            <a:r>
              <a:rPr lang="en-US">
                <a:ea typeface="+mn-lt"/>
                <a:cs typeface="+mn-lt"/>
                <a:hlinkClick r:id="rId5"/>
              </a:rPr>
              <a:t>https://datatofish.com/random-forest-python/</a:t>
            </a:r>
            <a:endParaRPr lang="en-US"/>
          </a:p>
          <a:p>
            <a:endParaRPr lang="en-US">
              <a:cs typeface="Calibri"/>
            </a:endParaRPr>
          </a:p>
        </p:txBody>
      </p:sp>
    </p:spTree>
    <p:extLst>
      <p:ext uri="{BB962C8B-B14F-4D97-AF65-F5344CB8AC3E}">
        <p14:creationId xmlns:p14="http://schemas.microsoft.com/office/powerpoint/2010/main" val="241232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Rectangle 26">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958506" y="800392"/>
            <a:ext cx="10264697" cy="1212102"/>
          </a:xfrm>
        </p:spPr>
        <p:txBody>
          <a:bodyPr vert="horz" lIns="91440" tIns="45720" rIns="91440" bIns="45720" rtlCol="0" anchor="ctr">
            <a:normAutofit/>
          </a:bodyPr>
          <a:lstStyle/>
          <a:p>
            <a:pPr algn="l"/>
            <a:r>
              <a:rPr lang="en-US" sz="4000" kern="1200">
                <a:solidFill>
                  <a:srgbClr val="FFFFFF"/>
                </a:solidFill>
                <a:latin typeface="+mj-lt"/>
                <a:ea typeface="+mj-ea"/>
                <a:cs typeface="+mj-cs"/>
              </a:rPr>
              <a:t>Introduction</a:t>
            </a:r>
          </a:p>
        </p:txBody>
      </p:sp>
      <p:sp>
        <p:nvSpPr>
          <p:cNvPr id="3" name="Subtitle 2"/>
          <p:cNvSpPr>
            <a:spLocks noGrp="1"/>
          </p:cNvSpPr>
          <p:nvPr>
            <p:ph type="subTitle" idx="1"/>
          </p:nvPr>
        </p:nvSpPr>
        <p:spPr>
          <a:xfrm>
            <a:off x="1242990" y="2642520"/>
            <a:ext cx="9708995" cy="3567173"/>
          </a:xfrm>
        </p:spPr>
        <p:txBody>
          <a:bodyPr vert="horz" lIns="91440" tIns="45720" rIns="91440" bIns="45720" rtlCol="0" anchor="t">
            <a:normAutofit/>
          </a:bodyPr>
          <a:lstStyle/>
          <a:p>
            <a:pPr marL="342900" indent="-342900" algn="l">
              <a:buChar char="•"/>
            </a:pPr>
            <a:r>
              <a:rPr lang="en-US" sz="1900">
                <a:ea typeface="+mn-lt"/>
                <a:cs typeface="+mn-lt"/>
              </a:rPr>
              <a:t>According to pewresearch.org, suicides account for 54% of gun related deaths in 2020. Gun ownership has been a tumultuous issue in America for decades. </a:t>
            </a:r>
            <a:endParaRPr lang="en-US">
              <a:cs typeface="Calibri" panose="020F0502020204030204"/>
            </a:endParaRPr>
          </a:p>
          <a:p>
            <a:pPr marL="342900" indent="-342900" algn="l">
              <a:buChar char="•"/>
            </a:pPr>
            <a:r>
              <a:rPr lang="en-US" sz="1900">
                <a:ea typeface="+mn-lt"/>
                <a:cs typeface="+mn-lt"/>
              </a:rPr>
              <a:t>It could be possible to use a predictive model to identify contributing factors that would lead one to commit suicide by shooting. We will use gun death data from 2012 to 2014 to create such a model.</a:t>
            </a:r>
            <a:endParaRPr lang="en-US" sz="1900">
              <a:cs typeface="Calibri"/>
            </a:endParaRPr>
          </a:p>
          <a:p>
            <a:pPr marL="342900" indent="-342900" algn="l">
              <a:buChar char="•"/>
            </a:pPr>
            <a:r>
              <a:rPr lang="en-US" sz="1900">
                <a:ea typeface="+mn-lt"/>
                <a:cs typeface="+mn-lt"/>
              </a:rPr>
              <a:t>This data was originally taken from the Centers for Disease Control and Prevention's "Multiple Cause of Death database", which is derived from death certificates from all 50 states and the District of Columbia. This data set does not include the gun related deaths of non-U.S. residents which was about 50 per year at the time.</a:t>
            </a:r>
            <a:endParaRPr lang="en-US">
              <a:cs typeface="Calibri" panose="020F0502020204030204"/>
            </a:endParaRPr>
          </a:p>
          <a:p>
            <a:pPr indent="-228600" algn="l">
              <a:buFont typeface="Arial" panose="020B0604020202020204" pitchFamily="34" charset="0"/>
              <a:buChar char="•"/>
            </a:pPr>
            <a:endParaRPr lang="en-US" sz="1900">
              <a:cs typeface="Calibri"/>
            </a:endParaRPr>
          </a:p>
          <a:p>
            <a:pPr indent="-228600" algn="l">
              <a:buFont typeface="Arial" panose="020B0604020202020204" pitchFamily="34" charset="0"/>
              <a:buChar char="•"/>
            </a:pPr>
            <a:endParaRPr lang="en-US" sz="1900">
              <a:cs typeface="Calibri"/>
            </a:endParaRPr>
          </a:p>
        </p:txBody>
      </p:sp>
    </p:spTree>
    <p:extLst>
      <p:ext uri="{BB962C8B-B14F-4D97-AF65-F5344CB8AC3E}">
        <p14:creationId xmlns:p14="http://schemas.microsoft.com/office/powerpoint/2010/main" val="23928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Approach</a:t>
            </a:r>
            <a:endParaRPr lang="en-US" sz="4000">
              <a:solidFill>
                <a:srgbClr val="FFFFFF"/>
              </a:solidFill>
            </a:endParaRPr>
          </a:p>
        </p:txBody>
      </p:sp>
      <p:sp>
        <p:nvSpPr>
          <p:cNvPr id="3" name="Content Placeholder 2">
            <a:extLst>
              <a:ext uri="{FF2B5EF4-FFF2-40B4-BE49-F238E27FC236}">
                <a16:creationId xmlns:a16="http://schemas.microsoft.com/office/drawing/2014/main" id="{98A3236F-4AA5-FB3A-B1F8-EF30A0A6DA45}"/>
              </a:ext>
            </a:extLst>
          </p:cNvPr>
          <p:cNvSpPr>
            <a:spLocks noGrp="1"/>
          </p:cNvSpPr>
          <p:nvPr>
            <p:ph idx="1"/>
          </p:nvPr>
        </p:nvSpPr>
        <p:spPr>
          <a:xfrm>
            <a:off x="1238228" y="3285922"/>
            <a:ext cx="10312843" cy="3489798"/>
          </a:xfrm>
        </p:spPr>
        <p:txBody>
          <a:bodyPr vert="horz" lIns="91440" tIns="45720" rIns="91440" bIns="45720" rtlCol="0" anchor="ctr">
            <a:normAutofit/>
          </a:bodyPr>
          <a:lstStyle/>
          <a:p>
            <a:pPr marL="0" indent="0">
              <a:buNone/>
            </a:pPr>
            <a:r>
              <a:rPr lang="en-US" sz="1600">
                <a:ea typeface="+mn-lt"/>
                <a:cs typeface="+mn-lt"/>
              </a:rPr>
              <a:t>We will attempt to create various classification models that will attempt to classify a gun death as a suicide or not. Once we pick the model with the best performance metrics, we will then look at the attributes that contributed the most to that model's success. </a:t>
            </a:r>
            <a:endParaRPr lang="en-US" sz="1600">
              <a:cs typeface="Calibri"/>
            </a:endParaRPr>
          </a:p>
          <a:p>
            <a:pPr marL="742950" lvl="1" indent="-285750">
              <a:buFont typeface="Arial,Sans-Serif" panose="020B0604020202020204" pitchFamily="34" charset="0"/>
            </a:pPr>
            <a:r>
              <a:rPr lang="en-US" sz="1600">
                <a:ea typeface="+mn-lt"/>
                <a:cs typeface="+mn-lt"/>
              </a:rPr>
              <a:t>K-Best Feature Selection Technique</a:t>
            </a:r>
          </a:p>
          <a:p>
            <a:pPr marL="742950" lvl="1" indent="-285750">
              <a:buFont typeface="Arial,Sans-Serif" panose="020B0604020202020204" pitchFamily="34" charset="0"/>
            </a:pPr>
            <a:r>
              <a:rPr lang="en-US" sz="1600">
                <a:ea typeface="+mn-lt"/>
                <a:cs typeface="+mn-lt"/>
              </a:rPr>
              <a:t>Chi-Square Feature Selection Technique</a:t>
            </a:r>
            <a:endParaRPr lang="en-US" sz="1600">
              <a:cs typeface="Calibri"/>
            </a:endParaRPr>
          </a:p>
          <a:p>
            <a:pPr marL="0" indent="0">
              <a:buNone/>
            </a:pPr>
            <a:r>
              <a:rPr lang="en-US" sz="1600">
                <a:ea typeface="+mn-lt"/>
                <a:cs typeface="+mn-lt"/>
              </a:rPr>
              <a:t>This will be accomplished by creating multiple logistic models created from different features selected with varying methods, decision tree regression and an ensemble model built from the previously created logit models</a:t>
            </a:r>
            <a:endParaRPr lang="en-US" sz="1600">
              <a:cs typeface="Calibri" panose="020F0502020204030204"/>
            </a:endParaRPr>
          </a:p>
          <a:p>
            <a:pPr lvl="1"/>
            <a:r>
              <a:rPr lang="en-US" sz="1600">
                <a:cs typeface="Calibri" panose="020F0502020204030204"/>
              </a:rPr>
              <a:t> Logistic Regression Model from Original Data, </a:t>
            </a:r>
            <a:r>
              <a:rPr lang="en-US" sz="1600">
                <a:ea typeface="+mn-lt"/>
                <a:cs typeface="+mn-lt"/>
              </a:rPr>
              <a:t>K-Best Selected Feature &amp; Chi-Square Selected Feature</a:t>
            </a:r>
          </a:p>
          <a:p>
            <a:pPr marL="742950" lvl="1" indent="-285750">
              <a:buFont typeface="Arial,Sans-Serif" panose="020B0604020202020204" pitchFamily="34" charset="0"/>
            </a:pPr>
            <a:r>
              <a:rPr lang="en-US" sz="1600">
                <a:cs typeface="Calibri"/>
              </a:rPr>
              <a:t>Logistic Regression Model from Features with High Correlation</a:t>
            </a:r>
          </a:p>
          <a:p>
            <a:pPr marL="742950" lvl="1" indent="-285750">
              <a:buFont typeface="Arial,Sans-Serif" panose="020B0604020202020204" pitchFamily="34" charset="0"/>
            </a:pPr>
            <a:r>
              <a:rPr lang="en-US" sz="1600">
                <a:ea typeface="+mn-lt"/>
                <a:cs typeface="+mn-lt"/>
              </a:rPr>
              <a:t>Decision Tree Regression Model</a:t>
            </a:r>
            <a:endParaRPr lang="en-US" sz="1600">
              <a:cs typeface="Calibri" panose="020F0502020204030204"/>
            </a:endParaRPr>
          </a:p>
          <a:p>
            <a:pPr marL="742950" lvl="1" indent="-285750">
              <a:buFont typeface="Arial,Sans-Serif" panose="020B0604020202020204" pitchFamily="34" charset="0"/>
            </a:pPr>
            <a:r>
              <a:rPr lang="en-US" sz="1600">
                <a:ea typeface="+mn-lt"/>
                <a:cs typeface="+mn-lt"/>
              </a:rPr>
              <a:t>Random Forest Model Built From Original Data &amp; Selected Features</a:t>
            </a:r>
            <a:endParaRPr lang="en-US" sz="1600">
              <a:cs typeface="Calibri" panose="020F0502020204030204"/>
            </a:endParaRPr>
          </a:p>
          <a:p>
            <a:pPr lvl="1">
              <a:buFont typeface="Arial,Sans-Serif" panose="020B0604020202020204" pitchFamily="34" charset="0"/>
            </a:pPr>
            <a:r>
              <a:rPr lang="en-US" sz="1600">
                <a:ea typeface="+mn-lt"/>
                <a:cs typeface="+mn-lt"/>
              </a:rPr>
              <a:t>  Ensemble Model</a:t>
            </a:r>
            <a:endParaRPr lang="en-US" sz="1600">
              <a:cs typeface="Calibri" panose="020F0502020204030204"/>
            </a:endParaRPr>
          </a:p>
        </p:txBody>
      </p:sp>
      <p:sp>
        <p:nvSpPr>
          <p:cNvPr id="4" name="TextBox 3">
            <a:extLst>
              <a:ext uri="{FF2B5EF4-FFF2-40B4-BE49-F238E27FC236}">
                <a16:creationId xmlns:a16="http://schemas.microsoft.com/office/drawing/2014/main" id="{39F363F2-B432-077F-CB20-25EBB03E519D}"/>
              </a:ext>
            </a:extLst>
          </p:cNvPr>
          <p:cNvSpPr txBox="1"/>
          <p:nvPr/>
        </p:nvSpPr>
        <p:spPr>
          <a:xfrm>
            <a:off x="1302589" y="2237117"/>
            <a:ext cx="10248181"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ea typeface="+mn-lt"/>
                <a:cs typeface="+mn-lt"/>
              </a:rPr>
              <a:t>Statement of Problem</a:t>
            </a:r>
          </a:p>
          <a:p>
            <a:endParaRPr lang="en-US" sz="1600">
              <a:ea typeface="+mn-lt"/>
              <a:cs typeface="+mn-lt"/>
            </a:endParaRPr>
          </a:p>
          <a:p>
            <a:r>
              <a:rPr lang="en-US" sz="1600" b="1">
                <a:ea typeface="+mn-lt"/>
                <a:cs typeface="+mn-lt"/>
              </a:rPr>
              <a:t>Is it possible to create a classification model that accurately identify factors that contributes to one committing suicide through shooting?</a:t>
            </a:r>
            <a:endParaRPr lang="en-US" sz="1600" b="1"/>
          </a:p>
        </p:txBody>
      </p:sp>
    </p:spTree>
    <p:extLst>
      <p:ext uri="{BB962C8B-B14F-4D97-AF65-F5344CB8AC3E}">
        <p14:creationId xmlns:p14="http://schemas.microsoft.com/office/powerpoint/2010/main" val="3323910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Arc 2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5894962" y="479493"/>
            <a:ext cx="5458838" cy="1325563"/>
          </a:xfrm>
        </p:spPr>
        <p:txBody>
          <a:bodyPr>
            <a:normAutofit/>
          </a:bodyPr>
          <a:lstStyle/>
          <a:p>
            <a:r>
              <a:rPr lang="en-US">
                <a:cs typeface="Calibri Light"/>
              </a:rPr>
              <a:t>Attributes</a:t>
            </a:r>
            <a:endParaRPr lang="en-US"/>
          </a:p>
        </p:txBody>
      </p:sp>
      <p:sp>
        <p:nvSpPr>
          <p:cNvPr id="27" name="Freeform: Shape 2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4" descr="Graphical user interface, text&#10;&#10;Description automatically generated">
            <a:extLst>
              <a:ext uri="{FF2B5EF4-FFF2-40B4-BE49-F238E27FC236}">
                <a16:creationId xmlns:a16="http://schemas.microsoft.com/office/drawing/2014/main" id="{53717C60-A69E-1611-79E7-C1FFB6880CE2}"/>
              </a:ext>
            </a:extLst>
          </p:cNvPr>
          <p:cNvPicPr>
            <a:picLocks noChangeAspect="1"/>
          </p:cNvPicPr>
          <p:nvPr/>
        </p:nvPicPr>
        <p:blipFill>
          <a:blip r:embed="rId2"/>
          <a:stretch>
            <a:fillRect/>
          </a:stretch>
        </p:blipFill>
        <p:spPr>
          <a:xfrm>
            <a:off x="703182" y="916150"/>
            <a:ext cx="4777381" cy="485595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8A3236F-4AA5-FB3A-B1F8-EF30A0A6DA45}"/>
              </a:ext>
            </a:extLst>
          </p:cNvPr>
          <p:cNvSpPr>
            <a:spLocks noGrp="1"/>
          </p:cNvSpPr>
          <p:nvPr>
            <p:ph idx="1"/>
          </p:nvPr>
        </p:nvSpPr>
        <p:spPr>
          <a:xfrm>
            <a:off x="5894962" y="1438104"/>
            <a:ext cx="5458838" cy="4724482"/>
          </a:xfrm>
        </p:spPr>
        <p:txBody>
          <a:bodyPr vert="horz" lIns="91440" tIns="45720" rIns="91440" bIns="45720" rtlCol="0" anchor="t">
            <a:normAutofit/>
          </a:bodyPr>
          <a:lstStyle/>
          <a:p>
            <a:pPr marL="0" indent="0">
              <a:buNone/>
            </a:pPr>
            <a:r>
              <a:rPr lang="en-US" sz="1400">
                <a:ea typeface="+mn-lt"/>
                <a:cs typeface="+mn-lt"/>
              </a:rPr>
              <a:t>This dataset has 100,798 rows and 11 columns. Following are each features with short description:</a:t>
            </a:r>
          </a:p>
          <a:p>
            <a:r>
              <a:rPr lang="en-US" sz="1400">
                <a:ea typeface="+mn-lt"/>
                <a:cs typeface="+mn-lt"/>
              </a:rPr>
              <a:t>Year </a:t>
            </a:r>
            <a:endParaRPr lang="en-US" sz="1400">
              <a:cs typeface="Calibri"/>
            </a:endParaRPr>
          </a:p>
          <a:p>
            <a:r>
              <a:rPr lang="en-US" sz="1400">
                <a:ea typeface="+mn-lt"/>
                <a:cs typeface="+mn-lt"/>
              </a:rPr>
              <a:t>Month </a:t>
            </a:r>
          </a:p>
          <a:p>
            <a:r>
              <a:rPr lang="en-US" sz="1400">
                <a:ea typeface="+mn-lt"/>
                <a:cs typeface="+mn-lt"/>
              </a:rPr>
              <a:t>Intent - intention of incident, which are Suicide, Accidental, Homicide, Undetermined, or Unknown</a:t>
            </a:r>
            <a:endParaRPr lang="en-US" sz="1400">
              <a:cs typeface="Calibri"/>
            </a:endParaRPr>
          </a:p>
          <a:p>
            <a:r>
              <a:rPr lang="en-US" sz="1400">
                <a:ea typeface="+mn-lt"/>
                <a:cs typeface="+mn-lt"/>
              </a:rPr>
              <a:t>Police - police involved shooting</a:t>
            </a:r>
            <a:endParaRPr lang="en-US" sz="1400">
              <a:cs typeface="Calibri" panose="020F0502020204030204"/>
            </a:endParaRPr>
          </a:p>
          <a:p>
            <a:r>
              <a:rPr lang="en-US" sz="1400">
                <a:ea typeface="+mn-lt"/>
                <a:cs typeface="+mn-lt"/>
              </a:rPr>
              <a:t>Gender </a:t>
            </a:r>
          </a:p>
          <a:p>
            <a:r>
              <a:rPr lang="en-US" sz="1400">
                <a:ea typeface="+mn-lt"/>
                <a:cs typeface="+mn-lt"/>
              </a:rPr>
              <a:t>Age </a:t>
            </a:r>
          </a:p>
          <a:p>
            <a:r>
              <a:rPr lang="en-US" sz="1400">
                <a:ea typeface="+mn-lt"/>
                <a:cs typeface="+mn-lt"/>
              </a:rPr>
              <a:t>Race - race or ethnicity of the victim</a:t>
            </a:r>
            <a:endParaRPr lang="en-US" sz="1400">
              <a:cs typeface="Calibri"/>
            </a:endParaRPr>
          </a:p>
          <a:p>
            <a:r>
              <a:rPr lang="en-US" sz="1400">
                <a:ea typeface="+mn-lt"/>
                <a:cs typeface="+mn-lt"/>
              </a:rPr>
              <a:t>Heritage - Hispanic between 199-996 excluding, White 01, Black 02, Asia/Pacific Islander, Native American/Native Alaskan between 4 - 78 inclusive</a:t>
            </a:r>
            <a:endParaRPr lang="en-US" sz="1400">
              <a:cs typeface="Calibri" panose="020F0502020204030204"/>
            </a:endParaRPr>
          </a:p>
          <a:p>
            <a:r>
              <a:rPr lang="en-US" sz="1400">
                <a:ea typeface="+mn-lt"/>
                <a:cs typeface="+mn-lt"/>
              </a:rPr>
              <a:t>Place - location of incident</a:t>
            </a:r>
            <a:endParaRPr lang="en-US" sz="1400">
              <a:cs typeface="Calibri" panose="020F0502020204030204"/>
            </a:endParaRPr>
          </a:p>
          <a:p>
            <a:r>
              <a:rPr lang="en-US" sz="1400">
                <a:ea typeface="+mn-lt"/>
                <a:cs typeface="+mn-lt"/>
              </a:rPr>
              <a:t>Education - educational status of the victim, which is categorized as Less than High School (HS), HS/GED, Some college, BA+, </a:t>
            </a:r>
            <a:endParaRPr lang="en-US" sz="1400">
              <a:cs typeface="Calibri" panose="020F0502020204030204"/>
            </a:endParaRPr>
          </a:p>
          <a:p>
            <a:pPr>
              <a:buFont typeface="Arial,Sans-Serif" panose="020B0604020202020204" pitchFamily="34" charset="0"/>
            </a:pPr>
            <a:endParaRPr lang="en-US" sz="1100">
              <a:cs typeface="Calibri" panose="020F0502020204030204"/>
            </a:endParaRPr>
          </a:p>
        </p:txBody>
      </p:sp>
    </p:spTree>
    <p:extLst>
      <p:ext uri="{BB962C8B-B14F-4D97-AF65-F5344CB8AC3E}">
        <p14:creationId xmlns:p14="http://schemas.microsoft.com/office/powerpoint/2010/main" val="237553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Data Prep</a:t>
            </a:r>
            <a:endParaRPr lang="en-US"/>
          </a:p>
        </p:txBody>
      </p:sp>
      <p:sp>
        <p:nvSpPr>
          <p:cNvPr id="3" name="Content Placeholder 2">
            <a:extLst>
              <a:ext uri="{FF2B5EF4-FFF2-40B4-BE49-F238E27FC236}">
                <a16:creationId xmlns:a16="http://schemas.microsoft.com/office/drawing/2014/main" id="{98A3236F-4AA5-FB3A-B1F8-EF30A0A6DA45}"/>
              </a:ext>
            </a:extLst>
          </p:cNvPr>
          <p:cNvSpPr>
            <a:spLocks noGrp="1"/>
          </p:cNvSpPr>
          <p:nvPr>
            <p:ph idx="1"/>
          </p:nvPr>
        </p:nvSpPr>
        <p:spPr>
          <a:xfrm>
            <a:off x="1378667" y="2479539"/>
            <a:ext cx="9708995" cy="3877988"/>
          </a:xfrm>
        </p:spPr>
        <p:txBody>
          <a:bodyPr vert="horz" lIns="91440" tIns="45720" rIns="91440" bIns="45720" rtlCol="0" anchor="t">
            <a:noAutofit/>
          </a:bodyPr>
          <a:lstStyle/>
          <a:p>
            <a:pPr marL="0" indent="0">
              <a:lnSpc>
                <a:spcPct val="120000"/>
              </a:lnSpc>
              <a:buNone/>
            </a:pPr>
            <a:r>
              <a:rPr lang="en-US" sz="1800">
                <a:cs typeface="Calibri"/>
              </a:rPr>
              <a:t>Dropped rows that had null values since there were minimal amounts of null relative to the size of the dataset</a:t>
            </a:r>
          </a:p>
        </p:txBody>
      </p:sp>
      <p:pic>
        <p:nvPicPr>
          <p:cNvPr id="4" name="Picture 4" descr="Text&#10;&#10;Description automatically generated">
            <a:extLst>
              <a:ext uri="{FF2B5EF4-FFF2-40B4-BE49-F238E27FC236}">
                <a16:creationId xmlns:a16="http://schemas.microsoft.com/office/drawing/2014/main" id="{C035A8CA-6C39-DE2D-A15D-A2F0750AA5E4}"/>
              </a:ext>
            </a:extLst>
          </p:cNvPr>
          <p:cNvPicPr>
            <a:picLocks noChangeAspect="1"/>
          </p:cNvPicPr>
          <p:nvPr/>
        </p:nvPicPr>
        <p:blipFill>
          <a:blip r:embed="rId2"/>
          <a:stretch>
            <a:fillRect/>
          </a:stretch>
        </p:blipFill>
        <p:spPr>
          <a:xfrm>
            <a:off x="6016487" y="2981840"/>
            <a:ext cx="4724400" cy="3234275"/>
          </a:xfrm>
          <a:prstGeom prst="rect">
            <a:avLst/>
          </a:prstGeom>
        </p:spPr>
      </p:pic>
      <p:pic>
        <p:nvPicPr>
          <p:cNvPr id="5" name="Picture 5" descr="Table&#10;&#10;Description automatically generated">
            <a:extLst>
              <a:ext uri="{FF2B5EF4-FFF2-40B4-BE49-F238E27FC236}">
                <a16:creationId xmlns:a16="http://schemas.microsoft.com/office/drawing/2014/main" id="{BC9FA863-589D-E5C8-C13E-A665B2ADF1F7}"/>
              </a:ext>
            </a:extLst>
          </p:cNvPr>
          <p:cNvPicPr>
            <a:picLocks noChangeAspect="1"/>
          </p:cNvPicPr>
          <p:nvPr/>
        </p:nvPicPr>
        <p:blipFill>
          <a:blip r:embed="rId3"/>
          <a:stretch>
            <a:fillRect/>
          </a:stretch>
        </p:blipFill>
        <p:spPr>
          <a:xfrm>
            <a:off x="1256748" y="3234383"/>
            <a:ext cx="4410765" cy="2686277"/>
          </a:xfrm>
          <a:prstGeom prst="rect">
            <a:avLst/>
          </a:prstGeom>
        </p:spPr>
      </p:pic>
    </p:spTree>
    <p:extLst>
      <p:ext uri="{BB962C8B-B14F-4D97-AF65-F5344CB8AC3E}">
        <p14:creationId xmlns:p14="http://schemas.microsoft.com/office/powerpoint/2010/main" val="2257899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Data Prep</a:t>
            </a:r>
            <a:endParaRPr lang="en-US"/>
          </a:p>
        </p:txBody>
      </p:sp>
      <p:sp>
        <p:nvSpPr>
          <p:cNvPr id="3" name="Content Placeholder 2">
            <a:extLst>
              <a:ext uri="{FF2B5EF4-FFF2-40B4-BE49-F238E27FC236}">
                <a16:creationId xmlns:a16="http://schemas.microsoft.com/office/drawing/2014/main" id="{98A3236F-4AA5-FB3A-B1F8-EF30A0A6DA45}"/>
              </a:ext>
            </a:extLst>
          </p:cNvPr>
          <p:cNvSpPr>
            <a:spLocks noGrp="1"/>
          </p:cNvSpPr>
          <p:nvPr>
            <p:ph idx="1"/>
          </p:nvPr>
        </p:nvSpPr>
        <p:spPr>
          <a:xfrm>
            <a:off x="1378667" y="2479539"/>
            <a:ext cx="9708995" cy="3877988"/>
          </a:xfrm>
        </p:spPr>
        <p:txBody>
          <a:bodyPr vert="horz" lIns="91440" tIns="45720" rIns="91440" bIns="45720" rtlCol="0" anchor="t">
            <a:noAutofit/>
          </a:bodyPr>
          <a:lstStyle/>
          <a:p>
            <a:pPr marL="0" indent="0">
              <a:lnSpc>
                <a:spcPct val="120000"/>
              </a:lnSpc>
              <a:buNone/>
            </a:pPr>
            <a:r>
              <a:rPr lang="en-US" sz="1800">
                <a:cs typeface="Calibri"/>
              </a:rPr>
              <a:t>Checked the unique values for each attribute to make sure everything seems OK. </a:t>
            </a:r>
          </a:p>
          <a:p>
            <a:pPr marL="0" indent="0">
              <a:lnSpc>
                <a:spcPct val="120000"/>
              </a:lnSpc>
              <a:buNone/>
            </a:pPr>
            <a:r>
              <a:rPr lang="en-US" sz="1800">
                <a:cs typeface="Calibri"/>
              </a:rPr>
              <a:t>Dropped heritage attribute because its values were ambiguous.</a:t>
            </a:r>
          </a:p>
        </p:txBody>
      </p:sp>
      <p:pic>
        <p:nvPicPr>
          <p:cNvPr id="5" name="Picture 5" descr="Text&#10;&#10;Description automatically generated">
            <a:extLst>
              <a:ext uri="{FF2B5EF4-FFF2-40B4-BE49-F238E27FC236}">
                <a16:creationId xmlns:a16="http://schemas.microsoft.com/office/drawing/2014/main" id="{961F15E9-CB82-D561-E58F-EAE1F9384B1A}"/>
              </a:ext>
            </a:extLst>
          </p:cNvPr>
          <p:cNvPicPr>
            <a:picLocks noChangeAspect="1"/>
          </p:cNvPicPr>
          <p:nvPr/>
        </p:nvPicPr>
        <p:blipFill>
          <a:blip r:embed="rId2"/>
          <a:stretch>
            <a:fillRect/>
          </a:stretch>
        </p:blipFill>
        <p:spPr>
          <a:xfrm>
            <a:off x="1378857" y="3614744"/>
            <a:ext cx="9216571" cy="2720056"/>
          </a:xfrm>
          <a:prstGeom prst="rect">
            <a:avLst/>
          </a:prstGeom>
        </p:spPr>
      </p:pic>
    </p:spTree>
    <p:extLst>
      <p:ext uri="{BB962C8B-B14F-4D97-AF65-F5344CB8AC3E}">
        <p14:creationId xmlns:p14="http://schemas.microsoft.com/office/powerpoint/2010/main" val="180765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FBC944FF-621E-E9D9-D346-29CF312B5D59}"/>
              </a:ext>
            </a:extLst>
          </p:cNvPr>
          <p:cNvSpPr>
            <a:spLocks noGrp="1"/>
          </p:cNvSpPr>
          <p:nvPr>
            <p:ph type="title"/>
          </p:nvPr>
        </p:nvSpPr>
        <p:spPr>
          <a:xfrm>
            <a:off x="958506" y="800392"/>
            <a:ext cx="10264697" cy="1212102"/>
          </a:xfrm>
        </p:spPr>
        <p:txBody>
          <a:bodyPr>
            <a:normAutofit/>
          </a:bodyPr>
          <a:lstStyle/>
          <a:p>
            <a:r>
              <a:rPr lang="en-US" sz="4000">
                <a:solidFill>
                  <a:srgbClr val="FFFFFF"/>
                </a:solidFill>
                <a:cs typeface="Calibri Light"/>
              </a:rPr>
              <a:t>Data Visualization</a:t>
            </a:r>
            <a:endParaRPr lang="en-US"/>
          </a:p>
        </p:txBody>
      </p:sp>
      <p:pic>
        <p:nvPicPr>
          <p:cNvPr id="7" name="Picture 8" descr="Chart, bar chart&#10;&#10;Description automatically generated">
            <a:extLst>
              <a:ext uri="{FF2B5EF4-FFF2-40B4-BE49-F238E27FC236}">
                <a16:creationId xmlns:a16="http://schemas.microsoft.com/office/drawing/2014/main" id="{3CE1788F-55BE-58F5-F6E4-1E60C54620EE}"/>
              </a:ext>
            </a:extLst>
          </p:cNvPr>
          <p:cNvPicPr>
            <a:picLocks noGrp="1" noChangeAspect="1"/>
          </p:cNvPicPr>
          <p:nvPr>
            <p:ph idx="1"/>
          </p:nvPr>
        </p:nvPicPr>
        <p:blipFill>
          <a:blip r:embed="rId2"/>
          <a:stretch>
            <a:fillRect/>
          </a:stretch>
        </p:blipFill>
        <p:spPr>
          <a:xfrm>
            <a:off x="261449" y="2776312"/>
            <a:ext cx="4157958" cy="2740253"/>
          </a:xfrm>
        </p:spPr>
      </p:pic>
      <p:pic>
        <p:nvPicPr>
          <p:cNvPr id="9" name="Picture 10" descr="Chart, bar chart, histogram&#10;&#10;Description automatically generated">
            <a:extLst>
              <a:ext uri="{FF2B5EF4-FFF2-40B4-BE49-F238E27FC236}">
                <a16:creationId xmlns:a16="http://schemas.microsoft.com/office/drawing/2014/main" id="{C7C2802C-1527-F0ED-37CC-67DB4450AF73}"/>
              </a:ext>
            </a:extLst>
          </p:cNvPr>
          <p:cNvPicPr>
            <a:picLocks noChangeAspect="1"/>
          </p:cNvPicPr>
          <p:nvPr/>
        </p:nvPicPr>
        <p:blipFill>
          <a:blip r:embed="rId3"/>
          <a:stretch>
            <a:fillRect/>
          </a:stretch>
        </p:blipFill>
        <p:spPr>
          <a:xfrm>
            <a:off x="8164286" y="2954296"/>
            <a:ext cx="3773714" cy="2981410"/>
          </a:xfrm>
          <a:prstGeom prst="rect">
            <a:avLst/>
          </a:prstGeom>
        </p:spPr>
      </p:pic>
      <p:pic>
        <p:nvPicPr>
          <p:cNvPr id="11" name="Picture 12" descr="Chart, bar chart&#10;&#10;Description automatically generated">
            <a:extLst>
              <a:ext uri="{FF2B5EF4-FFF2-40B4-BE49-F238E27FC236}">
                <a16:creationId xmlns:a16="http://schemas.microsoft.com/office/drawing/2014/main" id="{F800CCF3-31E9-2173-D7DF-A26133A56D5C}"/>
              </a:ext>
            </a:extLst>
          </p:cNvPr>
          <p:cNvPicPr>
            <a:picLocks noChangeAspect="1"/>
          </p:cNvPicPr>
          <p:nvPr/>
        </p:nvPicPr>
        <p:blipFill>
          <a:blip r:embed="rId4"/>
          <a:stretch>
            <a:fillRect/>
          </a:stretch>
        </p:blipFill>
        <p:spPr>
          <a:xfrm>
            <a:off x="4107545" y="2831117"/>
            <a:ext cx="4187370" cy="2864909"/>
          </a:xfrm>
          <a:prstGeom prst="rect">
            <a:avLst/>
          </a:prstGeom>
        </p:spPr>
      </p:pic>
    </p:spTree>
    <p:extLst>
      <p:ext uri="{BB962C8B-B14F-4D97-AF65-F5344CB8AC3E}">
        <p14:creationId xmlns:p14="http://schemas.microsoft.com/office/powerpoint/2010/main" val="4240509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bar chart&#10;&#10;Description automatically generated">
            <a:extLst>
              <a:ext uri="{FF2B5EF4-FFF2-40B4-BE49-F238E27FC236}">
                <a16:creationId xmlns:a16="http://schemas.microsoft.com/office/drawing/2014/main" id="{0FDBEA86-A2E8-BCB7-7CB6-0C527C51AC1B}"/>
              </a:ext>
            </a:extLst>
          </p:cNvPr>
          <p:cNvPicPr>
            <a:picLocks noChangeAspect="1"/>
          </p:cNvPicPr>
          <p:nvPr/>
        </p:nvPicPr>
        <p:blipFill>
          <a:blip r:embed="rId2"/>
          <a:stretch>
            <a:fillRect/>
          </a:stretch>
        </p:blipFill>
        <p:spPr>
          <a:xfrm>
            <a:off x="152400" y="72118"/>
            <a:ext cx="4223657" cy="2961821"/>
          </a:xfrm>
          <a:prstGeom prst="rect">
            <a:avLst/>
          </a:prstGeom>
        </p:spPr>
      </p:pic>
      <p:pic>
        <p:nvPicPr>
          <p:cNvPr id="5" name="Picture 5" descr="Chart, bar chart&#10;&#10;Description automatically generated">
            <a:extLst>
              <a:ext uri="{FF2B5EF4-FFF2-40B4-BE49-F238E27FC236}">
                <a16:creationId xmlns:a16="http://schemas.microsoft.com/office/drawing/2014/main" id="{97289F0F-AF34-1F96-5E28-F540ED91640F}"/>
              </a:ext>
            </a:extLst>
          </p:cNvPr>
          <p:cNvPicPr>
            <a:picLocks noChangeAspect="1"/>
          </p:cNvPicPr>
          <p:nvPr/>
        </p:nvPicPr>
        <p:blipFill>
          <a:blip r:embed="rId3"/>
          <a:stretch>
            <a:fillRect/>
          </a:stretch>
        </p:blipFill>
        <p:spPr>
          <a:xfrm>
            <a:off x="3926114" y="164167"/>
            <a:ext cx="3875314" cy="2494693"/>
          </a:xfrm>
          <a:prstGeom prst="rect">
            <a:avLst/>
          </a:prstGeom>
        </p:spPr>
      </p:pic>
      <p:pic>
        <p:nvPicPr>
          <p:cNvPr id="6" name="Picture 6" descr="Chart, histogram&#10;&#10;Description automatically generated">
            <a:extLst>
              <a:ext uri="{FF2B5EF4-FFF2-40B4-BE49-F238E27FC236}">
                <a16:creationId xmlns:a16="http://schemas.microsoft.com/office/drawing/2014/main" id="{61B4848B-259D-98E7-712D-0D8944C62C1C}"/>
              </a:ext>
            </a:extLst>
          </p:cNvPr>
          <p:cNvPicPr>
            <a:picLocks noChangeAspect="1"/>
          </p:cNvPicPr>
          <p:nvPr/>
        </p:nvPicPr>
        <p:blipFill>
          <a:blip r:embed="rId4"/>
          <a:stretch>
            <a:fillRect/>
          </a:stretch>
        </p:blipFill>
        <p:spPr>
          <a:xfrm>
            <a:off x="7496629" y="170543"/>
            <a:ext cx="4630057" cy="4630057"/>
          </a:xfrm>
          <a:prstGeom prst="rect">
            <a:avLst/>
          </a:prstGeom>
        </p:spPr>
      </p:pic>
      <p:pic>
        <p:nvPicPr>
          <p:cNvPr id="7" name="Picture 7" descr="Chart, box and whisker chart&#10;&#10;Description automatically generated">
            <a:extLst>
              <a:ext uri="{FF2B5EF4-FFF2-40B4-BE49-F238E27FC236}">
                <a16:creationId xmlns:a16="http://schemas.microsoft.com/office/drawing/2014/main" id="{50211F49-16A0-F162-F358-CCDDF3A5FE56}"/>
              </a:ext>
            </a:extLst>
          </p:cNvPr>
          <p:cNvPicPr>
            <a:picLocks noChangeAspect="1"/>
          </p:cNvPicPr>
          <p:nvPr/>
        </p:nvPicPr>
        <p:blipFill>
          <a:blip r:embed="rId5"/>
          <a:stretch>
            <a:fillRect/>
          </a:stretch>
        </p:blipFill>
        <p:spPr>
          <a:xfrm>
            <a:off x="239485" y="3183808"/>
            <a:ext cx="5080000" cy="3240840"/>
          </a:xfrm>
          <a:prstGeom prst="rect">
            <a:avLst/>
          </a:prstGeom>
        </p:spPr>
      </p:pic>
      <p:pic>
        <p:nvPicPr>
          <p:cNvPr id="8" name="Picture 8" descr="Chart, bar chart&#10;&#10;Description automatically generated">
            <a:extLst>
              <a:ext uri="{FF2B5EF4-FFF2-40B4-BE49-F238E27FC236}">
                <a16:creationId xmlns:a16="http://schemas.microsoft.com/office/drawing/2014/main" id="{5C876176-D9A4-3958-7AAA-F536565FE41F}"/>
              </a:ext>
            </a:extLst>
          </p:cNvPr>
          <p:cNvPicPr>
            <a:picLocks noChangeAspect="1"/>
          </p:cNvPicPr>
          <p:nvPr/>
        </p:nvPicPr>
        <p:blipFill>
          <a:blip r:embed="rId6"/>
          <a:stretch>
            <a:fillRect/>
          </a:stretch>
        </p:blipFill>
        <p:spPr>
          <a:xfrm>
            <a:off x="4913086" y="3130328"/>
            <a:ext cx="4673600" cy="3551001"/>
          </a:xfrm>
          <a:prstGeom prst="rect">
            <a:avLst/>
          </a:prstGeom>
        </p:spPr>
      </p:pic>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3:  Gun Death Dataset</vt:lpstr>
      <vt:lpstr>Workflow:</vt:lpstr>
      <vt:lpstr>Introduction</vt:lpstr>
      <vt:lpstr>Approach</vt:lpstr>
      <vt:lpstr>Attributes</vt:lpstr>
      <vt:lpstr>Data Prep</vt:lpstr>
      <vt:lpstr>Data Prep</vt:lpstr>
      <vt:lpstr>Data Visualization</vt:lpstr>
      <vt:lpstr>PowerPoint Presentation</vt:lpstr>
      <vt:lpstr>Data Conversion- to Numeric</vt:lpstr>
      <vt:lpstr>PowerPoint Presentation</vt:lpstr>
      <vt:lpstr>Preliminary Conclusions</vt:lpstr>
      <vt:lpstr>Feature Selection</vt:lpstr>
      <vt:lpstr>Logistic Regression Model</vt:lpstr>
      <vt:lpstr>Decision Tree Regression Model</vt:lpstr>
      <vt:lpstr>Random Forest model </vt:lpstr>
      <vt:lpstr>Ensemble Model </vt:lpstr>
      <vt:lpstr>Detailed Conclusion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2022-06-30T02:19:43Z</dcterms:created>
  <dcterms:modified xsi:type="dcterms:W3CDTF">2022-06-30T13:25:31Z</dcterms:modified>
</cp:coreProperties>
</file>