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6" r:id="rId4"/>
    <p:sldId id="287" r:id="rId5"/>
    <p:sldId id="269" r:id="rId6"/>
    <p:sldId id="293" r:id="rId7"/>
    <p:sldId id="267" r:id="rId8"/>
    <p:sldId id="259" r:id="rId9"/>
    <p:sldId id="268" r:id="rId10"/>
    <p:sldId id="273" r:id="rId11"/>
    <p:sldId id="260" r:id="rId12"/>
    <p:sldId id="271" r:id="rId13"/>
    <p:sldId id="275" r:id="rId14"/>
    <p:sldId id="274" r:id="rId15"/>
    <p:sldId id="288" r:id="rId16"/>
    <p:sldId id="289" r:id="rId17"/>
    <p:sldId id="272" r:id="rId18"/>
    <p:sldId id="261" r:id="rId19"/>
    <p:sldId id="278" r:id="rId20"/>
    <p:sldId id="279" r:id="rId21"/>
    <p:sldId id="280" r:id="rId22"/>
    <p:sldId id="276" r:id="rId23"/>
    <p:sldId id="281" r:id="rId24"/>
    <p:sldId id="283" r:id="rId25"/>
    <p:sldId id="282" r:id="rId26"/>
    <p:sldId id="285" r:id="rId27"/>
    <p:sldId id="284" r:id="rId28"/>
    <p:sldId id="262" r:id="rId29"/>
    <p:sldId id="263" r:id="rId30"/>
    <p:sldId id="264" r:id="rId31"/>
    <p:sldId id="265" r:id="rId32"/>
    <p:sldId id="299" r:id="rId33"/>
    <p:sldId id="266" r:id="rId34"/>
    <p:sldId id="298" r:id="rId35"/>
    <p:sldId id="297" r:id="rId36"/>
    <p:sldId id="295" r:id="rId37"/>
    <p:sldId id="296" r:id="rId38"/>
    <p:sldId id="292"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D8D1C1-3903-CADE-7D45-E153A1997A5C}" v="1144" dt="2022-06-28T00:53:15.427"/>
    <p1510:client id="{36B8BDAD-8DAD-4409-A7B2-748114580D90}" v="7" dt="2022-06-27T22:33:11.476"/>
    <p1510:client id="{59E8CA22-5C38-1645-D38D-C884BA50BB15}" v="2044" dt="2022-06-28T04:10:47.573"/>
    <p1510:client id="{7FCF3F16-905E-8BAD-F0D3-39A3F7593458}" v="2330" dt="2022-06-28T05:02:58.450"/>
    <p1510:client id="{92DD2613-4B83-425C-878F-C02CD8F4DAF8}" v="723" dt="2022-06-27T22:54:50.349"/>
    <p1510:client id="{940BF760-D01D-B5F5-CF64-E10201BF890F}" v="312" dt="2022-06-28T04:31:34.177"/>
    <p1510:client id="{A87DB95D-5FDF-BAD1-4056-8711938FA6D1}" v="332" dt="2022-06-28T02:21:32.970"/>
    <p1510:client id="{C9098EFA-DD5B-41B9-A02C-C643A0F78064}" v="7" dt="2022-06-28T12:24:10.411"/>
    <p1510:client id="{CB1CDDFE-3D33-1722-4AB5-E0AEBC03D5B8}" v="612" dt="2022-06-28T03:35:53.8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awesomedata/awesome-public-datasets/issues/351" TargetMode="External"/><Relationship Id="rId2" Type="http://schemas.openxmlformats.org/officeDocument/2006/relationships/hyperlink" Target="https://www.history.com/topics/early-20th-century-us/titanic#:~:text=The%20RMS%20Titanic%2C%20a%20luxury,their%20lives%20in%20the%20disaste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2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water, boat, outdoor, ship&#10;&#10;Description automatically generated">
            <a:extLst>
              <a:ext uri="{FF2B5EF4-FFF2-40B4-BE49-F238E27FC236}">
                <a16:creationId xmlns:a16="http://schemas.microsoft.com/office/drawing/2014/main" id="{3DFF9877-CCEB-4D9A-AC9B-EA926A829B5C}"/>
              </a:ext>
            </a:extLst>
          </p:cNvPr>
          <p:cNvPicPr>
            <a:picLocks noChangeAspect="1"/>
          </p:cNvPicPr>
          <p:nvPr/>
        </p:nvPicPr>
        <p:blipFill rotWithShape="1">
          <a:blip r:embed="rId2"/>
          <a:srcRect l="16873" r="16873"/>
          <a:stretch/>
        </p:blipFill>
        <p:spPr>
          <a:xfrm>
            <a:off x="3523488" y="10"/>
            <a:ext cx="8668512" cy="6857990"/>
          </a:xfrm>
          <a:prstGeom prst="rect">
            <a:avLst/>
          </a:prstGeom>
        </p:spPr>
      </p:pic>
      <p:sp>
        <p:nvSpPr>
          <p:cNvPr id="19" name="Rectangle 2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5DC8D6C-445F-4643-9D6E-7A50C6F78C26}"/>
              </a:ext>
            </a:extLst>
          </p:cNvPr>
          <p:cNvSpPr>
            <a:spLocks noGrp="1"/>
          </p:cNvSpPr>
          <p:nvPr>
            <p:ph type="title"/>
          </p:nvPr>
        </p:nvSpPr>
        <p:spPr>
          <a:xfrm>
            <a:off x="477981" y="777307"/>
            <a:ext cx="5072907" cy="2111455"/>
          </a:xfrm>
        </p:spPr>
        <p:txBody>
          <a:bodyPr vert="horz" lIns="91440" tIns="45720" rIns="91440" bIns="45720" rtlCol="0" anchor="b">
            <a:normAutofit/>
          </a:bodyPr>
          <a:lstStyle/>
          <a:p>
            <a:r>
              <a:rPr lang="en-US" sz="4900"/>
              <a:t>Project 2:</a:t>
            </a:r>
            <a:br>
              <a:rPr lang="en-US" sz="4900">
                <a:cs typeface="Calibri Light"/>
              </a:rPr>
            </a:br>
            <a:br>
              <a:rPr lang="en-US" sz="4900">
                <a:cs typeface="Calibri Light"/>
              </a:rPr>
            </a:br>
            <a:r>
              <a:rPr lang="en-US" sz="4900">
                <a:cs typeface="Calibri Light"/>
              </a:rPr>
              <a:t>Titanic Data Set</a:t>
            </a:r>
          </a:p>
        </p:txBody>
      </p:sp>
      <p:sp>
        <p:nvSpPr>
          <p:cNvPr id="4" name="Text Placeholder 3">
            <a:extLst>
              <a:ext uri="{FF2B5EF4-FFF2-40B4-BE49-F238E27FC236}">
                <a16:creationId xmlns:a16="http://schemas.microsoft.com/office/drawing/2014/main" id="{FF258883-079B-4AE8-8741-4873CCB3AF4A}"/>
              </a:ext>
            </a:extLst>
          </p:cNvPr>
          <p:cNvSpPr>
            <a:spLocks noGrp="1"/>
          </p:cNvSpPr>
          <p:nvPr>
            <p:ph type="body" idx="1"/>
          </p:nvPr>
        </p:nvSpPr>
        <p:spPr>
          <a:xfrm>
            <a:off x="477980" y="4168433"/>
            <a:ext cx="3750190" cy="2487724"/>
          </a:xfrm>
        </p:spPr>
        <p:txBody>
          <a:bodyPr vert="horz" lIns="91440" tIns="45720" rIns="91440" bIns="45720" rtlCol="0" anchor="t">
            <a:normAutofit/>
          </a:bodyPr>
          <a:lstStyle/>
          <a:p>
            <a:r>
              <a:rPr lang="en-US">
                <a:ea typeface="+mn-lt"/>
                <a:cs typeface="+mn-lt"/>
              </a:rPr>
              <a:t>Group Members:</a:t>
            </a:r>
          </a:p>
          <a:p>
            <a:r>
              <a:rPr lang="en-US">
                <a:ea typeface="+mn-lt"/>
                <a:cs typeface="+mn-lt"/>
              </a:rPr>
              <a:t>Arun </a:t>
            </a:r>
            <a:r>
              <a:rPr lang="en-US" err="1">
                <a:ea typeface="+mn-lt"/>
                <a:cs typeface="+mn-lt"/>
              </a:rPr>
              <a:t>Kuinkel</a:t>
            </a:r>
          </a:p>
          <a:p>
            <a:r>
              <a:rPr lang="en-US">
                <a:ea typeface="+mn-lt"/>
                <a:cs typeface="+mn-lt"/>
              </a:rPr>
              <a:t>Avigail Spira</a:t>
            </a:r>
            <a:endParaRPr lang="en-US"/>
          </a:p>
          <a:p>
            <a:r>
              <a:rPr lang="en-US">
                <a:ea typeface="+mn-lt"/>
                <a:cs typeface="+mn-lt"/>
              </a:rPr>
              <a:t>Cindy Juan</a:t>
            </a:r>
            <a:endParaRPr lang="en-US"/>
          </a:p>
          <a:p>
            <a:r>
              <a:rPr lang="en-US">
                <a:ea typeface="+mn-lt"/>
                <a:cs typeface="+mn-lt"/>
              </a:rPr>
              <a:t>Dean </a:t>
            </a:r>
            <a:r>
              <a:rPr lang="en-US" err="1">
                <a:ea typeface="+mn-lt"/>
                <a:cs typeface="+mn-lt"/>
              </a:rPr>
              <a:t>Loeafoe</a:t>
            </a:r>
            <a:endParaRPr lang="en-US" err="1"/>
          </a:p>
          <a:p>
            <a:endParaRPr lang="en-US">
              <a:solidFill>
                <a:schemeClr val="tx1"/>
              </a:solidFill>
              <a:cs typeface="Calibri"/>
            </a:endParaRPr>
          </a:p>
        </p:txBody>
      </p:sp>
      <p:sp>
        <p:nvSpPr>
          <p:cNvPr id="25" name="Rectangle 2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372029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B77629-8FEB-A7C0-B4D9-69BD9D6BA33C}"/>
              </a:ext>
            </a:extLst>
          </p:cNvPr>
          <p:cNvSpPr>
            <a:spLocks noGrp="1"/>
          </p:cNvSpPr>
          <p:nvPr>
            <p:ph type="title"/>
          </p:nvPr>
        </p:nvSpPr>
        <p:spPr>
          <a:xfrm>
            <a:off x="838200" y="365125"/>
            <a:ext cx="10515600" cy="1325563"/>
          </a:xfrm>
        </p:spPr>
        <p:txBody>
          <a:bodyPr>
            <a:normAutofit/>
          </a:bodyPr>
          <a:lstStyle/>
          <a:p>
            <a:r>
              <a:rPr lang="en-US" sz="5400">
                <a:cs typeface="Calibri Light"/>
              </a:rPr>
              <a:t>General Stat cont...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625E406-374B-D931-5522-D292F2853A14}"/>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200">
                <a:cs typeface="Calibri"/>
              </a:rPr>
              <a:t>Fare and body has a very high std, which means that that data is highly dispersed, this does not necessarily mean these attributes have outliers but it’s a good indicator to pay more attention on them when we do data cleaning and data preparation</a:t>
            </a:r>
          </a:p>
          <a:p>
            <a:r>
              <a:rPr lang="en-US" sz="2200">
                <a:cs typeface="Calibri"/>
              </a:rPr>
              <a:t>Passenger class (</a:t>
            </a:r>
            <a:r>
              <a:rPr lang="en-US" sz="2200" err="1">
                <a:cs typeface="Calibri"/>
              </a:rPr>
              <a:t>pclass</a:t>
            </a:r>
            <a:r>
              <a:rPr lang="en-US" sz="2200">
                <a:cs typeface="Calibri"/>
              </a:rPr>
              <a:t>), survived, number of siblings and spouses (</a:t>
            </a:r>
            <a:r>
              <a:rPr lang="en-US" sz="2200" err="1">
                <a:cs typeface="Calibri"/>
              </a:rPr>
              <a:t>sibsp</a:t>
            </a:r>
            <a:r>
              <a:rPr lang="en-US" sz="2200">
                <a:cs typeface="Calibri"/>
              </a:rPr>
              <a:t>) attributes all have good standard deviation (std)</a:t>
            </a:r>
            <a:endParaRPr lang="en-US" sz="2200">
              <a:ea typeface="+mn-lt"/>
              <a:cs typeface="+mn-lt"/>
            </a:endParaRPr>
          </a:p>
          <a:p>
            <a:r>
              <a:rPr lang="en-US" sz="2200">
                <a:cs typeface="Calibri"/>
              </a:rPr>
              <a:t>The minimum value for fare is $0, we must investigate those zero values , because normally everyone pays fare unless someone got them for free. But because there are only 2 such values, we can simply ignore them without impacting much of the data set</a:t>
            </a:r>
            <a:endParaRPr lang="en-US" sz="2200"/>
          </a:p>
        </p:txBody>
      </p:sp>
    </p:spTree>
    <p:extLst>
      <p:ext uri="{BB962C8B-B14F-4D97-AF65-F5344CB8AC3E}">
        <p14:creationId xmlns:p14="http://schemas.microsoft.com/office/powerpoint/2010/main" val="228954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3728C429-4428-DB2D-EE46-7DC60B54B461}"/>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Data Preparation</a:t>
            </a:r>
            <a:endParaRPr lang="en-US" sz="4000">
              <a:solidFill>
                <a:srgbClr val="FFFFFF"/>
              </a:solidFill>
            </a:endParaRPr>
          </a:p>
        </p:txBody>
      </p:sp>
      <p:sp>
        <p:nvSpPr>
          <p:cNvPr id="3" name="Content Placeholder 2">
            <a:extLst>
              <a:ext uri="{FF2B5EF4-FFF2-40B4-BE49-F238E27FC236}">
                <a16:creationId xmlns:a16="http://schemas.microsoft.com/office/drawing/2014/main" id="{33D14D56-1A30-DDAE-56D3-E5B31F30A1F3}"/>
              </a:ext>
            </a:extLst>
          </p:cNvPr>
          <p:cNvSpPr>
            <a:spLocks noGrp="1"/>
          </p:cNvSpPr>
          <p:nvPr>
            <p:ph idx="1"/>
          </p:nvPr>
        </p:nvSpPr>
        <p:spPr>
          <a:xfrm>
            <a:off x="1424904" y="2494450"/>
            <a:ext cx="4053545" cy="3563159"/>
          </a:xfrm>
        </p:spPr>
        <p:txBody>
          <a:bodyPr vert="horz" lIns="91440" tIns="45720" rIns="91440" bIns="45720" rtlCol="0" anchor="t">
            <a:normAutofit/>
          </a:bodyPr>
          <a:lstStyle/>
          <a:p>
            <a:pPr marL="0" indent="0">
              <a:buNone/>
            </a:pPr>
            <a:r>
              <a:rPr lang="en-US" sz="2400">
                <a:cs typeface="Calibri"/>
              </a:rPr>
              <a:t>From the snapshot of the code and output, we can see that there are a lot of null values in the attributes age, cabin, boat, body, and </a:t>
            </a:r>
            <a:r>
              <a:rPr lang="en-US" sz="2400" err="1">
                <a:cs typeface="Calibri"/>
              </a:rPr>
              <a:t>home.dest</a:t>
            </a:r>
          </a:p>
        </p:txBody>
      </p:sp>
      <p:pic>
        <p:nvPicPr>
          <p:cNvPr id="4" name="Picture 4">
            <a:extLst>
              <a:ext uri="{FF2B5EF4-FFF2-40B4-BE49-F238E27FC236}">
                <a16:creationId xmlns:a16="http://schemas.microsoft.com/office/drawing/2014/main" id="{DDB54F6B-E10F-9886-5D74-D6BB08722C2C}"/>
              </a:ext>
            </a:extLst>
          </p:cNvPr>
          <p:cNvPicPr>
            <a:picLocks noChangeAspect="1"/>
          </p:cNvPicPr>
          <p:nvPr/>
        </p:nvPicPr>
        <p:blipFill rotWithShape="1">
          <a:blip r:embed="rId2"/>
          <a:srcRect r="7920" b="2"/>
          <a:stretch/>
        </p:blipFill>
        <p:spPr>
          <a:xfrm>
            <a:off x="6098892" y="2492376"/>
            <a:ext cx="4802404" cy="3563372"/>
          </a:xfrm>
          <a:prstGeom prst="rect">
            <a:avLst/>
          </a:prstGeom>
        </p:spPr>
      </p:pic>
    </p:spTree>
    <p:extLst>
      <p:ext uri="{BB962C8B-B14F-4D97-AF65-F5344CB8AC3E}">
        <p14:creationId xmlns:p14="http://schemas.microsoft.com/office/powerpoint/2010/main" val="892792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3739F83-8732-678B-3203-01A490BE40D0}"/>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Handling Null Values</a:t>
            </a:r>
            <a:endParaRPr lang="en-US" sz="4000">
              <a:solidFill>
                <a:srgbClr val="FFFFFF"/>
              </a:solidFill>
            </a:endParaRPr>
          </a:p>
        </p:txBody>
      </p:sp>
      <p:sp>
        <p:nvSpPr>
          <p:cNvPr id="3" name="Content Placeholder 2">
            <a:extLst>
              <a:ext uri="{FF2B5EF4-FFF2-40B4-BE49-F238E27FC236}">
                <a16:creationId xmlns:a16="http://schemas.microsoft.com/office/drawing/2014/main" id="{E7CA8475-79D4-E94F-40DF-1659762462A2}"/>
              </a:ext>
            </a:extLst>
          </p:cNvPr>
          <p:cNvSpPr>
            <a:spLocks noGrp="1"/>
          </p:cNvSpPr>
          <p:nvPr>
            <p:ph idx="1"/>
          </p:nvPr>
        </p:nvSpPr>
        <p:spPr>
          <a:xfrm>
            <a:off x="1424904" y="2494450"/>
            <a:ext cx="4053545" cy="3563159"/>
          </a:xfrm>
        </p:spPr>
        <p:txBody>
          <a:bodyPr vert="horz" lIns="91440" tIns="45720" rIns="91440" bIns="45720" rtlCol="0" anchor="t">
            <a:normAutofit/>
          </a:bodyPr>
          <a:lstStyle/>
          <a:p>
            <a:r>
              <a:rPr lang="en-US" sz="2000">
                <a:ea typeface="+mn-lt"/>
                <a:cs typeface="+mn-lt"/>
              </a:rPr>
              <a:t>The cabin, boat, body and </a:t>
            </a:r>
            <a:r>
              <a:rPr lang="en-US" sz="2000" err="1">
                <a:ea typeface="+mn-lt"/>
                <a:cs typeface="+mn-lt"/>
              </a:rPr>
              <a:t>home.dest</a:t>
            </a:r>
            <a:r>
              <a:rPr lang="en-US" sz="2000">
                <a:ea typeface="+mn-lt"/>
                <a:cs typeface="+mn-lt"/>
              </a:rPr>
              <a:t> attributes have too many null values to handle properly.</a:t>
            </a:r>
            <a:endParaRPr lang="en-US" sz="2000">
              <a:cs typeface="Calibri" panose="020F0502020204030204"/>
            </a:endParaRPr>
          </a:p>
          <a:p>
            <a:r>
              <a:rPr lang="en-US" sz="2000">
                <a:ea typeface="+mn-lt"/>
                <a:cs typeface="+mn-lt"/>
              </a:rPr>
              <a:t>These columns will be dropped to prevent the model from being swayed by potentially erroneous data.</a:t>
            </a:r>
            <a:endParaRPr lang="en-US" sz="2000"/>
          </a:p>
          <a:p>
            <a:r>
              <a:rPr lang="en-US" sz="2000">
                <a:ea typeface="+mn-lt"/>
                <a:cs typeface="+mn-lt"/>
              </a:rPr>
              <a:t>Since the age attribute has a relatively small number of Null values, they will be replaced with the mean</a:t>
            </a:r>
            <a:endParaRPr lang="en-US" sz="2000"/>
          </a:p>
          <a:p>
            <a:endParaRPr lang="en-US" sz="2000">
              <a:cs typeface="Calibri"/>
            </a:endParaRPr>
          </a:p>
        </p:txBody>
      </p:sp>
      <p:pic>
        <p:nvPicPr>
          <p:cNvPr id="4" name="Picture 4" descr="Text&#10;&#10;Description automatically generated">
            <a:extLst>
              <a:ext uri="{FF2B5EF4-FFF2-40B4-BE49-F238E27FC236}">
                <a16:creationId xmlns:a16="http://schemas.microsoft.com/office/drawing/2014/main" id="{5BCD751A-16C9-67DF-948F-219C5E758521}"/>
              </a:ext>
            </a:extLst>
          </p:cNvPr>
          <p:cNvPicPr>
            <a:picLocks noChangeAspect="1"/>
          </p:cNvPicPr>
          <p:nvPr/>
        </p:nvPicPr>
        <p:blipFill>
          <a:blip r:embed="rId2"/>
          <a:stretch>
            <a:fillRect/>
          </a:stretch>
        </p:blipFill>
        <p:spPr>
          <a:xfrm>
            <a:off x="6098892" y="3375857"/>
            <a:ext cx="4802404" cy="1796410"/>
          </a:xfrm>
          <a:prstGeom prst="rect">
            <a:avLst/>
          </a:prstGeom>
        </p:spPr>
      </p:pic>
    </p:spTree>
    <p:extLst>
      <p:ext uri="{BB962C8B-B14F-4D97-AF65-F5344CB8AC3E}">
        <p14:creationId xmlns:p14="http://schemas.microsoft.com/office/powerpoint/2010/main" val="27441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3739F83-8732-678B-3203-01A490BE40D0}"/>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Remaining null Values</a:t>
            </a:r>
            <a:endParaRPr lang="en-US"/>
          </a:p>
        </p:txBody>
      </p:sp>
      <p:pic>
        <p:nvPicPr>
          <p:cNvPr id="5" name="Picture 5" descr="Graphical user interface, text, application, email&#10;&#10;Description automatically generated">
            <a:extLst>
              <a:ext uri="{FF2B5EF4-FFF2-40B4-BE49-F238E27FC236}">
                <a16:creationId xmlns:a16="http://schemas.microsoft.com/office/drawing/2014/main" id="{F6DC5A44-A90B-102A-1CDA-0AB7F341C97A}"/>
              </a:ext>
            </a:extLst>
          </p:cNvPr>
          <p:cNvPicPr>
            <a:picLocks noGrp="1" noChangeAspect="1"/>
          </p:cNvPicPr>
          <p:nvPr>
            <p:ph idx="1"/>
          </p:nvPr>
        </p:nvPicPr>
        <p:blipFill rotWithShape="1">
          <a:blip r:embed="rId2"/>
          <a:srcRect r="56233"/>
          <a:stretch/>
        </p:blipFill>
        <p:spPr>
          <a:xfrm>
            <a:off x="6535983" y="2403122"/>
            <a:ext cx="4381784" cy="3705427"/>
          </a:xfrm>
        </p:spPr>
      </p:pic>
      <p:sp>
        <p:nvSpPr>
          <p:cNvPr id="6" name="TextBox 5">
            <a:extLst>
              <a:ext uri="{FF2B5EF4-FFF2-40B4-BE49-F238E27FC236}">
                <a16:creationId xmlns:a16="http://schemas.microsoft.com/office/drawing/2014/main" id="{4FF11108-562B-FD36-73F2-F42E8E673A6A}"/>
              </a:ext>
            </a:extLst>
          </p:cNvPr>
          <p:cNvSpPr txBox="1"/>
          <p:nvPr/>
        </p:nvSpPr>
        <p:spPr>
          <a:xfrm>
            <a:off x="1400313" y="2714486"/>
            <a:ext cx="375919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Now there is minimal amount of null values left in the dataset. </a:t>
            </a:r>
          </a:p>
          <a:p>
            <a:endParaRPr lang="en-US"/>
          </a:p>
          <a:p>
            <a:r>
              <a:rPr lang="en-US"/>
              <a:t>Those rows with nulls can be dropped without majorly effecting the dataset. </a:t>
            </a:r>
          </a:p>
        </p:txBody>
      </p:sp>
    </p:spTree>
    <p:extLst>
      <p:ext uri="{BB962C8B-B14F-4D97-AF65-F5344CB8AC3E}">
        <p14:creationId xmlns:p14="http://schemas.microsoft.com/office/powerpoint/2010/main" val="1837266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434B03-10B2-268D-8DBF-43CE0CE83177}"/>
              </a:ext>
            </a:extLst>
          </p:cNvPr>
          <p:cNvSpPr>
            <a:spLocks noGrp="1"/>
          </p:cNvSpPr>
          <p:nvPr>
            <p:ph type="title"/>
          </p:nvPr>
        </p:nvSpPr>
        <p:spPr>
          <a:xfrm>
            <a:off x="630936" y="639520"/>
            <a:ext cx="3429000" cy="1719072"/>
          </a:xfrm>
        </p:spPr>
        <p:txBody>
          <a:bodyPr anchor="b">
            <a:normAutofit/>
          </a:bodyPr>
          <a:lstStyle/>
          <a:p>
            <a:r>
              <a:rPr lang="en-US" sz="4200">
                <a:cs typeface="Calibri Light"/>
              </a:rPr>
              <a:t>Dropping Name column</a:t>
            </a:r>
            <a:endParaRPr lang="en-US" sz="4200"/>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9A355263-6E8A-F67B-0230-87EEDAC0D5FE}"/>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1900">
                <a:ea typeface="+mn-lt"/>
                <a:cs typeface="+mn-lt"/>
              </a:rPr>
              <a:t>The name of each passenger will likely not be a major determining factor in their survival.</a:t>
            </a:r>
            <a:endParaRPr lang="en-US" sz="1900">
              <a:cs typeface="Calibri" panose="020F0502020204030204"/>
            </a:endParaRPr>
          </a:p>
          <a:p>
            <a:r>
              <a:rPr lang="en-US" sz="1900">
                <a:ea typeface="+mn-lt"/>
                <a:cs typeface="+mn-lt"/>
              </a:rPr>
              <a:t>Additionally, the name attribute will create an individual category for each uniquely named passenger. This is messy.</a:t>
            </a:r>
            <a:endParaRPr lang="en-US" sz="1900"/>
          </a:p>
          <a:p>
            <a:r>
              <a:rPr lang="en-US" sz="1900">
                <a:ea typeface="+mn-lt"/>
                <a:cs typeface="+mn-lt"/>
              </a:rPr>
              <a:t>To avoid these complications, the name column will be dropped.</a:t>
            </a:r>
            <a:endParaRPr lang="en-US" sz="1900"/>
          </a:p>
          <a:p>
            <a:endParaRPr lang="en-US" sz="1900">
              <a:cs typeface="Calibri"/>
            </a:endParaRPr>
          </a:p>
        </p:txBody>
      </p:sp>
      <p:pic>
        <p:nvPicPr>
          <p:cNvPr id="7" name="Picture 7" descr="Graphical user interface, text, application, table&#10;&#10;Description automatically generated">
            <a:extLst>
              <a:ext uri="{FF2B5EF4-FFF2-40B4-BE49-F238E27FC236}">
                <a16:creationId xmlns:a16="http://schemas.microsoft.com/office/drawing/2014/main" id="{B6DAEDBD-D929-A91D-179A-07186DAA2535}"/>
              </a:ext>
            </a:extLst>
          </p:cNvPr>
          <p:cNvPicPr>
            <a:picLocks noChangeAspect="1"/>
          </p:cNvPicPr>
          <p:nvPr/>
        </p:nvPicPr>
        <p:blipFill>
          <a:blip r:embed="rId2"/>
          <a:stretch>
            <a:fillRect/>
          </a:stretch>
        </p:blipFill>
        <p:spPr>
          <a:xfrm>
            <a:off x="4654296" y="2393442"/>
            <a:ext cx="6903720" cy="2071116"/>
          </a:xfrm>
          <a:prstGeom prst="rect">
            <a:avLst/>
          </a:prstGeom>
        </p:spPr>
      </p:pic>
    </p:spTree>
    <p:extLst>
      <p:ext uri="{BB962C8B-B14F-4D97-AF65-F5344CB8AC3E}">
        <p14:creationId xmlns:p14="http://schemas.microsoft.com/office/powerpoint/2010/main" val="1901499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3739F83-8732-678B-3203-01A490BE40D0}"/>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More data prep: Checking unique values</a:t>
            </a:r>
            <a:endParaRPr lang="en-US"/>
          </a:p>
        </p:txBody>
      </p:sp>
      <p:sp>
        <p:nvSpPr>
          <p:cNvPr id="6" name="TextBox 5">
            <a:extLst>
              <a:ext uri="{FF2B5EF4-FFF2-40B4-BE49-F238E27FC236}">
                <a16:creationId xmlns:a16="http://schemas.microsoft.com/office/drawing/2014/main" id="{4FF11108-562B-FD36-73F2-F42E8E673A6A}"/>
              </a:ext>
            </a:extLst>
          </p:cNvPr>
          <p:cNvSpPr txBox="1"/>
          <p:nvPr/>
        </p:nvSpPr>
        <p:spPr>
          <a:xfrm>
            <a:off x="1400313" y="2714486"/>
            <a:ext cx="375919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checked the unique values just to ensure that nothing seems out of the ordinary and that there are no null values in the form of a ? Or negative numbers.</a:t>
            </a:r>
            <a:endParaRPr lang="en-US">
              <a:cs typeface="Calibri"/>
            </a:endParaRPr>
          </a:p>
        </p:txBody>
      </p:sp>
      <p:pic>
        <p:nvPicPr>
          <p:cNvPr id="7" name="Picture 7" descr="Graphical user interface, text, application, chat or text message&#10;&#10;Description automatically generated">
            <a:extLst>
              <a:ext uri="{FF2B5EF4-FFF2-40B4-BE49-F238E27FC236}">
                <a16:creationId xmlns:a16="http://schemas.microsoft.com/office/drawing/2014/main" id="{007CCD1E-099E-E575-84DB-921FA8B0BB8E}"/>
              </a:ext>
            </a:extLst>
          </p:cNvPr>
          <p:cNvPicPr>
            <a:picLocks noGrp="1" noChangeAspect="1"/>
          </p:cNvPicPr>
          <p:nvPr>
            <p:ph idx="1"/>
          </p:nvPr>
        </p:nvPicPr>
        <p:blipFill>
          <a:blip r:embed="rId2"/>
          <a:stretch>
            <a:fillRect/>
          </a:stretch>
        </p:blipFill>
        <p:spPr>
          <a:xfrm>
            <a:off x="5563697" y="2377799"/>
            <a:ext cx="5415737" cy="3975860"/>
          </a:xfrm>
        </p:spPr>
      </p:pic>
    </p:spTree>
    <p:extLst>
      <p:ext uri="{BB962C8B-B14F-4D97-AF65-F5344CB8AC3E}">
        <p14:creationId xmlns:p14="http://schemas.microsoft.com/office/powerpoint/2010/main" val="800793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83739F83-8732-678B-3203-01A490BE40D0}"/>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Convert categorical data</a:t>
            </a:r>
            <a:endParaRPr lang="en-US"/>
          </a:p>
        </p:txBody>
      </p:sp>
      <p:sp>
        <p:nvSpPr>
          <p:cNvPr id="6" name="TextBox 5">
            <a:extLst>
              <a:ext uri="{FF2B5EF4-FFF2-40B4-BE49-F238E27FC236}">
                <a16:creationId xmlns:a16="http://schemas.microsoft.com/office/drawing/2014/main" id="{4FF11108-562B-FD36-73F2-F42E8E673A6A}"/>
              </a:ext>
            </a:extLst>
          </p:cNvPr>
          <p:cNvSpPr txBox="1"/>
          <p:nvPr/>
        </p:nvSpPr>
        <p:spPr>
          <a:xfrm>
            <a:off x="1737391" y="4892985"/>
            <a:ext cx="680719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Convert categorical to numeric and strings to their numeric form so that the data can be used for models and visualizations. </a:t>
            </a:r>
          </a:p>
        </p:txBody>
      </p:sp>
      <p:pic>
        <p:nvPicPr>
          <p:cNvPr id="5" name="Picture 7">
            <a:extLst>
              <a:ext uri="{FF2B5EF4-FFF2-40B4-BE49-F238E27FC236}">
                <a16:creationId xmlns:a16="http://schemas.microsoft.com/office/drawing/2014/main" id="{2A7E1084-80D9-AA3A-1FA1-5DBC2399474F}"/>
              </a:ext>
            </a:extLst>
          </p:cNvPr>
          <p:cNvPicPr>
            <a:picLocks noGrp="1" noChangeAspect="1"/>
          </p:cNvPicPr>
          <p:nvPr>
            <p:ph idx="1"/>
          </p:nvPr>
        </p:nvPicPr>
        <p:blipFill>
          <a:blip r:embed="rId2"/>
          <a:stretch>
            <a:fillRect/>
          </a:stretch>
        </p:blipFill>
        <p:spPr>
          <a:xfrm>
            <a:off x="1338943" y="2689314"/>
            <a:ext cx="9514115" cy="1695047"/>
          </a:xfrm>
        </p:spPr>
      </p:pic>
    </p:spTree>
    <p:extLst>
      <p:ext uri="{BB962C8B-B14F-4D97-AF65-F5344CB8AC3E}">
        <p14:creationId xmlns:p14="http://schemas.microsoft.com/office/powerpoint/2010/main" val="532513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C08D1-38C0-75A1-4190-0697D00C270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400" kern="1200">
                <a:latin typeface="+mj-lt"/>
                <a:ea typeface="+mj-ea"/>
                <a:cs typeface="+mj-cs"/>
              </a:rPr>
              <a:t>General stat after data alterations (cleaning)</a:t>
            </a:r>
          </a:p>
        </p:txBody>
      </p:sp>
      <p:sp>
        <p:nvSpPr>
          <p:cNvPr id="2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a:extLst>
              <a:ext uri="{FF2B5EF4-FFF2-40B4-BE49-F238E27FC236}">
                <a16:creationId xmlns:a16="http://schemas.microsoft.com/office/drawing/2014/main" id="{8E44F3BE-9AE0-2C4C-93F1-A8FA4727F416}"/>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buNone/>
            </a:pPr>
            <a:r>
              <a:rPr lang="en-US" sz="2200" kern="1200">
                <a:latin typeface="+mn-lt"/>
                <a:ea typeface="+mn-ea"/>
                <a:cs typeface="+mn-cs"/>
              </a:rPr>
              <a:t>As you can see</a:t>
            </a:r>
            <a:r>
              <a:rPr lang="en-US" sz="2200"/>
              <a:t> the is a slight improvement in standard deviation of age after filling up zero values with mean value …...</a:t>
            </a:r>
            <a:endParaRPr lang="en-US" sz="2200" kern="1200">
              <a:latin typeface="+mn-lt"/>
              <a:ea typeface="+mn-ea"/>
              <a:cs typeface="+mn-cs"/>
            </a:endParaRPr>
          </a:p>
        </p:txBody>
      </p:sp>
      <p:pic>
        <p:nvPicPr>
          <p:cNvPr id="9" name="Picture 9" descr="Table&#10;&#10;Description automatically generated">
            <a:extLst>
              <a:ext uri="{FF2B5EF4-FFF2-40B4-BE49-F238E27FC236}">
                <a16:creationId xmlns:a16="http://schemas.microsoft.com/office/drawing/2014/main" id="{251BFB58-BCCA-EBF6-1077-A7F2E7CD0D21}"/>
              </a:ext>
            </a:extLst>
          </p:cNvPr>
          <p:cNvPicPr>
            <a:picLocks noChangeAspect="1"/>
          </p:cNvPicPr>
          <p:nvPr/>
        </p:nvPicPr>
        <p:blipFill>
          <a:blip r:embed="rId2"/>
          <a:stretch>
            <a:fillRect/>
          </a:stretch>
        </p:blipFill>
        <p:spPr>
          <a:xfrm>
            <a:off x="4654296" y="1628548"/>
            <a:ext cx="6903720" cy="3600904"/>
          </a:xfrm>
          <a:prstGeom prst="rect">
            <a:avLst/>
          </a:prstGeom>
        </p:spPr>
      </p:pic>
    </p:spTree>
    <p:extLst>
      <p:ext uri="{BB962C8B-B14F-4D97-AF65-F5344CB8AC3E}">
        <p14:creationId xmlns:p14="http://schemas.microsoft.com/office/powerpoint/2010/main" val="400843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8FB13-45B4-5AF5-248C-5B2BE4B4FC49}"/>
              </a:ext>
            </a:extLst>
          </p:cNvPr>
          <p:cNvSpPr>
            <a:spLocks noGrp="1"/>
          </p:cNvSpPr>
          <p:nvPr>
            <p:ph type="title"/>
          </p:nvPr>
        </p:nvSpPr>
        <p:spPr>
          <a:xfrm>
            <a:off x="630936" y="640080"/>
            <a:ext cx="4818888" cy="1481328"/>
          </a:xfrm>
        </p:spPr>
        <p:txBody>
          <a:bodyPr anchor="b">
            <a:normAutofit/>
          </a:bodyPr>
          <a:lstStyle/>
          <a:p>
            <a:r>
              <a:rPr lang="en-US" sz="5000">
                <a:cs typeface="Calibri Light"/>
              </a:rPr>
              <a:t>Data Visualization</a:t>
            </a:r>
            <a:endParaRPr lang="en-US" sz="5000"/>
          </a:p>
        </p:txBody>
      </p:sp>
      <p:sp>
        <p:nvSpPr>
          <p:cNvPr id="2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76EDC1E-885A-3E32-76B3-270B5CF27B6B}"/>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The majority of the passengers had 3rd class accommodations. This is to be expected. Oddly enough, there are more passengers with 1st class accommodations than there are passengers with 2nd class accommodations. One would expect those statistics to be swapped.</a:t>
            </a:r>
          </a:p>
          <a:p>
            <a:endParaRPr lang="en-US" sz="2200">
              <a:cs typeface="Calibri"/>
            </a:endParaRPr>
          </a:p>
          <a:p>
            <a:endParaRPr lang="en-US" sz="2200">
              <a:cs typeface="Calibri"/>
            </a:endParaRPr>
          </a:p>
        </p:txBody>
      </p:sp>
      <p:pic>
        <p:nvPicPr>
          <p:cNvPr id="4" name="Picture 4" descr="Chart&#10;&#10;Description automatically generated">
            <a:extLst>
              <a:ext uri="{FF2B5EF4-FFF2-40B4-BE49-F238E27FC236}">
                <a16:creationId xmlns:a16="http://schemas.microsoft.com/office/drawing/2014/main" id="{5D0D1E4D-93C8-8D6A-F921-4CF8C7772C85}"/>
              </a:ext>
            </a:extLst>
          </p:cNvPr>
          <p:cNvPicPr>
            <a:picLocks noChangeAspect="1"/>
          </p:cNvPicPr>
          <p:nvPr/>
        </p:nvPicPr>
        <p:blipFill rotWithShape="1">
          <a:blip r:embed="rId2"/>
          <a:srcRect l="1271" r="46058" b="2"/>
          <a:stretch/>
        </p:blipFill>
        <p:spPr>
          <a:xfrm>
            <a:off x="6145459" y="640080"/>
            <a:ext cx="5366145" cy="5577840"/>
          </a:xfrm>
          <a:prstGeom prst="rect">
            <a:avLst/>
          </a:prstGeom>
        </p:spPr>
      </p:pic>
    </p:spTree>
    <p:extLst>
      <p:ext uri="{BB962C8B-B14F-4D97-AF65-F5344CB8AC3E}">
        <p14:creationId xmlns:p14="http://schemas.microsoft.com/office/powerpoint/2010/main" val="2730182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0E10E74-E940-39E1-15D7-5663223D427A}"/>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There is a higher number of passenger who perished in comparison to the number of passengers who survived. </a:t>
            </a:r>
            <a:endParaRPr lang="en-US"/>
          </a:p>
          <a:p>
            <a:r>
              <a:rPr lang="en-US" sz="2200">
                <a:ea typeface="+mn-lt"/>
                <a:cs typeface="+mn-lt"/>
              </a:rPr>
              <a:t>This can be attributed to many factors such as health, age, strength, access to routes of egress, number of life boats and access to life boats.</a:t>
            </a:r>
            <a:endParaRPr lang="en-US"/>
          </a:p>
          <a:p>
            <a:endParaRPr lang="en-US" sz="2200">
              <a:cs typeface="Calibri"/>
            </a:endParaRPr>
          </a:p>
          <a:p>
            <a:endParaRPr lang="en-US" sz="2200">
              <a:cs typeface="Calibri"/>
            </a:endParaRPr>
          </a:p>
        </p:txBody>
      </p:sp>
      <p:pic>
        <p:nvPicPr>
          <p:cNvPr id="4" name="Picture 4" descr="Chart, bar chart&#10;&#10;Description automatically generated">
            <a:extLst>
              <a:ext uri="{FF2B5EF4-FFF2-40B4-BE49-F238E27FC236}">
                <a16:creationId xmlns:a16="http://schemas.microsoft.com/office/drawing/2014/main" id="{8DA1B2A7-D025-3DD8-8403-4B0FB95B89F3}"/>
              </a:ext>
            </a:extLst>
          </p:cNvPr>
          <p:cNvPicPr>
            <a:picLocks noChangeAspect="1"/>
          </p:cNvPicPr>
          <p:nvPr/>
        </p:nvPicPr>
        <p:blipFill rotWithShape="1">
          <a:blip r:embed="rId2"/>
          <a:srcRect l="4363" r="44889" b="1"/>
          <a:stretch/>
        </p:blipFill>
        <p:spPr>
          <a:xfrm>
            <a:off x="6145431" y="640080"/>
            <a:ext cx="5366202" cy="5577840"/>
          </a:xfrm>
          <a:prstGeom prst="rect">
            <a:avLst/>
          </a:prstGeom>
        </p:spPr>
      </p:pic>
    </p:spTree>
    <p:extLst>
      <p:ext uri="{BB962C8B-B14F-4D97-AF65-F5344CB8AC3E}">
        <p14:creationId xmlns:p14="http://schemas.microsoft.com/office/powerpoint/2010/main" val="2177881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9F301-021E-EAE9-0579-5E4B4DBCC89F}"/>
              </a:ext>
            </a:extLst>
          </p:cNvPr>
          <p:cNvSpPr>
            <a:spLocks noGrp="1"/>
          </p:cNvSpPr>
          <p:nvPr>
            <p:ph type="title"/>
          </p:nvPr>
        </p:nvSpPr>
        <p:spPr>
          <a:xfrm>
            <a:off x="4792902" y="456740"/>
            <a:ext cx="6759019" cy="1458688"/>
          </a:xfrm>
        </p:spPr>
        <p:txBody>
          <a:bodyPr anchor="b">
            <a:normAutofit/>
          </a:bodyPr>
          <a:lstStyle/>
          <a:p>
            <a:r>
              <a:rPr lang="en-US" sz="5400">
                <a:cs typeface="Calibri Light"/>
              </a:rPr>
              <a:t>Workflow:</a:t>
            </a:r>
            <a:endParaRPr lang="en-US" sz="5400"/>
          </a:p>
        </p:txBody>
      </p:sp>
      <p:sp>
        <p:nvSpPr>
          <p:cNvPr id="20" name="Content Placeholder 2">
            <a:extLst>
              <a:ext uri="{FF2B5EF4-FFF2-40B4-BE49-F238E27FC236}">
                <a16:creationId xmlns:a16="http://schemas.microsoft.com/office/drawing/2014/main" id="{55033B01-67C7-836E-7FD7-64284B9B0765}"/>
              </a:ext>
            </a:extLst>
          </p:cNvPr>
          <p:cNvSpPr>
            <a:spLocks noGrp="1"/>
          </p:cNvSpPr>
          <p:nvPr>
            <p:ph idx="1"/>
          </p:nvPr>
        </p:nvSpPr>
        <p:spPr>
          <a:xfrm>
            <a:off x="4965431" y="2438400"/>
            <a:ext cx="6945922" cy="4072966"/>
          </a:xfrm>
        </p:spPr>
        <p:txBody>
          <a:bodyPr vert="horz" lIns="91440" tIns="45720" rIns="91440" bIns="45720" rtlCol="0" anchor="t">
            <a:normAutofit/>
          </a:bodyPr>
          <a:lstStyle/>
          <a:p>
            <a:pPr marL="0" indent="0">
              <a:buNone/>
            </a:pPr>
            <a:endParaRPr lang="en-US" sz="1600">
              <a:cs typeface="Calibri"/>
            </a:endParaRPr>
          </a:p>
          <a:p>
            <a:pPr marL="914400" lvl="1" indent="-457200">
              <a:buAutoNum type="arabicPeriod"/>
            </a:pPr>
            <a:r>
              <a:rPr lang="en-US" sz="1600">
                <a:cs typeface="Calibri"/>
              </a:rPr>
              <a:t>Introduction</a:t>
            </a:r>
            <a:endParaRPr lang="en-US" sz="1600">
              <a:ea typeface="Calibri"/>
              <a:cs typeface="Calibri"/>
            </a:endParaRPr>
          </a:p>
          <a:p>
            <a:pPr marL="914400" lvl="1" indent="-457200">
              <a:buAutoNum type="arabicPeriod"/>
            </a:pPr>
            <a:r>
              <a:rPr lang="en-US" sz="1600">
                <a:cs typeface="Calibri"/>
              </a:rPr>
              <a:t>Data Summary</a:t>
            </a:r>
            <a:endParaRPr lang="en-US" sz="1600">
              <a:ea typeface="Calibri"/>
              <a:cs typeface="Calibri"/>
            </a:endParaRPr>
          </a:p>
          <a:p>
            <a:pPr marL="914400" lvl="1" indent="-457200">
              <a:buAutoNum type="arabicPeriod"/>
            </a:pPr>
            <a:r>
              <a:rPr lang="en-US" sz="1600">
                <a:cs typeface="Calibri"/>
              </a:rPr>
              <a:t>Data Preparation</a:t>
            </a:r>
            <a:endParaRPr lang="en-US" sz="1600">
              <a:ea typeface="Calibri"/>
              <a:cs typeface="Calibri"/>
            </a:endParaRPr>
          </a:p>
          <a:p>
            <a:pPr marL="914400" lvl="1" indent="-457200">
              <a:buAutoNum type="arabicPeriod"/>
            </a:pPr>
            <a:r>
              <a:rPr lang="en-US" sz="1600">
                <a:cs typeface="Calibri"/>
              </a:rPr>
              <a:t>Data Visualization &amp; Preliminary Conclusion</a:t>
            </a:r>
            <a:endParaRPr lang="en-US" sz="1600">
              <a:ea typeface="Calibri"/>
              <a:cs typeface="Calibri"/>
            </a:endParaRPr>
          </a:p>
          <a:p>
            <a:pPr marL="1257300" lvl="2" indent="-342900"/>
            <a:r>
              <a:rPr lang="en-US" sz="1200">
                <a:cs typeface="Calibri"/>
              </a:rPr>
              <a:t>Bar Plots, Box Plots, Histograms, Correlation Table and Chart</a:t>
            </a:r>
            <a:endParaRPr lang="en-US" sz="1200">
              <a:ea typeface="Calibri"/>
              <a:cs typeface="Calibri"/>
            </a:endParaRPr>
          </a:p>
          <a:p>
            <a:pPr marL="457200" lvl="1" indent="0">
              <a:buNone/>
            </a:pPr>
            <a:r>
              <a:rPr lang="en-US" sz="1600">
                <a:cs typeface="Calibri"/>
              </a:rPr>
              <a:t>5.   </a:t>
            </a:r>
            <a:r>
              <a:rPr lang="en-US" sz="1600">
                <a:ea typeface="+mn-lt"/>
                <a:cs typeface="+mn-lt"/>
              </a:rPr>
              <a:t>    Feature Engineering</a:t>
            </a:r>
          </a:p>
          <a:p>
            <a:pPr marL="1257300" lvl="2" indent="-342900"/>
            <a:r>
              <a:rPr lang="en-US" sz="1200">
                <a:cs typeface="Calibri"/>
              </a:rPr>
              <a:t>K-Best Feature Selection</a:t>
            </a:r>
            <a:endParaRPr lang="en-US" sz="1200">
              <a:ea typeface="Calibri"/>
              <a:cs typeface="Calibri"/>
            </a:endParaRPr>
          </a:p>
          <a:p>
            <a:pPr marL="1257300" lvl="2" indent="-342900"/>
            <a:r>
              <a:rPr lang="en-US" sz="1200">
                <a:cs typeface="Calibri"/>
              </a:rPr>
              <a:t>Chi-Square Feature Selection</a:t>
            </a:r>
            <a:endParaRPr lang="en-US" sz="1200">
              <a:ea typeface="Calibri"/>
              <a:cs typeface="Calibri" panose="020F0502020204030204"/>
            </a:endParaRPr>
          </a:p>
          <a:p>
            <a:pPr marL="457200" lvl="1" indent="0">
              <a:buNone/>
            </a:pPr>
            <a:r>
              <a:rPr lang="en-US" sz="1600">
                <a:cs typeface="Calibri"/>
              </a:rPr>
              <a:t>6.       Logistic Regression Model</a:t>
            </a:r>
            <a:endParaRPr lang="en-US" sz="1600">
              <a:ea typeface="Calibri"/>
              <a:cs typeface="Calibri"/>
            </a:endParaRPr>
          </a:p>
          <a:p>
            <a:pPr marL="1257300" lvl="2" indent="-342900"/>
            <a:r>
              <a:rPr lang="en-US" sz="1200">
                <a:cs typeface="Calibri"/>
              </a:rPr>
              <a:t>   From Original Data</a:t>
            </a:r>
            <a:endParaRPr lang="en-US" sz="1200">
              <a:ea typeface="Calibri"/>
              <a:cs typeface="Calibri"/>
            </a:endParaRPr>
          </a:p>
          <a:p>
            <a:pPr marL="1257300" lvl="2" indent="-342900"/>
            <a:r>
              <a:rPr lang="en-US" sz="1200">
                <a:cs typeface="Calibri"/>
              </a:rPr>
              <a:t>   From K-Best Selected Features</a:t>
            </a:r>
            <a:endParaRPr lang="en-US" sz="1200">
              <a:ea typeface="Calibri" panose="020F0502020204030204"/>
              <a:cs typeface="Calibri"/>
            </a:endParaRPr>
          </a:p>
          <a:p>
            <a:pPr marL="1257300" lvl="2" indent="-342900"/>
            <a:r>
              <a:rPr lang="en-US" sz="1200">
                <a:cs typeface="Calibri"/>
              </a:rPr>
              <a:t>   </a:t>
            </a:r>
            <a:r>
              <a:rPr lang="en-US" sz="1200">
                <a:ea typeface="+mn-lt"/>
                <a:cs typeface="+mn-lt"/>
              </a:rPr>
              <a:t>From Chi-Square Selected Feature</a:t>
            </a:r>
            <a:endParaRPr lang="en-US" sz="1200">
              <a:ea typeface="Calibri" panose="020F0502020204030204"/>
              <a:cs typeface="Calibri"/>
            </a:endParaRPr>
          </a:p>
          <a:p>
            <a:pPr marL="1257300" lvl="2" indent="-342900"/>
            <a:r>
              <a:rPr lang="en-US" sz="1200">
                <a:ea typeface="+mn-lt"/>
                <a:cs typeface="+mn-lt"/>
              </a:rPr>
              <a:t>   From Features with High Correlation</a:t>
            </a:r>
            <a:endParaRPr lang="en-US" sz="1200">
              <a:cs typeface="Calibri"/>
            </a:endParaRPr>
          </a:p>
          <a:p>
            <a:pPr marL="457200" lvl="1" indent="0">
              <a:buNone/>
            </a:pPr>
            <a:r>
              <a:rPr lang="en-US" sz="1600">
                <a:cs typeface="Calibri"/>
              </a:rPr>
              <a:t>7.       Conclusion</a:t>
            </a:r>
            <a:endParaRPr lang="en-US" sz="1600">
              <a:ea typeface="Calibri"/>
              <a:cs typeface="Calibri"/>
            </a:endParaRPr>
          </a:p>
          <a:p>
            <a:pPr lvl="1"/>
            <a:endParaRPr lang="en-US" sz="1400">
              <a:cs typeface="Calibri"/>
            </a:endParaRPr>
          </a:p>
          <a:p>
            <a:pPr lvl="1"/>
            <a:endParaRPr lang="en-US" sz="1400">
              <a:cs typeface="Calibri"/>
            </a:endParaRPr>
          </a:p>
          <a:p>
            <a:pPr marL="457200" lvl="1" indent="0">
              <a:buNone/>
            </a:pPr>
            <a:endParaRPr lang="en-US" sz="1400">
              <a:cs typeface="Calibri"/>
            </a:endParaRPr>
          </a:p>
          <a:p>
            <a:pPr marL="457200" lvl="1" indent="0">
              <a:buNone/>
            </a:pPr>
            <a:endParaRPr lang="en-US" sz="1400">
              <a:cs typeface="Calibri"/>
            </a:endParaRPr>
          </a:p>
          <a:p>
            <a:endParaRPr lang="en-US" sz="1400">
              <a:cs typeface="Calibri"/>
            </a:endParaRPr>
          </a:p>
        </p:txBody>
      </p:sp>
      <p:pic>
        <p:nvPicPr>
          <p:cNvPr id="21" name="Picture 4" descr="Graph">
            <a:extLst>
              <a:ext uri="{FF2B5EF4-FFF2-40B4-BE49-F238E27FC236}">
                <a16:creationId xmlns:a16="http://schemas.microsoft.com/office/drawing/2014/main" id="{BD5DFD0F-EA2A-B18A-ED35-3BA582518723}"/>
              </a:ext>
            </a:extLst>
          </p:cNvPr>
          <p:cNvPicPr>
            <a:picLocks noChangeAspect="1"/>
          </p:cNvPicPr>
          <p:nvPr/>
        </p:nvPicPr>
        <p:blipFill rotWithShape="1">
          <a:blip r:embed="rId2"/>
          <a:srcRect l="27621" r="30134" b="4"/>
          <a:stretch/>
        </p:blipFill>
        <p:spPr>
          <a:xfrm>
            <a:off x="20" y="10"/>
            <a:ext cx="4635571" cy="6857990"/>
          </a:xfrm>
          <a:prstGeom prst="rect">
            <a:avLst/>
          </a:prstGeom>
          <a:effectLst/>
        </p:spPr>
      </p:pic>
      <p:cxnSp>
        <p:nvCxnSpPr>
          <p:cNvPr id="22"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E0921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9864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767BCE-36AF-D3EC-A6E1-EAFDF05797A2}"/>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ea typeface="+mn-lt"/>
                <a:cs typeface="+mn-lt"/>
              </a:rPr>
              <a:t>There were about twice the amount of males abord the ship in comparison to the number of females.</a:t>
            </a:r>
          </a:p>
          <a:p>
            <a:endParaRPr lang="en-US" sz="2200">
              <a:cs typeface="Calibri"/>
            </a:endParaRPr>
          </a:p>
        </p:txBody>
      </p:sp>
      <p:pic>
        <p:nvPicPr>
          <p:cNvPr id="4" name="Picture 4" descr="Chart, bar chart&#10;&#10;Description automatically generated">
            <a:extLst>
              <a:ext uri="{FF2B5EF4-FFF2-40B4-BE49-F238E27FC236}">
                <a16:creationId xmlns:a16="http://schemas.microsoft.com/office/drawing/2014/main" id="{F06B6387-265E-A671-2617-6CF3DC816E7A}"/>
              </a:ext>
            </a:extLst>
          </p:cNvPr>
          <p:cNvPicPr>
            <a:picLocks noChangeAspect="1"/>
          </p:cNvPicPr>
          <p:nvPr/>
        </p:nvPicPr>
        <p:blipFill>
          <a:blip r:embed="rId2"/>
          <a:stretch>
            <a:fillRect/>
          </a:stretch>
        </p:blipFill>
        <p:spPr>
          <a:xfrm>
            <a:off x="4654296" y="1521847"/>
            <a:ext cx="6903720" cy="3814305"/>
          </a:xfrm>
          <a:prstGeom prst="rect">
            <a:avLst/>
          </a:prstGeom>
        </p:spPr>
      </p:pic>
    </p:spTree>
    <p:extLst>
      <p:ext uri="{BB962C8B-B14F-4D97-AF65-F5344CB8AC3E}">
        <p14:creationId xmlns:p14="http://schemas.microsoft.com/office/powerpoint/2010/main" val="338626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2C76DB7-DAA8-1F51-6F77-A13F7B51CCD9}"/>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There are a cluster of outliers on the lower end of the graph and stretching out to the higher end of the graph. </a:t>
            </a:r>
            <a:endParaRPr lang="en-US"/>
          </a:p>
          <a:p>
            <a:r>
              <a:rPr lang="en-US" sz="2200">
                <a:ea typeface="+mn-lt"/>
                <a:cs typeface="+mn-lt"/>
              </a:rPr>
              <a:t>These outliers can be attributed to babies, young children and </a:t>
            </a:r>
            <a:r>
              <a:rPr lang="en-US" sz="2200" err="1">
                <a:ea typeface="+mn-lt"/>
                <a:cs typeface="+mn-lt"/>
              </a:rPr>
              <a:t>eldery</a:t>
            </a:r>
            <a:r>
              <a:rPr lang="en-US" sz="2200">
                <a:ea typeface="+mn-lt"/>
                <a:cs typeface="+mn-lt"/>
              </a:rPr>
              <a:t> passengers being aboard the ship.</a:t>
            </a:r>
            <a:endParaRPr lang="en-US"/>
          </a:p>
          <a:p>
            <a:endParaRPr lang="en-US" sz="2200">
              <a:cs typeface="Calibri" panose="020F0502020204030204"/>
            </a:endParaRPr>
          </a:p>
          <a:p>
            <a:endParaRPr lang="en-US" sz="2200">
              <a:cs typeface="Calibri" panose="020F0502020204030204"/>
            </a:endParaRPr>
          </a:p>
        </p:txBody>
      </p:sp>
      <p:pic>
        <p:nvPicPr>
          <p:cNvPr id="4" name="Picture 4" descr="Chart, box and whisker chart&#10;&#10;Description automatically generated">
            <a:extLst>
              <a:ext uri="{FF2B5EF4-FFF2-40B4-BE49-F238E27FC236}">
                <a16:creationId xmlns:a16="http://schemas.microsoft.com/office/drawing/2014/main" id="{8B2EB872-E1CF-813F-E59B-D05A3383DEF2}"/>
              </a:ext>
            </a:extLst>
          </p:cNvPr>
          <p:cNvPicPr>
            <a:picLocks noChangeAspect="1"/>
          </p:cNvPicPr>
          <p:nvPr/>
        </p:nvPicPr>
        <p:blipFill>
          <a:blip r:embed="rId2"/>
          <a:stretch>
            <a:fillRect/>
          </a:stretch>
        </p:blipFill>
        <p:spPr>
          <a:xfrm>
            <a:off x="6099048" y="1326560"/>
            <a:ext cx="5458968" cy="4204880"/>
          </a:xfrm>
          <a:prstGeom prst="rect">
            <a:avLst/>
          </a:prstGeom>
        </p:spPr>
      </p:pic>
    </p:spTree>
    <p:extLst>
      <p:ext uri="{BB962C8B-B14F-4D97-AF65-F5344CB8AC3E}">
        <p14:creationId xmlns:p14="http://schemas.microsoft.com/office/powerpoint/2010/main" val="4065738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42BC32E-0687-3C8E-4C04-6153F9247A1D}"/>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The vast majority of the passengers did not have any siblings or spouses aboard the ship.</a:t>
            </a:r>
          </a:p>
          <a:p>
            <a:endParaRPr lang="en-US" sz="2200">
              <a:cs typeface="Calibri"/>
            </a:endParaRPr>
          </a:p>
          <a:p>
            <a:endParaRPr lang="en-US" sz="2200">
              <a:cs typeface="Calibri"/>
            </a:endParaRPr>
          </a:p>
        </p:txBody>
      </p:sp>
      <p:pic>
        <p:nvPicPr>
          <p:cNvPr id="4" name="Picture 4" descr="Chart&#10;&#10;Description automatically generated">
            <a:extLst>
              <a:ext uri="{FF2B5EF4-FFF2-40B4-BE49-F238E27FC236}">
                <a16:creationId xmlns:a16="http://schemas.microsoft.com/office/drawing/2014/main" id="{AD7FC352-2379-555B-DDCC-F3356CEFCD8D}"/>
              </a:ext>
            </a:extLst>
          </p:cNvPr>
          <p:cNvPicPr>
            <a:picLocks noChangeAspect="1"/>
          </p:cNvPicPr>
          <p:nvPr/>
        </p:nvPicPr>
        <p:blipFill>
          <a:blip r:embed="rId2"/>
          <a:stretch>
            <a:fillRect/>
          </a:stretch>
        </p:blipFill>
        <p:spPr>
          <a:xfrm>
            <a:off x="5170035" y="1769551"/>
            <a:ext cx="6826391" cy="3099692"/>
          </a:xfrm>
          <a:prstGeom prst="rect">
            <a:avLst/>
          </a:prstGeom>
        </p:spPr>
      </p:pic>
    </p:spTree>
    <p:extLst>
      <p:ext uri="{BB962C8B-B14F-4D97-AF65-F5344CB8AC3E}">
        <p14:creationId xmlns:p14="http://schemas.microsoft.com/office/powerpoint/2010/main" val="39625444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0906A6-62C2-2ABF-CF45-192D48AB38AA}"/>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ea typeface="+mn-lt"/>
                <a:cs typeface="+mn-lt"/>
              </a:rPr>
              <a:t>The vast majority of passengers did not have any parents or children aboard the ship.</a:t>
            </a:r>
          </a:p>
          <a:p>
            <a:endParaRPr lang="en-US" sz="2200">
              <a:cs typeface="Calibri"/>
            </a:endParaRPr>
          </a:p>
          <a:p>
            <a:endParaRPr lang="en-US" sz="2200">
              <a:cs typeface="Calibri"/>
            </a:endParaRPr>
          </a:p>
        </p:txBody>
      </p:sp>
      <p:pic>
        <p:nvPicPr>
          <p:cNvPr id="4" name="Picture 4" descr="Chart&#10;&#10;Description automatically generated">
            <a:extLst>
              <a:ext uri="{FF2B5EF4-FFF2-40B4-BE49-F238E27FC236}">
                <a16:creationId xmlns:a16="http://schemas.microsoft.com/office/drawing/2014/main" id="{A4A951CB-3B1F-4515-C647-B5568BD5E188}"/>
              </a:ext>
            </a:extLst>
          </p:cNvPr>
          <p:cNvPicPr>
            <a:picLocks noChangeAspect="1"/>
          </p:cNvPicPr>
          <p:nvPr/>
        </p:nvPicPr>
        <p:blipFill>
          <a:blip r:embed="rId2"/>
          <a:stretch>
            <a:fillRect/>
          </a:stretch>
        </p:blipFill>
        <p:spPr>
          <a:xfrm>
            <a:off x="3975803" y="1752625"/>
            <a:ext cx="7864048" cy="3676338"/>
          </a:xfrm>
          <a:prstGeom prst="rect">
            <a:avLst/>
          </a:prstGeom>
        </p:spPr>
      </p:pic>
    </p:spTree>
    <p:extLst>
      <p:ext uri="{BB962C8B-B14F-4D97-AF65-F5344CB8AC3E}">
        <p14:creationId xmlns:p14="http://schemas.microsoft.com/office/powerpoint/2010/main" val="3898629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F2C885-E4FD-B3C1-9EA1-FFD4BAB94247}"/>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1900">
                <a:ea typeface="+mn-lt"/>
                <a:cs typeface="+mn-lt"/>
              </a:rPr>
              <a:t>There are a number of outliers in the higher price ranges of the fare. Statistically speaking this is odd. It is likely these outliers are the fares for the 1st and 2nd class tickets which likely cost far more than the 3rd class tickets. These outliers will be left alone since it is a matter of record that these tickets were reportedly purchased at these prices.</a:t>
            </a:r>
          </a:p>
          <a:p>
            <a:endParaRPr lang="en-US" sz="1900">
              <a:cs typeface="Calibri"/>
            </a:endParaRPr>
          </a:p>
        </p:txBody>
      </p:sp>
      <p:pic>
        <p:nvPicPr>
          <p:cNvPr id="4" name="Picture 4" descr="Chart&#10;&#10;Description automatically generated">
            <a:extLst>
              <a:ext uri="{FF2B5EF4-FFF2-40B4-BE49-F238E27FC236}">
                <a16:creationId xmlns:a16="http://schemas.microsoft.com/office/drawing/2014/main" id="{0FBB04CC-C2D8-EBB1-CDE2-DFE3AAC6BA14}"/>
              </a:ext>
            </a:extLst>
          </p:cNvPr>
          <p:cNvPicPr>
            <a:picLocks noChangeAspect="1"/>
          </p:cNvPicPr>
          <p:nvPr/>
        </p:nvPicPr>
        <p:blipFill>
          <a:blip r:embed="rId2"/>
          <a:stretch>
            <a:fillRect/>
          </a:stretch>
        </p:blipFill>
        <p:spPr>
          <a:xfrm>
            <a:off x="4654296" y="956026"/>
            <a:ext cx="6903720" cy="4945948"/>
          </a:xfrm>
          <a:prstGeom prst="rect">
            <a:avLst/>
          </a:prstGeom>
        </p:spPr>
      </p:pic>
    </p:spTree>
    <p:extLst>
      <p:ext uri="{BB962C8B-B14F-4D97-AF65-F5344CB8AC3E}">
        <p14:creationId xmlns:p14="http://schemas.microsoft.com/office/powerpoint/2010/main" val="429927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946C7D0-CA76-ECFF-F9D4-A1EFC80FA4EA}"/>
              </a:ext>
            </a:extLst>
          </p:cNvPr>
          <p:cNvSpPr>
            <a:spLocks noGrp="1"/>
          </p:cNvSpPr>
          <p:nvPr>
            <p:ph idx="1"/>
          </p:nvPr>
        </p:nvSpPr>
        <p:spPr>
          <a:xfrm>
            <a:off x="630936" y="2807208"/>
            <a:ext cx="3429000" cy="3410712"/>
          </a:xfrm>
        </p:spPr>
        <p:txBody>
          <a:bodyPr vert="horz" lIns="91440" tIns="45720" rIns="91440" bIns="45720" rtlCol="0" anchor="t">
            <a:normAutofit/>
          </a:bodyPr>
          <a:lstStyle/>
          <a:p>
            <a:r>
              <a:rPr lang="en-US" sz="2200">
                <a:ea typeface="+mn-lt"/>
                <a:cs typeface="+mn-lt"/>
              </a:rPr>
              <a:t>The majority of the passengers boarded the ship at Southampton while the minority of the passengers boarded at Cherbourg and Queenstown.</a:t>
            </a:r>
          </a:p>
          <a:p>
            <a:endParaRPr lang="en-US" sz="2200">
              <a:cs typeface="Calibri"/>
            </a:endParaRPr>
          </a:p>
          <a:p>
            <a:endParaRPr lang="en-US" sz="2200">
              <a:cs typeface="Calibri"/>
            </a:endParaRPr>
          </a:p>
        </p:txBody>
      </p:sp>
      <p:pic>
        <p:nvPicPr>
          <p:cNvPr id="4" name="Picture 4" descr="Chart&#10;&#10;Description automatically generated">
            <a:extLst>
              <a:ext uri="{FF2B5EF4-FFF2-40B4-BE49-F238E27FC236}">
                <a16:creationId xmlns:a16="http://schemas.microsoft.com/office/drawing/2014/main" id="{1CECEA2D-EB68-D814-7BB7-87DA0481AB9B}"/>
              </a:ext>
            </a:extLst>
          </p:cNvPr>
          <p:cNvPicPr>
            <a:picLocks noChangeAspect="1"/>
          </p:cNvPicPr>
          <p:nvPr/>
        </p:nvPicPr>
        <p:blipFill>
          <a:blip r:embed="rId2"/>
          <a:stretch>
            <a:fillRect/>
          </a:stretch>
        </p:blipFill>
        <p:spPr>
          <a:xfrm>
            <a:off x="4476844" y="1488310"/>
            <a:ext cx="7081172" cy="3787435"/>
          </a:xfrm>
          <a:prstGeom prst="rect">
            <a:avLst/>
          </a:prstGeom>
        </p:spPr>
      </p:pic>
    </p:spTree>
    <p:extLst>
      <p:ext uri="{BB962C8B-B14F-4D97-AF65-F5344CB8AC3E}">
        <p14:creationId xmlns:p14="http://schemas.microsoft.com/office/powerpoint/2010/main" val="604380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5DBB5-DBB5-E481-2B42-C3FAC82E54EF}"/>
              </a:ext>
            </a:extLst>
          </p:cNvPr>
          <p:cNvSpPr>
            <a:spLocks noGrp="1"/>
          </p:cNvSpPr>
          <p:nvPr>
            <p:ph type="title"/>
          </p:nvPr>
        </p:nvSpPr>
        <p:spPr>
          <a:xfrm>
            <a:off x="638882" y="639193"/>
            <a:ext cx="3571810" cy="3564336"/>
          </a:xfrm>
        </p:spPr>
        <p:txBody>
          <a:bodyPr vert="horz" lIns="91440" tIns="45720" rIns="91440" bIns="45720" rtlCol="0" anchor="b">
            <a:normAutofit/>
          </a:bodyPr>
          <a:lstStyle/>
          <a:p>
            <a:r>
              <a:rPr lang="en-US" sz="3600" kern="1200" dirty="0">
                <a:latin typeface="+mj-lt"/>
                <a:ea typeface="+mj-ea"/>
                <a:cs typeface="+mj-cs"/>
              </a:rPr>
              <a:t>Display numerical representation of correlation </a:t>
            </a:r>
            <a:r>
              <a:rPr lang="en-US" sz="3600" dirty="0"/>
              <a:t>between</a:t>
            </a:r>
            <a:r>
              <a:rPr lang="en-US" sz="3600" kern="1200" dirty="0">
                <a:latin typeface="+mj-lt"/>
                <a:ea typeface="+mj-ea"/>
                <a:cs typeface="+mj-cs"/>
              </a:rPr>
              <a:t> numerical attributes</a:t>
            </a:r>
          </a:p>
          <a:p>
            <a:endParaRPr lang="en-US" sz="4100" kern="1200">
              <a:solidFill>
                <a:schemeClr val="tx1"/>
              </a:solidFill>
              <a:latin typeface="+mj-lt"/>
              <a:ea typeface="+mj-ea"/>
              <a:cs typeface="+mj-cs"/>
            </a:endParaRP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98D2F9AA-4D4C-E322-C044-4655ACDFFEDF}"/>
              </a:ext>
            </a:extLst>
          </p:cNvPr>
          <p:cNvPicPr>
            <a:picLocks noGrp="1" noChangeAspect="1"/>
          </p:cNvPicPr>
          <p:nvPr>
            <p:ph idx="1"/>
          </p:nvPr>
        </p:nvPicPr>
        <p:blipFill>
          <a:blip r:embed="rId2"/>
          <a:stretch>
            <a:fillRect/>
          </a:stretch>
        </p:blipFill>
        <p:spPr>
          <a:xfrm>
            <a:off x="4654296" y="1668462"/>
            <a:ext cx="7214616" cy="3493644"/>
          </a:xfrm>
          <a:prstGeom prst="rect">
            <a:avLst/>
          </a:prstGeom>
        </p:spPr>
      </p:pic>
    </p:spTree>
    <p:extLst>
      <p:ext uri="{BB962C8B-B14F-4D97-AF65-F5344CB8AC3E}">
        <p14:creationId xmlns:p14="http://schemas.microsoft.com/office/powerpoint/2010/main" val="2222786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44962C-BA66-FCD4-ABB9-C0DD51D6640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600" kern="1200">
                <a:solidFill>
                  <a:schemeClr val="tx1"/>
                </a:solidFill>
                <a:latin typeface="+mj-lt"/>
                <a:ea typeface="+mj-ea"/>
                <a:cs typeface="+mj-cs"/>
              </a:rPr>
              <a:t>Correlation </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Chart&#10;&#10;Description automatically generated">
            <a:extLst>
              <a:ext uri="{FF2B5EF4-FFF2-40B4-BE49-F238E27FC236}">
                <a16:creationId xmlns:a16="http://schemas.microsoft.com/office/drawing/2014/main" id="{1E3EA91F-E7B1-2F0C-65C5-E03B11F2DB7F}"/>
              </a:ext>
            </a:extLst>
          </p:cNvPr>
          <p:cNvPicPr>
            <a:picLocks noGrp="1" noChangeAspect="1"/>
          </p:cNvPicPr>
          <p:nvPr>
            <p:ph idx="1"/>
          </p:nvPr>
        </p:nvPicPr>
        <p:blipFill>
          <a:blip r:embed="rId2"/>
          <a:stretch>
            <a:fillRect/>
          </a:stretch>
        </p:blipFill>
        <p:spPr>
          <a:xfrm>
            <a:off x="5680664" y="640080"/>
            <a:ext cx="5161879" cy="5550408"/>
          </a:xfrm>
          <a:prstGeom prst="rect">
            <a:avLst/>
          </a:prstGeom>
        </p:spPr>
      </p:pic>
    </p:spTree>
    <p:extLst>
      <p:ext uri="{BB962C8B-B14F-4D97-AF65-F5344CB8AC3E}">
        <p14:creationId xmlns:p14="http://schemas.microsoft.com/office/powerpoint/2010/main" val="2601651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2982-C6E2-3C60-A62F-D6CC64712719}"/>
              </a:ext>
            </a:extLst>
          </p:cNvPr>
          <p:cNvSpPr>
            <a:spLocks noGrp="1"/>
          </p:cNvSpPr>
          <p:nvPr>
            <p:ph type="title"/>
          </p:nvPr>
        </p:nvSpPr>
        <p:spPr/>
        <p:txBody>
          <a:bodyPr/>
          <a:lstStyle/>
          <a:p>
            <a:r>
              <a:rPr lang="en-US">
                <a:cs typeface="Calibri Light"/>
              </a:rPr>
              <a:t>Preliminary Conclusion</a:t>
            </a:r>
            <a:endParaRPr lang="en-US"/>
          </a:p>
        </p:txBody>
      </p:sp>
      <p:sp>
        <p:nvSpPr>
          <p:cNvPr id="3" name="Content Placeholder 2">
            <a:extLst>
              <a:ext uri="{FF2B5EF4-FFF2-40B4-BE49-F238E27FC236}">
                <a16:creationId xmlns:a16="http://schemas.microsoft.com/office/drawing/2014/main" id="{307C8D52-C566-1ECF-3FE9-C160A581315C}"/>
              </a:ext>
            </a:extLst>
          </p:cNvPr>
          <p:cNvSpPr>
            <a:spLocks noGrp="1"/>
          </p:cNvSpPr>
          <p:nvPr>
            <p:ph idx="1"/>
          </p:nvPr>
        </p:nvSpPr>
        <p:spPr/>
        <p:txBody>
          <a:bodyPr vert="horz" lIns="91440" tIns="45720" rIns="91440" bIns="45720" rtlCol="0" anchor="t">
            <a:normAutofit fontScale="47500" lnSpcReduction="20000"/>
          </a:bodyPr>
          <a:lstStyle/>
          <a:p>
            <a:r>
              <a:rPr lang="en-US">
                <a:ea typeface="+mn-lt"/>
                <a:cs typeface="+mn-lt"/>
              </a:rPr>
              <a:t>Judging from the generated graphs of the pair plot and the heat map, it would appear that there won't be many attributes that will contribute meaningful data to the models. I say this because the </a:t>
            </a:r>
            <a:r>
              <a:rPr lang="en-US" err="1">
                <a:ea typeface="+mn-lt"/>
                <a:cs typeface="+mn-lt"/>
              </a:rPr>
              <a:t>pclass</a:t>
            </a:r>
            <a:r>
              <a:rPr lang="en-US">
                <a:ea typeface="+mn-lt"/>
                <a:cs typeface="+mn-lt"/>
              </a:rPr>
              <a:t>, sex, age, </a:t>
            </a:r>
            <a:r>
              <a:rPr lang="en-US" err="1">
                <a:ea typeface="+mn-lt"/>
                <a:cs typeface="+mn-lt"/>
              </a:rPr>
              <a:t>sibsp</a:t>
            </a:r>
            <a:r>
              <a:rPr lang="en-US">
                <a:ea typeface="+mn-lt"/>
                <a:cs typeface="+mn-lt"/>
              </a:rPr>
              <a:t> and embarked attributes all have a negative correlation with the survived attribute. These attributes will likely receive a low precedence during feature selection.</a:t>
            </a:r>
            <a:endParaRPr lang="en-US">
              <a:cs typeface="Calibri" panose="020F0502020204030204"/>
            </a:endParaRPr>
          </a:p>
          <a:p>
            <a:r>
              <a:rPr lang="en-US">
                <a:ea typeface="+mn-lt"/>
                <a:cs typeface="+mn-lt"/>
              </a:rPr>
              <a:t>It is </a:t>
            </a:r>
            <a:r>
              <a:rPr lang="en-US" err="1">
                <a:ea typeface="+mn-lt"/>
                <a:cs typeface="+mn-lt"/>
              </a:rPr>
              <a:t>possbile</a:t>
            </a:r>
            <a:r>
              <a:rPr lang="en-US">
                <a:ea typeface="+mn-lt"/>
                <a:cs typeface="+mn-lt"/>
              </a:rPr>
              <a:t> that these attributes have a low correlation with survived because they are quantifications of happenstance circumstances. For example, it doesn't matter if you're male or </a:t>
            </a:r>
            <a:r>
              <a:rPr lang="en-US" err="1">
                <a:ea typeface="+mn-lt"/>
                <a:cs typeface="+mn-lt"/>
              </a:rPr>
              <a:t>femamle</a:t>
            </a:r>
            <a:r>
              <a:rPr lang="en-US">
                <a:ea typeface="+mn-lt"/>
                <a:cs typeface="+mn-lt"/>
              </a:rPr>
              <a:t> or at which destination you've boarded the boat. Regardless of these attributes, you either have the same or a random chance of survival just like any other passenger.</a:t>
            </a:r>
            <a:endParaRPr lang="en-US"/>
          </a:p>
          <a:p>
            <a:r>
              <a:rPr lang="en-US">
                <a:ea typeface="+mn-lt"/>
                <a:cs typeface="+mn-lt"/>
              </a:rPr>
              <a:t>The only 2 attributes that have a positive correlation with survived are parch and fare. I find this to be unexpected because I would consider these attributes to be happenstance circumstances just like the aforementioned attributes with negative correlations. parch is a count of how many parents and children you have aboard the ship. I expected parch and </a:t>
            </a:r>
            <a:r>
              <a:rPr lang="en-US" err="1">
                <a:ea typeface="+mn-lt"/>
                <a:cs typeface="+mn-lt"/>
              </a:rPr>
              <a:t>sibsp</a:t>
            </a:r>
            <a:r>
              <a:rPr lang="en-US">
                <a:ea typeface="+mn-lt"/>
                <a:cs typeface="+mn-lt"/>
              </a:rPr>
              <a:t> to have similar amounts of correlation to the survive attribute. Remember, </a:t>
            </a:r>
            <a:r>
              <a:rPr lang="en-US" err="1">
                <a:ea typeface="+mn-lt"/>
                <a:cs typeface="+mn-lt"/>
              </a:rPr>
              <a:t>sibsp</a:t>
            </a:r>
            <a:r>
              <a:rPr lang="en-US">
                <a:ea typeface="+mn-lt"/>
                <a:cs typeface="+mn-lt"/>
              </a:rPr>
              <a:t> is a count of how many siblings and spouses you have aboard the ship. Both parch and </a:t>
            </a:r>
            <a:r>
              <a:rPr lang="en-US" err="1">
                <a:ea typeface="+mn-lt"/>
                <a:cs typeface="+mn-lt"/>
              </a:rPr>
              <a:t>sibsp</a:t>
            </a:r>
            <a:r>
              <a:rPr lang="en-US">
                <a:ea typeface="+mn-lt"/>
                <a:cs typeface="+mn-lt"/>
              </a:rPr>
              <a:t> are similar in that regard.</a:t>
            </a:r>
            <a:endParaRPr lang="en-US"/>
          </a:p>
          <a:p>
            <a:r>
              <a:rPr lang="en-US">
                <a:ea typeface="+mn-lt"/>
                <a:cs typeface="+mn-lt"/>
              </a:rPr>
              <a:t>Oddly enough, we see that parch has a positive correlation while </a:t>
            </a:r>
            <a:r>
              <a:rPr lang="en-US" err="1">
                <a:ea typeface="+mn-lt"/>
                <a:cs typeface="+mn-lt"/>
              </a:rPr>
              <a:t>sibsp</a:t>
            </a:r>
            <a:r>
              <a:rPr lang="en-US">
                <a:ea typeface="+mn-lt"/>
                <a:cs typeface="+mn-lt"/>
              </a:rPr>
              <a:t> has a negative correlation. It is possible that the chaos of the sinking event might've hindered the family members of </a:t>
            </a:r>
            <a:r>
              <a:rPr lang="en-US" err="1">
                <a:ea typeface="+mn-lt"/>
                <a:cs typeface="+mn-lt"/>
              </a:rPr>
              <a:t>sibsp</a:t>
            </a:r>
            <a:r>
              <a:rPr lang="en-US">
                <a:ea typeface="+mn-lt"/>
                <a:cs typeface="+mn-lt"/>
              </a:rPr>
              <a:t> to a higher degree than the members of parch. I also have to admit that this argument is predicated on the assumption that the family members of both groups were cooperative with each other and were in the physical position to act on that cooperation. Neither of these predicates are guaranteed in such a chaotic event. The correlation ratings of </a:t>
            </a:r>
            <a:r>
              <a:rPr lang="en-US" err="1">
                <a:ea typeface="+mn-lt"/>
                <a:cs typeface="+mn-lt"/>
              </a:rPr>
              <a:t>sibsp</a:t>
            </a:r>
            <a:r>
              <a:rPr lang="en-US">
                <a:ea typeface="+mn-lt"/>
                <a:cs typeface="+mn-lt"/>
              </a:rPr>
              <a:t> and parch are -.027 and .083 respectively. Numerically, these numbers aren't far apart so it is possible that the fact that one rating is negative while the other rating is something that just happens to be.</a:t>
            </a:r>
            <a:endParaRPr lang="en-US"/>
          </a:p>
          <a:p>
            <a:r>
              <a:rPr lang="en-US">
                <a:ea typeface="+mn-lt"/>
                <a:cs typeface="+mn-lt"/>
              </a:rPr>
              <a:t>Another odd </a:t>
            </a:r>
            <a:r>
              <a:rPr lang="en-US" err="1">
                <a:ea typeface="+mn-lt"/>
                <a:cs typeface="+mn-lt"/>
              </a:rPr>
              <a:t>obeservation</a:t>
            </a:r>
            <a:r>
              <a:rPr lang="en-US">
                <a:ea typeface="+mn-lt"/>
                <a:cs typeface="+mn-lt"/>
              </a:rPr>
              <a:t> is the positive correlation between the survived and fare attribute. Perhaps the passengers who paid a higher fare for first class and second class tickets were housed in cabins that were advantageous in terms of securing a route of egress. I fully expected this attribute to have a negative correlation because how much one paid for their ticket is seemingly random. Even if that ticket houses you in a cabin that is near a route of egress, that does not mean you'll be near that route of egress once the ship starts sinking.</a:t>
            </a:r>
            <a:endParaRPr lang="en-US"/>
          </a:p>
          <a:p>
            <a:r>
              <a:rPr lang="en-US">
                <a:ea typeface="+mn-lt"/>
                <a:cs typeface="+mn-lt"/>
              </a:rPr>
              <a:t>In summation, I believe it will be difficult to generate a model that predicts the survival of passengers with a high amount of accuracy due to the dropped columns with missing data and the remaining columns with low correlations to the survived attribute.</a:t>
            </a:r>
            <a:endParaRPr lang="en-US"/>
          </a:p>
          <a:p>
            <a:endParaRPr lang="en-US">
              <a:cs typeface="Calibri"/>
            </a:endParaRPr>
          </a:p>
        </p:txBody>
      </p:sp>
    </p:spTree>
    <p:extLst>
      <p:ext uri="{BB962C8B-B14F-4D97-AF65-F5344CB8AC3E}">
        <p14:creationId xmlns:p14="http://schemas.microsoft.com/office/powerpoint/2010/main" val="42859420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D1EF-664A-303A-6EC2-015B6B118A98}"/>
              </a:ext>
            </a:extLst>
          </p:cNvPr>
          <p:cNvSpPr>
            <a:spLocks noGrp="1"/>
          </p:cNvSpPr>
          <p:nvPr>
            <p:ph type="title"/>
          </p:nvPr>
        </p:nvSpPr>
        <p:spPr/>
        <p:txBody>
          <a:bodyPr/>
          <a:lstStyle/>
          <a:p>
            <a:r>
              <a:rPr lang="en-US" b="1">
                <a:cs typeface="Calibri Light"/>
              </a:rPr>
              <a:t>Feature Selection</a:t>
            </a:r>
            <a:r>
              <a:rPr lang="en-US">
                <a:cs typeface="Calibri Light"/>
              </a:rPr>
              <a:t>- </a:t>
            </a:r>
            <a:r>
              <a:rPr lang="en-US">
                <a:ea typeface="+mj-lt"/>
                <a:cs typeface="+mj-lt"/>
              </a:rPr>
              <a:t>K-best with F-regression</a:t>
            </a:r>
            <a:endParaRPr lang="en-US" b="1"/>
          </a:p>
        </p:txBody>
      </p:sp>
      <p:sp>
        <p:nvSpPr>
          <p:cNvPr id="3" name="Content Placeholder 2">
            <a:extLst>
              <a:ext uri="{FF2B5EF4-FFF2-40B4-BE49-F238E27FC236}">
                <a16:creationId xmlns:a16="http://schemas.microsoft.com/office/drawing/2014/main" id="{0884DEAA-1215-98D7-93D3-81814FEF4298}"/>
              </a:ext>
            </a:extLst>
          </p:cNvPr>
          <p:cNvSpPr>
            <a:spLocks noGrp="1"/>
          </p:cNvSpPr>
          <p:nvPr>
            <p:ph idx="1"/>
          </p:nvPr>
        </p:nvSpPr>
        <p:spPr>
          <a:xfrm>
            <a:off x="692063" y="1919570"/>
            <a:ext cx="5254669" cy="4257393"/>
          </a:xfrm>
        </p:spPr>
        <p:txBody>
          <a:bodyPr vert="horz" lIns="91440" tIns="45720" rIns="91440" bIns="45720" rtlCol="0" anchor="t">
            <a:normAutofit/>
          </a:bodyPr>
          <a:lstStyle/>
          <a:p>
            <a:pPr marL="0" indent="0">
              <a:buNone/>
            </a:pPr>
            <a:r>
              <a:rPr lang="en-US">
                <a:cs typeface="Calibri" panose="020F0502020204030204"/>
              </a:rPr>
              <a:t>- F-tests works to compare the improvement of one statistical model to another, </a:t>
            </a:r>
            <a:r>
              <a:rPr lang="en-US">
                <a:ea typeface="+mn-lt"/>
                <a:cs typeface="+mn-lt"/>
              </a:rPr>
              <a:t>fitted to the data</a:t>
            </a:r>
            <a:endParaRPr lang="en-US">
              <a:cs typeface="Calibri" panose="020F0502020204030204"/>
            </a:endParaRPr>
          </a:p>
          <a:p>
            <a:pPr marL="0" indent="0">
              <a:buNone/>
            </a:pPr>
            <a:r>
              <a:rPr lang="en-US">
                <a:cs typeface="Calibri" panose="020F0502020204030204"/>
              </a:rPr>
              <a:t>- Helps identify the best model that best fits the population of the data</a:t>
            </a:r>
          </a:p>
          <a:p>
            <a:pPr marL="0" indent="0">
              <a:buNone/>
            </a:pPr>
            <a:r>
              <a:rPr lang="en-US">
                <a:cs typeface="Calibri" panose="020F0502020204030204"/>
              </a:rPr>
              <a:t>-Chooses the best k cases for each variable to our target variable.</a:t>
            </a:r>
          </a:p>
        </p:txBody>
      </p:sp>
      <p:pic>
        <p:nvPicPr>
          <p:cNvPr id="10" name="Picture 10" descr="Text&#10;&#10;Description automatically generated">
            <a:extLst>
              <a:ext uri="{FF2B5EF4-FFF2-40B4-BE49-F238E27FC236}">
                <a16:creationId xmlns:a16="http://schemas.microsoft.com/office/drawing/2014/main" id="{14648F6D-B289-F3B3-F449-4D3DE91CF2AC}"/>
              </a:ext>
            </a:extLst>
          </p:cNvPr>
          <p:cNvPicPr>
            <a:picLocks noChangeAspect="1"/>
          </p:cNvPicPr>
          <p:nvPr/>
        </p:nvPicPr>
        <p:blipFill>
          <a:blip r:embed="rId2"/>
          <a:stretch>
            <a:fillRect/>
          </a:stretch>
        </p:blipFill>
        <p:spPr>
          <a:xfrm>
            <a:off x="6091824" y="2433360"/>
            <a:ext cx="5498926" cy="3223005"/>
          </a:xfrm>
          <a:prstGeom prst="rect">
            <a:avLst/>
          </a:prstGeom>
        </p:spPr>
      </p:pic>
    </p:spTree>
    <p:extLst>
      <p:ext uri="{BB962C8B-B14F-4D97-AF65-F5344CB8AC3E}">
        <p14:creationId xmlns:p14="http://schemas.microsoft.com/office/powerpoint/2010/main" val="2416825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kern="1200">
                <a:solidFill>
                  <a:srgbClr val="FFFFFF"/>
                </a:solidFill>
                <a:latin typeface="+mj-lt"/>
                <a:ea typeface="+mj-ea"/>
                <a:cs typeface="+mj-cs"/>
              </a:rPr>
              <a:t>Introduction</a:t>
            </a:r>
          </a:p>
        </p:txBody>
      </p:sp>
      <p:sp>
        <p:nvSpPr>
          <p:cNvPr id="3" name="Subtitle 2"/>
          <p:cNvSpPr>
            <a:spLocks noGrp="1"/>
          </p:cNvSpPr>
          <p:nvPr>
            <p:ph type="subTitle" idx="1"/>
          </p:nvPr>
        </p:nvSpPr>
        <p:spPr>
          <a:xfrm>
            <a:off x="1367624" y="2490436"/>
            <a:ext cx="9708995" cy="3567173"/>
          </a:xfrm>
        </p:spPr>
        <p:txBody>
          <a:bodyPr vert="horz" lIns="91440" tIns="45720" rIns="91440" bIns="45720" rtlCol="0" anchor="ctr">
            <a:normAutofit/>
          </a:bodyPr>
          <a:lstStyle/>
          <a:p>
            <a:pPr indent="-228600" algn="l">
              <a:buFont typeface="Arial" panose="020B0604020202020204" pitchFamily="34" charset="0"/>
              <a:buChar char="•"/>
            </a:pPr>
            <a:r>
              <a:rPr lang="en-US" sz="1900"/>
              <a:t>This incident is probably well-known to most of us here</a:t>
            </a:r>
          </a:p>
          <a:p>
            <a:pPr indent="-228600" algn="l">
              <a:buFont typeface="Arial" panose="020B0604020202020204" pitchFamily="34" charset="0"/>
              <a:buChar char="•"/>
            </a:pPr>
            <a:r>
              <a:rPr lang="en-US" sz="1900"/>
              <a:t>But we were unaware that this topic was equally well-known topics for Data Analytics purpose</a:t>
            </a:r>
            <a:endParaRPr lang="en-US" sz="1900">
              <a:cs typeface="Calibri"/>
            </a:endParaRPr>
          </a:p>
          <a:p>
            <a:pPr indent="-228600" algn="l">
              <a:buFont typeface="Arial" panose="020B0604020202020204" pitchFamily="34" charset="0"/>
              <a:buChar char="•"/>
            </a:pPr>
            <a:r>
              <a:rPr lang="en-US" sz="1900"/>
              <a:t>The RMS Titanic, a luxury steamship sank in the early hour of April 15, 1912</a:t>
            </a:r>
            <a:endParaRPr lang="en-US" sz="1900">
              <a:cs typeface="Calibri"/>
            </a:endParaRPr>
          </a:p>
          <a:p>
            <a:pPr indent="-228600" algn="l">
              <a:buFont typeface="Arial" panose="020B0604020202020204" pitchFamily="34" charset="0"/>
              <a:buChar char="•"/>
            </a:pPr>
            <a:r>
              <a:rPr lang="en-US" sz="1900"/>
              <a:t>Out of 2,240 passengers and crew members, 1500 lost their lives</a:t>
            </a:r>
            <a:endParaRPr lang="en-US" sz="1900">
              <a:cs typeface="Calibri"/>
            </a:endParaRPr>
          </a:p>
          <a:p>
            <a:pPr indent="-228600" algn="l">
              <a:buFont typeface="Arial" panose="020B0604020202020204" pitchFamily="34" charset="0"/>
              <a:buChar char="•"/>
            </a:pPr>
            <a:r>
              <a:rPr lang="en-US" sz="1900"/>
              <a:t>We have information regarding 1311 of those passengers</a:t>
            </a:r>
            <a:endParaRPr lang="en-US" sz="1900">
              <a:cs typeface="Calibri"/>
            </a:endParaRPr>
          </a:p>
          <a:p>
            <a:pPr indent="-228600" algn="l">
              <a:buFont typeface="Arial" panose="020B0604020202020204" pitchFamily="34" charset="0"/>
              <a:buChar char="•"/>
            </a:pPr>
            <a:endParaRPr lang="en-US" sz="190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D77FC-DEA8-F2C4-21B7-DBBA4D4FB168}"/>
              </a:ext>
            </a:extLst>
          </p:cNvPr>
          <p:cNvSpPr>
            <a:spLocks noGrp="1"/>
          </p:cNvSpPr>
          <p:nvPr>
            <p:ph type="title"/>
          </p:nvPr>
        </p:nvSpPr>
        <p:spPr/>
        <p:txBody>
          <a:bodyPr/>
          <a:lstStyle/>
          <a:p>
            <a:r>
              <a:rPr lang="en-US" b="1">
                <a:cs typeface="Calibri Light"/>
              </a:rPr>
              <a:t>Feature Selection</a:t>
            </a:r>
            <a:r>
              <a:rPr lang="en-US">
                <a:cs typeface="Calibri Light"/>
              </a:rPr>
              <a:t> - </a:t>
            </a:r>
            <a:r>
              <a:rPr lang="en-US">
                <a:ea typeface="+mj-lt"/>
                <a:cs typeface="+mj-lt"/>
              </a:rPr>
              <a:t>Chi-Square</a:t>
            </a:r>
            <a:endParaRPr lang="en-US"/>
          </a:p>
        </p:txBody>
      </p:sp>
      <p:sp>
        <p:nvSpPr>
          <p:cNvPr id="3" name="Content Placeholder 2">
            <a:extLst>
              <a:ext uri="{FF2B5EF4-FFF2-40B4-BE49-F238E27FC236}">
                <a16:creationId xmlns:a16="http://schemas.microsoft.com/office/drawing/2014/main" id="{DA899758-DBC5-EC12-D424-7DC3F01F5F62}"/>
              </a:ext>
            </a:extLst>
          </p:cNvPr>
          <p:cNvSpPr>
            <a:spLocks noGrp="1"/>
          </p:cNvSpPr>
          <p:nvPr>
            <p:ph idx="1"/>
          </p:nvPr>
        </p:nvSpPr>
        <p:spPr>
          <a:xfrm>
            <a:off x="838200" y="1710803"/>
            <a:ext cx="5296423" cy="4862817"/>
          </a:xfrm>
        </p:spPr>
        <p:txBody>
          <a:bodyPr vert="horz" lIns="91440" tIns="45720" rIns="91440" bIns="45720" rtlCol="0" anchor="t">
            <a:normAutofit fontScale="92500" lnSpcReduction="20000"/>
          </a:bodyPr>
          <a:lstStyle/>
          <a:p>
            <a:pPr marL="0" indent="0">
              <a:buNone/>
            </a:pPr>
            <a:r>
              <a:rPr lang="en-US">
                <a:cs typeface="Calibri" panose="020F0502020204030204"/>
              </a:rPr>
              <a:t>- Used for Categorical Data</a:t>
            </a:r>
          </a:p>
          <a:p>
            <a:pPr marL="0" indent="0">
              <a:buNone/>
            </a:pPr>
            <a:r>
              <a:rPr lang="en-US">
                <a:cs typeface="Calibri" panose="020F0502020204030204"/>
              </a:rPr>
              <a:t>- Tests the independence between two variables</a:t>
            </a:r>
          </a:p>
          <a:p>
            <a:pPr marL="0" indent="0">
              <a:buNone/>
            </a:pPr>
            <a:r>
              <a:rPr lang="en-US">
                <a:cs typeface="Calibri" panose="020F0502020204030204"/>
              </a:rPr>
              <a:t>- Takes the data from both variables to generate an observed count and expected count</a:t>
            </a:r>
          </a:p>
          <a:p>
            <a:pPr marL="0" indent="0">
              <a:buNone/>
            </a:pPr>
            <a:r>
              <a:rPr lang="en-US">
                <a:cs typeface="Calibri" panose="020F0502020204030204"/>
              </a:rPr>
              <a:t>- When two variables are independent, their expected counts and observed counts are closer together, leading to a smaller Chi-Squared value</a:t>
            </a:r>
          </a:p>
          <a:p>
            <a:pPr marL="0" indent="0">
              <a:buNone/>
            </a:pPr>
            <a:r>
              <a:rPr lang="en-US">
                <a:cs typeface="Calibri" panose="020F0502020204030204"/>
              </a:rPr>
              <a:t>- This means that higher Chi-Squared values indicates the two variables to not be independent</a:t>
            </a:r>
          </a:p>
        </p:txBody>
      </p:sp>
      <p:pic>
        <p:nvPicPr>
          <p:cNvPr id="5" name="Picture 5" descr="Text, letter&#10;&#10;Description automatically generated">
            <a:extLst>
              <a:ext uri="{FF2B5EF4-FFF2-40B4-BE49-F238E27FC236}">
                <a16:creationId xmlns:a16="http://schemas.microsoft.com/office/drawing/2014/main" id="{9B305EF3-18A3-DA65-5AA5-CD74716CFB87}"/>
              </a:ext>
            </a:extLst>
          </p:cNvPr>
          <p:cNvPicPr>
            <a:picLocks noChangeAspect="1"/>
          </p:cNvPicPr>
          <p:nvPr/>
        </p:nvPicPr>
        <p:blipFill>
          <a:blip r:embed="rId2"/>
          <a:stretch>
            <a:fillRect/>
          </a:stretch>
        </p:blipFill>
        <p:spPr>
          <a:xfrm>
            <a:off x="6655496" y="1828039"/>
            <a:ext cx="4716049" cy="2168525"/>
          </a:xfrm>
          <a:prstGeom prst="rect">
            <a:avLst/>
          </a:prstGeom>
        </p:spPr>
      </p:pic>
      <p:pic>
        <p:nvPicPr>
          <p:cNvPr id="7" name="Picture 7" descr="Text&#10;&#10;Description automatically generated">
            <a:extLst>
              <a:ext uri="{FF2B5EF4-FFF2-40B4-BE49-F238E27FC236}">
                <a16:creationId xmlns:a16="http://schemas.microsoft.com/office/drawing/2014/main" id="{D2DDAAB9-61BC-8106-75FE-DEBE242981E9}"/>
              </a:ext>
            </a:extLst>
          </p:cNvPr>
          <p:cNvPicPr>
            <a:picLocks noChangeAspect="1"/>
          </p:cNvPicPr>
          <p:nvPr/>
        </p:nvPicPr>
        <p:blipFill>
          <a:blip r:embed="rId3"/>
          <a:stretch>
            <a:fillRect/>
          </a:stretch>
        </p:blipFill>
        <p:spPr>
          <a:xfrm>
            <a:off x="6655496" y="3891653"/>
            <a:ext cx="4663856" cy="1485952"/>
          </a:xfrm>
          <a:prstGeom prst="rect">
            <a:avLst/>
          </a:prstGeom>
        </p:spPr>
      </p:pic>
    </p:spTree>
    <p:extLst>
      <p:ext uri="{BB962C8B-B14F-4D97-AF65-F5344CB8AC3E}">
        <p14:creationId xmlns:p14="http://schemas.microsoft.com/office/powerpoint/2010/main" val="185030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329-FC4B-942E-72DD-331CE9D23DA0}"/>
              </a:ext>
            </a:extLst>
          </p:cNvPr>
          <p:cNvSpPr>
            <a:spLocks noGrp="1"/>
          </p:cNvSpPr>
          <p:nvPr>
            <p:ph type="title"/>
          </p:nvPr>
        </p:nvSpPr>
        <p:spPr/>
        <p:txBody>
          <a:bodyPr/>
          <a:lstStyle/>
          <a:p>
            <a:r>
              <a:rPr lang="en-US" b="1">
                <a:cs typeface="Calibri Light"/>
              </a:rPr>
              <a:t>Feature Selection</a:t>
            </a:r>
            <a:r>
              <a:rPr lang="en-US">
                <a:cs typeface="Calibri Light"/>
              </a:rPr>
              <a:t>- Results</a:t>
            </a:r>
            <a:endParaRPr lang="en-US"/>
          </a:p>
        </p:txBody>
      </p:sp>
      <p:pic>
        <p:nvPicPr>
          <p:cNvPr id="9" name="Picture 9" descr="Graphical user interface, application&#10;&#10;Description automatically generated">
            <a:extLst>
              <a:ext uri="{FF2B5EF4-FFF2-40B4-BE49-F238E27FC236}">
                <a16:creationId xmlns:a16="http://schemas.microsoft.com/office/drawing/2014/main" id="{B7C21BC1-F868-3078-6980-823EFE0490B9}"/>
              </a:ext>
            </a:extLst>
          </p:cNvPr>
          <p:cNvPicPr>
            <a:picLocks noGrp="1" noChangeAspect="1"/>
          </p:cNvPicPr>
          <p:nvPr>
            <p:ph idx="1"/>
          </p:nvPr>
        </p:nvPicPr>
        <p:blipFill>
          <a:blip r:embed="rId2"/>
          <a:stretch>
            <a:fillRect/>
          </a:stretch>
        </p:blipFill>
        <p:spPr>
          <a:xfrm>
            <a:off x="7125744" y="2365082"/>
            <a:ext cx="2763031" cy="3178478"/>
          </a:xfrm>
        </p:spPr>
      </p:pic>
      <p:sp>
        <p:nvSpPr>
          <p:cNvPr id="10" name="TextBox 9">
            <a:extLst>
              <a:ext uri="{FF2B5EF4-FFF2-40B4-BE49-F238E27FC236}">
                <a16:creationId xmlns:a16="http://schemas.microsoft.com/office/drawing/2014/main" id="{03FD7E52-1943-EA27-A8E8-2206239E2A35}"/>
              </a:ext>
            </a:extLst>
          </p:cNvPr>
          <p:cNvSpPr txBox="1"/>
          <p:nvPr/>
        </p:nvSpPr>
        <p:spPr>
          <a:xfrm>
            <a:off x="7121960" y="1944536"/>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Chi-Square Results</a:t>
            </a:r>
          </a:p>
        </p:txBody>
      </p:sp>
      <p:pic>
        <p:nvPicPr>
          <p:cNvPr id="11" name="Picture 11" descr="Graphical user interface, text, application, email&#10;&#10;Description automatically generated">
            <a:extLst>
              <a:ext uri="{FF2B5EF4-FFF2-40B4-BE49-F238E27FC236}">
                <a16:creationId xmlns:a16="http://schemas.microsoft.com/office/drawing/2014/main" id="{90ACAD38-7259-3C80-6AAA-F23D89CA9E63}"/>
              </a:ext>
            </a:extLst>
          </p:cNvPr>
          <p:cNvPicPr>
            <a:picLocks noChangeAspect="1"/>
          </p:cNvPicPr>
          <p:nvPr/>
        </p:nvPicPr>
        <p:blipFill>
          <a:blip r:embed="rId3"/>
          <a:stretch>
            <a:fillRect/>
          </a:stretch>
        </p:blipFill>
        <p:spPr>
          <a:xfrm>
            <a:off x="663879" y="2367510"/>
            <a:ext cx="6469691" cy="3177251"/>
          </a:xfrm>
          <a:prstGeom prst="rect">
            <a:avLst/>
          </a:prstGeom>
        </p:spPr>
      </p:pic>
      <p:sp>
        <p:nvSpPr>
          <p:cNvPr id="12" name="TextBox 11">
            <a:extLst>
              <a:ext uri="{FF2B5EF4-FFF2-40B4-BE49-F238E27FC236}">
                <a16:creationId xmlns:a16="http://schemas.microsoft.com/office/drawing/2014/main" id="{58730616-47CF-0535-B124-72D688D36DCE}"/>
              </a:ext>
            </a:extLst>
          </p:cNvPr>
          <p:cNvSpPr txBox="1"/>
          <p:nvPr/>
        </p:nvSpPr>
        <p:spPr>
          <a:xfrm>
            <a:off x="667794" y="2003904"/>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K-best Results</a:t>
            </a:r>
          </a:p>
        </p:txBody>
      </p:sp>
      <p:sp>
        <p:nvSpPr>
          <p:cNvPr id="13" name="TextBox 12">
            <a:extLst>
              <a:ext uri="{FF2B5EF4-FFF2-40B4-BE49-F238E27FC236}">
                <a16:creationId xmlns:a16="http://schemas.microsoft.com/office/drawing/2014/main" id="{80E0C1F8-FB45-1169-7FB0-01404FABC38F}"/>
              </a:ext>
            </a:extLst>
          </p:cNvPr>
          <p:cNvSpPr txBox="1"/>
          <p:nvPr/>
        </p:nvSpPr>
        <p:spPr>
          <a:xfrm>
            <a:off x="622778" y="5622751"/>
            <a:ext cx="1074941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Based on the results, we can see that most features selected by the two methods were the same. These features include fare, sex, </a:t>
            </a:r>
            <a:r>
              <a:rPr lang="en-US" err="1">
                <a:cs typeface="Calibri"/>
              </a:rPr>
              <a:t>pclass</a:t>
            </a:r>
            <a:r>
              <a:rPr lang="en-US">
                <a:cs typeface="Calibri"/>
              </a:rPr>
              <a:t>, and embarked. Where the two methods differed in results was that k-best found parch to be a top feature while chi square found age to be a more dependent feature. </a:t>
            </a:r>
          </a:p>
        </p:txBody>
      </p:sp>
    </p:spTree>
    <p:extLst>
      <p:ext uri="{BB962C8B-B14F-4D97-AF65-F5344CB8AC3E}">
        <p14:creationId xmlns:p14="http://schemas.microsoft.com/office/powerpoint/2010/main" val="2076853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5DCBC8-ACAA-1A11-4417-30E86F3C1B6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Logistic Regression Models</a:t>
            </a:r>
            <a:endParaRPr lang="en-US" sz="7200" kern="120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64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1" name="Freeform: Shape 50">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3" name="Freeform: Shape 52">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54">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7" name="Rectangle 56">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F1BA4F-78D6-5421-91B2-2F857B0FEEFC}"/>
              </a:ext>
            </a:extLst>
          </p:cNvPr>
          <p:cNvSpPr>
            <a:spLocks noGrp="1"/>
          </p:cNvSpPr>
          <p:nvPr>
            <p:ph idx="1"/>
          </p:nvPr>
        </p:nvSpPr>
        <p:spPr>
          <a:xfrm>
            <a:off x="438912" y="2512611"/>
            <a:ext cx="4832803" cy="3664351"/>
          </a:xfrm>
        </p:spPr>
        <p:txBody>
          <a:bodyPr vert="horz" lIns="91440" tIns="45720" rIns="91440" bIns="45720" rtlCol="0">
            <a:normAutofit/>
          </a:bodyPr>
          <a:lstStyle/>
          <a:p>
            <a:r>
              <a:rPr lang="en-US" sz="1800" b="1"/>
              <a:t>Logistic Regression Model from Original Data</a:t>
            </a:r>
            <a:endParaRPr lang="en-US" sz="1800"/>
          </a:p>
          <a:p>
            <a:endParaRPr lang="en-US" sz="1800">
              <a:cs typeface="Calibri"/>
            </a:endParaRPr>
          </a:p>
          <a:p>
            <a:pPr marL="0" indent="0">
              <a:buNone/>
            </a:pPr>
            <a:r>
              <a:rPr lang="en-US" sz="1800"/>
              <a:t>Prediction</a:t>
            </a:r>
            <a:r>
              <a:rPr lang="en-US" sz="1800">
                <a:cs typeface="Calibri" panose="020F0502020204030204"/>
              </a:rPr>
              <a:t> is displayed, as well as the confusion matrix. Code can be referenced from the google collab.</a:t>
            </a:r>
          </a:p>
        </p:txBody>
      </p:sp>
      <p:pic>
        <p:nvPicPr>
          <p:cNvPr id="4" name="Picture 4" descr="Table&#10;&#10;Description automatically generated">
            <a:extLst>
              <a:ext uri="{FF2B5EF4-FFF2-40B4-BE49-F238E27FC236}">
                <a16:creationId xmlns:a16="http://schemas.microsoft.com/office/drawing/2014/main" id="{0B7B8339-3BFF-034B-E8C9-7995672AAE17}"/>
              </a:ext>
            </a:extLst>
          </p:cNvPr>
          <p:cNvPicPr>
            <a:picLocks noChangeAspect="1"/>
          </p:cNvPicPr>
          <p:nvPr/>
        </p:nvPicPr>
        <p:blipFill>
          <a:blip r:embed="rId2"/>
          <a:stretch>
            <a:fillRect/>
          </a:stretch>
        </p:blipFill>
        <p:spPr>
          <a:xfrm>
            <a:off x="8032288" y="517600"/>
            <a:ext cx="2305878" cy="2743200"/>
          </a:xfrm>
          <a:prstGeom prst="rect">
            <a:avLst/>
          </a:prstGeom>
        </p:spPr>
      </p:pic>
      <p:pic>
        <p:nvPicPr>
          <p:cNvPr id="5" name="Picture 5">
            <a:extLst>
              <a:ext uri="{FF2B5EF4-FFF2-40B4-BE49-F238E27FC236}">
                <a16:creationId xmlns:a16="http://schemas.microsoft.com/office/drawing/2014/main" id="{D32479F1-741F-61F2-03B4-2DF1F38167F6}"/>
              </a:ext>
            </a:extLst>
          </p:cNvPr>
          <p:cNvPicPr>
            <a:picLocks noChangeAspect="1"/>
          </p:cNvPicPr>
          <p:nvPr/>
        </p:nvPicPr>
        <p:blipFill>
          <a:blip r:embed="rId3"/>
          <a:stretch>
            <a:fillRect/>
          </a:stretch>
        </p:blipFill>
        <p:spPr>
          <a:xfrm>
            <a:off x="7130627" y="3429000"/>
            <a:ext cx="4109201" cy="2743200"/>
          </a:xfrm>
          <a:prstGeom prst="rect">
            <a:avLst/>
          </a:prstGeom>
        </p:spPr>
      </p:pic>
    </p:spTree>
    <p:extLst>
      <p:ext uri="{BB962C8B-B14F-4D97-AF65-F5344CB8AC3E}">
        <p14:creationId xmlns:p14="http://schemas.microsoft.com/office/powerpoint/2010/main" val="3419370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1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1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EF7C6AA-EAE9-0231-F304-236D4974D68B}"/>
              </a:ext>
            </a:extLst>
          </p:cNvPr>
          <p:cNvSpPr>
            <a:spLocks noGrp="1"/>
          </p:cNvSpPr>
          <p:nvPr>
            <p:ph idx="1"/>
          </p:nvPr>
        </p:nvSpPr>
        <p:spPr>
          <a:xfrm>
            <a:off x="438912" y="2512611"/>
            <a:ext cx="4832803" cy="3664351"/>
          </a:xfrm>
        </p:spPr>
        <p:txBody>
          <a:bodyPr vert="horz" lIns="91440" tIns="45720" rIns="91440" bIns="45720" rtlCol="0" anchor="t">
            <a:normAutofit/>
          </a:bodyPr>
          <a:lstStyle/>
          <a:p>
            <a:r>
              <a:rPr lang="en-US" sz="1800" b="1"/>
              <a:t>Logistic Regression Model from K-Best Selected Features</a:t>
            </a:r>
            <a:endParaRPr lang="en-US" sz="1800">
              <a:cs typeface="Calibri"/>
            </a:endParaRPr>
          </a:p>
          <a:p>
            <a:endParaRPr lang="en-US" sz="1800">
              <a:cs typeface="Calibri"/>
            </a:endParaRPr>
          </a:p>
          <a:p>
            <a:pPr marL="0" indent="0">
              <a:buNone/>
            </a:pPr>
            <a:r>
              <a:rPr lang="en-US" sz="1800">
                <a:ea typeface="+mn-lt"/>
                <a:cs typeface="+mn-lt"/>
              </a:rPr>
              <a:t>Prediction is displayed, as well as the confusion matrix. Code can be referenced from the google collab.</a:t>
            </a:r>
            <a:endParaRPr lang="en-US" sz="1800">
              <a:cs typeface="Calibri"/>
            </a:endParaRPr>
          </a:p>
        </p:txBody>
      </p:sp>
      <p:pic>
        <p:nvPicPr>
          <p:cNvPr id="4" name="Picture 4" descr="Table&#10;&#10;Description automatically generated">
            <a:extLst>
              <a:ext uri="{FF2B5EF4-FFF2-40B4-BE49-F238E27FC236}">
                <a16:creationId xmlns:a16="http://schemas.microsoft.com/office/drawing/2014/main" id="{F48FA11F-B9A0-628C-4937-1CFA21DC2026}"/>
              </a:ext>
            </a:extLst>
          </p:cNvPr>
          <p:cNvPicPr>
            <a:picLocks noChangeAspect="1"/>
          </p:cNvPicPr>
          <p:nvPr/>
        </p:nvPicPr>
        <p:blipFill>
          <a:blip r:embed="rId2"/>
          <a:stretch>
            <a:fillRect/>
          </a:stretch>
        </p:blipFill>
        <p:spPr>
          <a:xfrm>
            <a:off x="8025246" y="517600"/>
            <a:ext cx="2319963" cy="2743200"/>
          </a:xfrm>
          <a:prstGeom prst="rect">
            <a:avLst/>
          </a:prstGeom>
        </p:spPr>
      </p:pic>
      <p:pic>
        <p:nvPicPr>
          <p:cNvPr id="5" name="Picture 5">
            <a:extLst>
              <a:ext uri="{FF2B5EF4-FFF2-40B4-BE49-F238E27FC236}">
                <a16:creationId xmlns:a16="http://schemas.microsoft.com/office/drawing/2014/main" id="{431C15E7-BE7C-3520-544D-1C4E5B0FF233}"/>
              </a:ext>
            </a:extLst>
          </p:cNvPr>
          <p:cNvPicPr>
            <a:picLocks noChangeAspect="1"/>
          </p:cNvPicPr>
          <p:nvPr/>
        </p:nvPicPr>
        <p:blipFill>
          <a:blip r:embed="rId3"/>
          <a:stretch>
            <a:fillRect/>
          </a:stretch>
        </p:blipFill>
        <p:spPr>
          <a:xfrm>
            <a:off x="7139451" y="3429000"/>
            <a:ext cx="4091552" cy="2743200"/>
          </a:xfrm>
          <a:prstGeom prst="rect">
            <a:avLst/>
          </a:prstGeom>
        </p:spPr>
      </p:pic>
    </p:spTree>
    <p:extLst>
      <p:ext uri="{BB962C8B-B14F-4D97-AF65-F5344CB8AC3E}">
        <p14:creationId xmlns:p14="http://schemas.microsoft.com/office/powerpoint/2010/main" val="94754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254FE09-73C5-20ED-0CA4-D7F481639267}"/>
              </a:ext>
            </a:extLst>
          </p:cNvPr>
          <p:cNvSpPr>
            <a:spLocks noGrp="1"/>
          </p:cNvSpPr>
          <p:nvPr>
            <p:ph idx="1"/>
          </p:nvPr>
        </p:nvSpPr>
        <p:spPr>
          <a:xfrm>
            <a:off x="438912" y="2512611"/>
            <a:ext cx="4832803" cy="3664351"/>
          </a:xfrm>
        </p:spPr>
        <p:txBody>
          <a:bodyPr vert="horz" lIns="91440" tIns="45720" rIns="91440" bIns="45720" rtlCol="0" anchor="t">
            <a:normAutofit/>
          </a:bodyPr>
          <a:lstStyle/>
          <a:p>
            <a:r>
              <a:rPr lang="en-US" sz="1800" b="1"/>
              <a:t>Logistic Regression Model from Chi Square Selected Features</a:t>
            </a:r>
            <a:endParaRPr lang="en-US" sz="1800">
              <a:cs typeface="Calibri"/>
            </a:endParaRPr>
          </a:p>
          <a:p>
            <a:endParaRPr lang="en-US" sz="1800">
              <a:cs typeface="Calibri"/>
            </a:endParaRPr>
          </a:p>
          <a:p>
            <a:pPr marL="0" indent="0">
              <a:buNone/>
            </a:pPr>
            <a:r>
              <a:rPr lang="en-US" sz="1800">
                <a:cs typeface="Calibri"/>
              </a:rPr>
              <a:t>Prediction is displayed, as well as the confusion matrix. Code can be referenced from the google collab.</a:t>
            </a:r>
          </a:p>
        </p:txBody>
      </p:sp>
      <p:pic>
        <p:nvPicPr>
          <p:cNvPr id="4" name="Picture 4">
            <a:extLst>
              <a:ext uri="{FF2B5EF4-FFF2-40B4-BE49-F238E27FC236}">
                <a16:creationId xmlns:a16="http://schemas.microsoft.com/office/drawing/2014/main" id="{0385D28F-B0D8-82E9-F0B7-A9EB522BEF47}"/>
              </a:ext>
            </a:extLst>
          </p:cNvPr>
          <p:cNvPicPr>
            <a:picLocks noChangeAspect="1"/>
          </p:cNvPicPr>
          <p:nvPr/>
        </p:nvPicPr>
        <p:blipFill>
          <a:blip r:embed="rId2"/>
          <a:stretch>
            <a:fillRect/>
          </a:stretch>
        </p:blipFill>
        <p:spPr>
          <a:xfrm>
            <a:off x="8063743" y="517600"/>
            <a:ext cx="2242969" cy="2743200"/>
          </a:xfrm>
          <a:prstGeom prst="rect">
            <a:avLst/>
          </a:prstGeom>
        </p:spPr>
      </p:pic>
      <p:pic>
        <p:nvPicPr>
          <p:cNvPr id="5" name="Picture 5">
            <a:extLst>
              <a:ext uri="{FF2B5EF4-FFF2-40B4-BE49-F238E27FC236}">
                <a16:creationId xmlns:a16="http://schemas.microsoft.com/office/drawing/2014/main" id="{B4FDFE6A-D9DF-755A-B118-75169B17FE03}"/>
              </a:ext>
            </a:extLst>
          </p:cNvPr>
          <p:cNvPicPr>
            <a:picLocks noChangeAspect="1"/>
          </p:cNvPicPr>
          <p:nvPr/>
        </p:nvPicPr>
        <p:blipFill>
          <a:blip r:embed="rId3"/>
          <a:stretch>
            <a:fillRect/>
          </a:stretch>
        </p:blipFill>
        <p:spPr>
          <a:xfrm>
            <a:off x="6945147" y="3429000"/>
            <a:ext cx="4480160" cy="2743200"/>
          </a:xfrm>
          <a:prstGeom prst="rect">
            <a:avLst/>
          </a:prstGeom>
        </p:spPr>
      </p:pic>
    </p:spTree>
    <p:extLst>
      <p:ext uri="{BB962C8B-B14F-4D97-AF65-F5344CB8AC3E}">
        <p14:creationId xmlns:p14="http://schemas.microsoft.com/office/powerpoint/2010/main" val="1873320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7AFB9A-7364-478C-B48B-8523CDD9A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36678033-86B6-40E6-BE90-78D8ED4E3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D2542E1A-076E-4A34-BB67-2BF961754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75C56826-D4E5-42ED-8529-079651CB3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4A23FAD-7BAA-F49C-A0D8-D8EECCDA98C0}"/>
              </a:ext>
            </a:extLst>
          </p:cNvPr>
          <p:cNvSpPr>
            <a:spLocks noGrp="1"/>
          </p:cNvSpPr>
          <p:nvPr>
            <p:ph idx="1"/>
          </p:nvPr>
        </p:nvSpPr>
        <p:spPr>
          <a:xfrm>
            <a:off x="438912" y="2512611"/>
            <a:ext cx="4832803" cy="3664351"/>
          </a:xfrm>
        </p:spPr>
        <p:txBody>
          <a:bodyPr vert="horz" lIns="91440" tIns="45720" rIns="91440" bIns="45720" rtlCol="0" anchor="t">
            <a:normAutofit/>
          </a:bodyPr>
          <a:lstStyle/>
          <a:p>
            <a:r>
              <a:rPr lang="en-US" sz="1800" b="1"/>
              <a:t>Logistic Regression Model from Features with High Correlation</a:t>
            </a:r>
            <a:endParaRPr lang="en-US" sz="1800">
              <a:cs typeface="Calibri"/>
            </a:endParaRPr>
          </a:p>
          <a:p>
            <a:endParaRPr lang="en-US" sz="1800">
              <a:ea typeface="+mn-lt"/>
              <a:cs typeface="+mn-lt"/>
            </a:endParaRPr>
          </a:p>
          <a:p>
            <a:pPr marL="0" indent="0">
              <a:buNone/>
            </a:pPr>
            <a:r>
              <a:rPr lang="en-US" sz="1800">
                <a:ea typeface="+mn-lt"/>
                <a:cs typeface="+mn-lt"/>
              </a:rPr>
              <a:t>Prediction is displayed, as well as the confusion matrix. Accuracy and ROC displayed as-well. Code can be referenced from the google collab.</a:t>
            </a:r>
            <a:endParaRPr lang="en-US" sz="1800">
              <a:cs typeface="Calibri"/>
            </a:endParaRPr>
          </a:p>
        </p:txBody>
      </p:sp>
      <p:pic>
        <p:nvPicPr>
          <p:cNvPr id="4" name="Picture 4" descr="Table&#10;&#10;Description automatically generated">
            <a:extLst>
              <a:ext uri="{FF2B5EF4-FFF2-40B4-BE49-F238E27FC236}">
                <a16:creationId xmlns:a16="http://schemas.microsoft.com/office/drawing/2014/main" id="{EEF72193-1AE4-0F1D-CFBC-5A836CAC86EE}"/>
              </a:ext>
            </a:extLst>
          </p:cNvPr>
          <p:cNvPicPr>
            <a:picLocks noChangeAspect="1"/>
          </p:cNvPicPr>
          <p:nvPr/>
        </p:nvPicPr>
        <p:blipFill>
          <a:blip r:embed="rId2"/>
          <a:stretch>
            <a:fillRect/>
          </a:stretch>
        </p:blipFill>
        <p:spPr>
          <a:xfrm>
            <a:off x="8489379" y="517600"/>
            <a:ext cx="1391696" cy="2743200"/>
          </a:xfrm>
          <a:prstGeom prst="rect">
            <a:avLst/>
          </a:prstGeom>
        </p:spPr>
      </p:pic>
      <p:pic>
        <p:nvPicPr>
          <p:cNvPr id="5" name="Picture 5">
            <a:extLst>
              <a:ext uri="{FF2B5EF4-FFF2-40B4-BE49-F238E27FC236}">
                <a16:creationId xmlns:a16="http://schemas.microsoft.com/office/drawing/2014/main" id="{84B099F2-D802-4CED-4438-A919897FE15F}"/>
              </a:ext>
            </a:extLst>
          </p:cNvPr>
          <p:cNvPicPr>
            <a:picLocks noChangeAspect="1"/>
          </p:cNvPicPr>
          <p:nvPr/>
        </p:nvPicPr>
        <p:blipFill>
          <a:blip r:embed="rId3"/>
          <a:stretch>
            <a:fillRect/>
          </a:stretch>
        </p:blipFill>
        <p:spPr>
          <a:xfrm>
            <a:off x="7168169" y="3429000"/>
            <a:ext cx="4034117" cy="2743200"/>
          </a:xfrm>
          <a:prstGeom prst="rect">
            <a:avLst/>
          </a:prstGeom>
        </p:spPr>
      </p:pic>
    </p:spTree>
    <p:extLst>
      <p:ext uri="{BB962C8B-B14F-4D97-AF65-F5344CB8AC3E}">
        <p14:creationId xmlns:p14="http://schemas.microsoft.com/office/powerpoint/2010/main" val="16037289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19B4515-30BE-D2DC-4A19-AF1549EF0164}"/>
              </a:ext>
            </a:extLst>
          </p:cNvPr>
          <p:cNvSpPr>
            <a:spLocks noGrp="1"/>
          </p:cNvSpPr>
          <p:nvPr>
            <p:ph idx="1"/>
          </p:nvPr>
        </p:nvSpPr>
        <p:spPr>
          <a:xfrm>
            <a:off x="841244" y="2359152"/>
            <a:ext cx="6007608" cy="3429000"/>
          </a:xfrm>
        </p:spPr>
        <p:txBody>
          <a:bodyPr vert="horz" lIns="91440" tIns="45720" rIns="91440" bIns="45720" rtlCol="0">
            <a:normAutofit/>
          </a:bodyPr>
          <a:lstStyle/>
          <a:p>
            <a:r>
              <a:rPr lang="en-US" sz="2000" b="1"/>
              <a:t>Tree Regression Model</a:t>
            </a:r>
            <a:endParaRPr lang="en-US" sz="2000">
              <a:cs typeface="Calibri"/>
            </a:endParaRPr>
          </a:p>
          <a:p>
            <a:pPr marL="0" indent="0">
              <a:buNone/>
            </a:pPr>
            <a:endParaRPr lang="en-US" sz="2000">
              <a:cs typeface="Calibri"/>
            </a:endParaRPr>
          </a:p>
          <a:p>
            <a:pPr marL="0" indent="0">
              <a:buNone/>
            </a:pPr>
            <a:r>
              <a:rPr lang="en-US" sz="2000">
                <a:cs typeface="Calibri"/>
              </a:rPr>
              <a:t>Prediction is displayed, as well as the confusion matrix. Accuracy and ROC displayed as-well. Code can be referenced from the google collab.</a:t>
            </a:r>
            <a:endParaRPr lang="en-US" sz="2000" b="1">
              <a:cs typeface="Calibri"/>
            </a:endParaRPr>
          </a:p>
          <a:p>
            <a:endParaRPr lang="en-US" sz="2000">
              <a:cs typeface="Calibri"/>
            </a:endParaRPr>
          </a:p>
        </p:txBody>
      </p:sp>
      <p:pic>
        <p:nvPicPr>
          <p:cNvPr id="4" name="Picture 4">
            <a:extLst>
              <a:ext uri="{FF2B5EF4-FFF2-40B4-BE49-F238E27FC236}">
                <a16:creationId xmlns:a16="http://schemas.microsoft.com/office/drawing/2014/main" id="{7693F613-C2AC-C5B4-528F-77BD38DB2C99}"/>
              </a:ext>
            </a:extLst>
          </p:cNvPr>
          <p:cNvPicPr>
            <a:picLocks noChangeAspect="1"/>
          </p:cNvPicPr>
          <p:nvPr/>
        </p:nvPicPr>
        <p:blipFill>
          <a:blip r:embed="rId2"/>
          <a:stretch>
            <a:fillRect/>
          </a:stretch>
        </p:blipFill>
        <p:spPr>
          <a:xfrm>
            <a:off x="4215089" y="4119280"/>
            <a:ext cx="3004641" cy="1874761"/>
          </a:xfrm>
          <a:prstGeom prst="rect">
            <a:avLst/>
          </a:prstGeom>
        </p:spPr>
      </p:pic>
      <p:pic>
        <p:nvPicPr>
          <p:cNvPr id="5" name="Picture 5" descr="Table&#10;&#10;Description automatically generated">
            <a:extLst>
              <a:ext uri="{FF2B5EF4-FFF2-40B4-BE49-F238E27FC236}">
                <a16:creationId xmlns:a16="http://schemas.microsoft.com/office/drawing/2014/main" id="{CDA2A437-5E72-8739-56E4-5E4568A2FFD6}"/>
              </a:ext>
            </a:extLst>
          </p:cNvPr>
          <p:cNvPicPr>
            <a:picLocks noChangeAspect="1"/>
          </p:cNvPicPr>
          <p:nvPr/>
        </p:nvPicPr>
        <p:blipFill>
          <a:blip r:embed="rId3"/>
          <a:stretch>
            <a:fillRect/>
          </a:stretch>
        </p:blipFill>
        <p:spPr>
          <a:xfrm>
            <a:off x="7329409" y="1026694"/>
            <a:ext cx="4589088" cy="4913178"/>
          </a:xfrm>
          <a:prstGeom prst="rect">
            <a:avLst/>
          </a:prstGeom>
        </p:spPr>
      </p:pic>
    </p:spTree>
    <p:extLst>
      <p:ext uri="{BB962C8B-B14F-4D97-AF65-F5344CB8AC3E}">
        <p14:creationId xmlns:p14="http://schemas.microsoft.com/office/powerpoint/2010/main" val="3703744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4B08E-4AB0-BD11-CC57-798B31F5E443}"/>
              </a:ext>
            </a:extLst>
          </p:cNvPr>
          <p:cNvSpPr>
            <a:spLocks noGrp="1"/>
          </p:cNvSpPr>
          <p:nvPr>
            <p:ph type="title"/>
          </p:nvPr>
        </p:nvSpPr>
        <p:spPr/>
        <p:txBody>
          <a:bodyPr/>
          <a:lstStyle/>
          <a:p>
            <a:r>
              <a:rPr lang="en-US">
                <a:cs typeface="Calibri Light"/>
              </a:rPr>
              <a:t>Conclusion and findings</a:t>
            </a:r>
            <a:endParaRPr lang="en-US"/>
          </a:p>
        </p:txBody>
      </p:sp>
      <p:sp>
        <p:nvSpPr>
          <p:cNvPr id="3" name="Content Placeholder 2">
            <a:extLst>
              <a:ext uri="{FF2B5EF4-FFF2-40B4-BE49-F238E27FC236}">
                <a16:creationId xmlns:a16="http://schemas.microsoft.com/office/drawing/2014/main" id="{EE0D8DE0-612A-9850-E44B-6110D6D28CA2}"/>
              </a:ext>
            </a:extLst>
          </p:cNvPr>
          <p:cNvSpPr>
            <a:spLocks noGrp="1"/>
          </p:cNvSpPr>
          <p:nvPr>
            <p:ph idx="1"/>
          </p:nvPr>
        </p:nvSpPr>
        <p:spPr/>
        <p:txBody>
          <a:bodyPr vert="horz" lIns="91440" tIns="45720" rIns="91440" bIns="45720" rtlCol="0" anchor="t">
            <a:normAutofit fontScale="47500" lnSpcReduction="20000"/>
          </a:bodyPr>
          <a:lstStyle/>
          <a:p>
            <a:r>
              <a:rPr lang="en-US" dirty="0">
                <a:ea typeface="+mn-lt"/>
                <a:cs typeface="+mn-lt"/>
              </a:rPr>
              <a:t>After creating multiple models from various methods of feature selection, there is one model that performs nearly as well as the model made from the original data. This is model3, the model created from attributes selected with the Chi Square test. Model3 has a slightly lower model score and ROC than model1, however, model3 outperforms the other models when it comes to accuracy, precision, recall and F1-score.</a:t>
            </a:r>
            <a:endParaRPr lang="en-US" dirty="0">
              <a:cs typeface="Calibri" panose="020F0502020204030204"/>
            </a:endParaRPr>
          </a:p>
          <a:p>
            <a:r>
              <a:rPr lang="en-US" dirty="0">
                <a:ea typeface="+mn-lt"/>
                <a:cs typeface="+mn-lt"/>
              </a:rPr>
              <a:t>The </a:t>
            </a:r>
            <a:r>
              <a:rPr lang="en-US" dirty="0" err="1">
                <a:ea typeface="+mn-lt"/>
                <a:cs typeface="+mn-lt"/>
              </a:rPr>
              <a:t>attrib</a:t>
            </a:r>
            <a:r>
              <a:rPr lang="en-US" dirty="0">
                <a:ea typeface="+mn-lt"/>
                <a:cs typeface="+mn-lt"/>
              </a:rPr>
              <a:t> \</a:t>
            </a:r>
            <a:r>
              <a:rPr lang="en-US" dirty="0" err="1">
                <a:ea typeface="+mn-lt"/>
                <a:cs typeface="+mn-lt"/>
              </a:rPr>
              <a:t>utes</a:t>
            </a:r>
            <a:r>
              <a:rPr lang="en-US" dirty="0">
                <a:ea typeface="+mn-lt"/>
                <a:cs typeface="+mn-lt"/>
              </a:rPr>
              <a:t> that were selected by the </a:t>
            </a:r>
            <a:r>
              <a:rPr lang="en-US" dirty="0" err="1">
                <a:ea typeface="+mn-lt"/>
                <a:cs typeface="+mn-lt"/>
              </a:rPr>
              <a:t>ChiSquare</a:t>
            </a:r>
            <a:r>
              <a:rPr lang="en-US" dirty="0">
                <a:ea typeface="+mn-lt"/>
                <a:cs typeface="+mn-lt"/>
              </a:rPr>
              <a:t> test were fare, sex, </a:t>
            </a:r>
            <a:r>
              <a:rPr lang="en-US" dirty="0" err="1">
                <a:ea typeface="+mn-lt"/>
                <a:cs typeface="+mn-lt"/>
              </a:rPr>
              <a:t>pclass</a:t>
            </a:r>
            <a:r>
              <a:rPr lang="en-US" dirty="0">
                <a:ea typeface="+mn-lt"/>
                <a:cs typeface="+mn-lt"/>
              </a:rPr>
              <a:t>, age, and embarked. Some of these choices were unexpected. Let's start with the obvious. It comes as no surprise that fare was one of the selected attributes that influenced survival. The passengers who paid more for their tickets likely were housed in cabins near routes of egress. </a:t>
            </a:r>
            <a:r>
              <a:rPr lang="en-US" dirty="0" err="1">
                <a:ea typeface="+mn-lt"/>
                <a:cs typeface="+mn-lt"/>
              </a:rPr>
              <a:t>pclass</a:t>
            </a:r>
            <a:r>
              <a:rPr lang="en-US" dirty="0">
                <a:ea typeface="+mn-lt"/>
                <a:cs typeface="+mn-lt"/>
              </a:rPr>
              <a:t> serves as another indicator of this. We did not expect both of these attributes to show up in the best performing model since one would expect a decent amount of </a:t>
            </a:r>
            <a:r>
              <a:rPr lang="en-US" dirty="0" err="1">
                <a:ea typeface="+mn-lt"/>
                <a:cs typeface="+mn-lt"/>
              </a:rPr>
              <a:t>colinearity</a:t>
            </a:r>
            <a:r>
              <a:rPr lang="en-US" dirty="0">
                <a:ea typeface="+mn-lt"/>
                <a:cs typeface="+mn-lt"/>
              </a:rPr>
              <a:t> between these 2 attributes. Instead we see the opposite. The </a:t>
            </a:r>
            <a:r>
              <a:rPr lang="en-US" dirty="0" err="1">
                <a:ea typeface="+mn-lt"/>
                <a:cs typeface="+mn-lt"/>
              </a:rPr>
              <a:t>pclass</a:t>
            </a:r>
            <a:r>
              <a:rPr lang="en-US" dirty="0">
                <a:ea typeface="+mn-lt"/>
                <a:cs typeface="+mn-lt"/>
              </a:rPr>
              <a:t> and fare attributes have a correlation rating of -.56 which would indicate that they operate independently and contribute unique data to the model.</a:t>
            </a:r>
            <a:endParaRPr lang="en-US" dirty="0"/>
          </a:p>
          <a:p>
            <a:r>
              <a:rPr lang="en-US" dirty="0">
                <a:ea typeface="+mn-lt"/>
                <a:cs typeface="+mn-lt"/>
              </a:rPr>
              <a:t>We did not expect to see the embarked attribute in the best performing model. One would think the place from which you've boarded the ship did not matter but apparently it does. This might just be something that happened randomly. It is also possible that a large number of the passengers who boarded the ship at Southampton are the same passengers who bought 1st class tickets which allowed them to escape the ship more easily.</a:t>
            </a:r>
            <a:endParaRPr lang="en-US" dirty="0"/>
          </a:p>
          <a:p>
            <a:r>
              <a:rPr lang="en-US" dirty="0">
                <a:ea typeface="+mn-lt"/>
                <a:cs typeface="+mn-lt"/>
              </a:rPr>
              <a:t>The last 2 attributes in this model are age and sex. The fact they've been included in this model could be attributed to biases in who received aid and preferential treatment while escaping the sinking ship. It isn't too hard to imagine that the passengers who were young or elderly received extra aid in escaping the ship. Similarly, it is likely the female passengers were the recipients of additional aid since men are expected to be chivalrous in emergency situations such as this. Some men had probably had to stay on the sinking ship due to a lack of life boats. These reasons could be the factors that led to sex and age being selected features for this model.</a:t>
            </a:r>
            <a:endParaRPr lang="en-US" dirty="0"/>
          </a:p>
          <a:p>
            <a:r>
              <a:rPr lang="en-US" dirty="0">
                <a:ea typeface="+mn-lt"/>
                <a:cs typeface="+mn-lt"/>
              </a:rPr>
              <a:t>Two attributes that unexpectedly did not make it into the model were parch and </a:t>
            </a:r>
            <a:r>
              <a:rPr lang="en-US" dirty="0" err="1">
                <a:ea typeface="+mn-lt"/>
                <a:cs typeface="+mn-lt"/>
              </a:rPr>
              <a:t>sibsp</a:t>
            </a:r>
            <a:r>
              <a:rPr lang="en-US" dirty="0">
                <a:ea typeface="+mn-lt"/>
                <a:cs typeface="+mn-lt"/>
              </a:rPr>
              <a:t>. parch is a count of how many parents and children a passenger has aboard the ship. </a:t>
            </a:r>
            <a:r>
              <a:rPr lang="en-US" dirty="0" err="1">
                <a:ea typeface="+mn-lt"/>
                <a:cs typeface="+mn-lt"/>
              </a:rPr>
              <a:t>sibsp</a:t>
            </a:r>
            <a:r>
              <a:rPr lang="en-US" dirty="0">
                <a:ea typeface="+mn-lt"/>
                <a:cs typeface="+mn-lt"/>
              </a:rPr>
              <a:t> is a count of how many siblings and spouses a passenger had aboard the ship. We fully expected these two attributes to show up in the final model because simple logic would dictate that passengers with family members aboard the ship would have a better chance at survival since they will likely help each other escape. This is not what we see. In fact, both of these attributes have a very low correlation with the survived attribute so it shouldn't be too much of a surprise that they did not make it into the best performing model.</a:t>
            </a:r>
            <a:endParaRPr lang="en-US" dirty="0"/>
          </a:p>
          <a:p>
            <a:r>
              <a:rPr lang="en-US" dirty="0">
                <a:ea typeface="+mn-lt"/>
                <a:cs typeface="+mn-lt"/>
              </a:rPr>
              <a:t>In summation, the Chi Square test selected the features that created the best performing model.</a:t>
            </a:r>
            <a:endParaRPr lang="en-US" dirty="0"/>
          </a:p>
          <a:p>
            <a:endParaRPr lang="en-US">
              <a:cs typeface="Calibri"/>
            </a:endParaRPr>
          </a:p>
        </p:txBody>
      </p:sp>
    </p:spTree>
    <p:extLst>
      <p:ext uri="{BB962C8B-B14F-4D97-AF65-F5344CB8AC3E}">
        <p14:creationId xmlns:p14="http://schemas.microsoft.com/office/powerpoint/2010/main" val="30306276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DB250-9FC7-F599-37CC-3CD5C4DB2C2D}"/>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737E0CC8-AF1B-24A0-8D4E-964C414C9C76}"/>
              </a:ext>
            </a:extLst>
          </p:cNvPr>
          <p:cNvSpPr>
            <a:spLocks noGrp="1"/>
          </p:cNvSpPr>
          <p:nvPr>
            <p:ph idx="1"/>
          </p:nvPr>
        </p:nvSpPr>
        <p:spPr/>
        <p:txBody>
          <a:bodyPr vert="horz" lIns="91440" tIns="45720" rIns="91440" bIns="45720" rtlCol="0" anchor="t">
            <a:normAutofit/>
          </a:bodyPr>
          <a:lstStyle/>
          <a:p>
            <a:endParaRPr lang="en-US" sz="1600" b="1">
              <a:cs typeface="Calibri" panose="020F0502020204030204"/>
            </a:endParaRPr>
          </a:p>
          <a:p>
            <a:r>
              <a:rPr lang="en-US" sz="1600">
                <a:ea typeface="+mn-lt"/>
                <a:cs typeface="+mn-lt"/>
                <a:hlinkClick r:id="rId2"/>
              </a:rPr>
              <a:t>https://www.history.com/topics/early-20th-century-us/titanic#:~:text=The%20RMS%20Titanic%2C%20a%20luxury,their%20lives%20in%20the%20disaster</a:t>
            </a:r>
            <a:endParaRPr lang="en-US" sz="1600">
              <a:cs typeface="Calibri"/>
            </a:endParaRPr>
          </a:p>
          <a:p>
            <a:r>
              <a:rPr lang="en-US" sz="1600">
                <a:ea typeface="+mn-lt"/>
                <a:cs typeface="+mn-lt"/>
                <a:hlinkClick r:id="rId3"/>
              </a:rPr>
              <a:t>https://github.com/awesomedata/awesome-public-datasets/issues/351</a:t>
            </a:r>
            <a:endParaRPr lang="en-US" sz="1600"/>
          </a:p>
          <a:p>
            <a:endParaRPr lang="en-US">
              <a:cs typeface="Calibri"/>
            </a:endParaRPr>
          </a:p>
        </p:txBody>
      </p:sp>
    </p:spTree>
    <p:extLst>
      <p:ext uri="{BB962C8B-B14F-4D97-AF65-F5344CB8AC3E}">
        <p14:creationId xmlns:p14="http://schemas.microsoft.com/office/powerpoint/2010/main" val="213292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BC944FF-621E-E9D9-D346-29CF312B5D59}"/>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Our aim is to;</a:t>
            </a:r>
            <a:endParaRPr lang="en-US" sz="4000">
              <a:solidFill>
                <a:srgbClr val="FFFFFF"/>
              </a:solidFill>
            </a:endParaRPr>
          </a:p>
        </p:txBody>
      </p:sp>
      <p:sp>
        <p:nvSpPr>
          <p:cNvPr id="3" name="Content Placeholder 2">
            <a:extLst>
              <a:ext uri="{FF2B5EF4-FFF2-40B4-BE49-F238E27FC236}">
                <a16:creationId xmlns:a16="http://schemas.microsoft.com/office/drawing/2014/main" id="{98A3236F-4AA5-FB3A-B1F8-EF30A0A6DA45}"/>
              </a:ext>
            </a:extLst>
          </p:cNvPr>
          <p:cNvSpPr>
            <a:spLocks noGrp="1"/>
          </p:cNvSpPr>
          <p:nvPr>
            <p:ph idx="1"/>
          </p:nvPr>
        </p:nvSpPr>
        <p:spPr>
          <a:xfrm>
            <a:off x="1367624" y="2490436"/>
            <a:ext cx="9708995" cy="3567173"/>
          </a:xfrm>
        </p:spPr>
        <p:txBody>
          <a:bodyPr vert="horz" lIns="91440" tIns="45720" rIns="91440" bIns="45720" rtlCol="0" anchor="ctr">
            <a:normAutofit fontScale="92500" lnSpcReduction="10000"/>
          </a:bodyPr>
          <a:lstStyle/>
          <a:p>
            <a:pPr>
              <a:buFont typeface="Arial,Sans-Serif" panose="020B0604020202020204" pitchFamily="34" charset="0"/>
            </a:pPr>
            <a:r>
              <a:rPr lang="en-US" sz="2000">
                <a:cs typeface="Calibri"/>
              </a:rPr>
              <a:t>We will examine which of the attributes contributed the most to each passenger's survival using following methods:</a:t>
            </a:r>
            <a:endParaRPr lang="en-US" sz="2000">
              <a:ea typeface="+mn-lt"/>
              <a:cs typeface="+mn-lt"/>
            </a:endParaRPr>
          </a:p>
          <a:p>
            <a:pPr lvl="1">
              <a:buFont typeface="Arial,Sans-Serif" panose="020B0604020202020204" pitchFamily="34" charset="0"/>
            </a:pPr>
            <a:r>
              <a:rPr lang="en-US" sz="2000">
                <a:ea typeface="+mn-lt"/>
                <a:cs typeface="+mn-lt"/>
              </a:rPr>
              <a:t>K-Best Feature Selection Technique</a:t>
            </a:r>
          </a:p>
          <a:p>
            <a:pPr lvl="1">
              <a:buFont typeface="Arial,Sans-Serif" panose="020B0604020202020204" pitchFamily="34" charset="0"/>
            </a:pPr>
            <a:r>
              <a:rPr lang="en-US" sz="2000">
                <a:ea typeface="+mn-lt"/>
                <a:cs typeface="+mn-lt"/>
              </a:rPr>
              <a:t>Chi-Square Feature Selection Technique</a:t>
            </a:r>
          </a:p>
          <a:p>
            <a:pPr>
              <a:buFont typeface="Arial,Sans-Serif" panose="020B0604020202020204" pitchFamily="34" charset="0"/>
            </a:pPr>
            <a:endParaRPr lang="en-US" sz="2000">
              <a:ea typeface="+mn-lt"/>
              <a:cs typeface="+mn-lt"/>
            </a:endParaRPr>
          </a:p>
          <a:p>
            <a:pPr>
              <a:buFont typeface="Arial,Sans-Serif" panose="020B0604020202020204" pitchFamily="34" charset="0"/>
            </a:pPr>
            <a:r>
              <a:rPr lang="en-US" sz="2000">
                <a:ea typeface="+mn-lt"/>
                <a:cs typeface="+mn-lt"/>
              </a:rPr>
              <a:t>We will also attempt to create regression models that predict those passengers' survival based on all the attributes chosen by the above two feature selection algorithms and two others:</a:t>
            </a:r>
          </a:p>
          <a:p>
            <a:pPr lvl="1">
              <a:buFont typeface="Arial,Sans-Serif" panose="020B0604020202020204" pitchFamily="34" charset="0"/>
            </a:pPr>
            <a:r>
              <a:rPr lang="en-US" sz="2000">
                <a:cs typeface="Calibri" panose="020F0502020204030204"/>
              </a:rPr>
              <a:t>Logistic Regression Model from Original Data</a:t>
            </a:r>
          </a:p>
          <a:p>
            <a:pPr lvl="1">
              <a:buFont typeface="Arial,Sans-Serif" panose="020B0604020202020204" pitchFamily="34" charset="0"/>
            </a:pPr>
            <a:r>
              <a:rPr lang="en-US" sz="2000">
                <a:cs typeface="Calibri" panose="020F0502020204030204"/>
              </a:rPr>
              <a:t>Logistic Regression Model from K-Best Selected Feature</a:t>
            </a:r>
          </a:p>
          <a:p>
            <a:pPr lvl="1">
              <a:buFont typeface="Arial,Sans-Serif" panose="020B0604020202020204" pitchFamily="34" charset="0"/>
            </a:pPr>
            <a:r>
              <a:rPr lang="en-US" sz="2000">
                <a:cs typeface="Calibri" panose="020F0502020204030204"/>
              </a:rPr>
              <a:t>Logistic Regression Model from Chi-Square Selected Feature</a:t>
            </a:r>
          </a:p>
          <a:p>
            <a:pPr lvl="1"/>
            <a:r>
              <a:rPr lang="en-US" sz="2000"/>
              <a:t>Logistic Regression Model from Features with High Correlation</a:t>
            </a:r>
            <a:endParaRPr lang="en-US" sz="2000">
              <a:cs typeface="Calibri" panose="020F0502020204030204"/>
            </a:endParaRPr>
          </a:p>
          <a:p>
            <a:pPr lvl="1">
              <a:buFont typeface="Arial,Sans-Serif" panose="020B0604020202020204" pitchFamily="34" charset="0"/>
            </a:pPr>
            <a:endParaRPr lang="en-US" sz="2000">
              <a:cs typeface="Calibri" panose="020F0502020204030204"/>
            </a:endParaRPr>
          </a:p>
        </p:txBody>
      </p:sp>
    </p:spTree>
    <p:extLst>
      <p:ext uri="{BB962C8B-B14F-4D97-AF65-F5344CB8AC3E}">
        <p14:creationId xmlns:p14="http://schemas.microsoft.com/office/powerpoint/2010/main" val="2538071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76C8C-B4E9-6E4B-1161-C4A53F71DAB1}"/>
              </a:ext>
            </a:extLst>
          </p:cNvPr>
          <p:cNvSpPr>
            <a:spLocks noGrp="1"/>
          </p:cNvSpPr>
          <p:nvPr>
            <p:ph type="title"/>
          </p:nvPr>
        </p:nvSpPr>
        <p:spPr>
          <a:xfrm>
            <a:off x="630936" y="502920"/>
            <a:ext cx="3419856" cy="1463040"/>
          </a:xfrm>
        </p:spPr>
        <p:txBody>
          <a:bodyPr anchor="ctr">
            <a:normAutofit/>
          </a:bodyPr>
          <a:lstStyle/>
          <a:p>
            <a:r>
              <a:rPr lang="en-US" sz="4800">
                <a:cs typeface="Calibri Light"/>
              </a:rPr>
              <a:t>Data Initialization</a:t>
            </a:r>
            <a:endParaRPr lang="en-US" sz="4800"/>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B5DF9F-CA08-C36F-14DD-44200C1D6EC0}"/>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indent="0">
              <a:buNone/>
            </a:pPr>
            <a:r>
              <a:rPr lang="en-US" sz="2200">
                <a:cs typeface="Calibri"/>
              </a:rPr>
              <a:t>For this group project we uploaded the data in the GitHub repository and used  the GitHub raw link to upload that to pandas</a:t>
            </a:r>
          </a:p>
          <a:p>
            <a:pPr marL="0" indent="0">
              <a:buNone/>
            </a:pPr>
            <a:endParaRPr lang="en-US" sz="2200">
              <a:cs typeface="Calibri"/>
            </a:endParaRPr>
          </a:p>
        </p:txBody>
      </p:sp>
      <p:pic>
        <p:nvPicPr>
          <p:cNvPr id="4" name="Picture 4" descr="Table&#10;&#10;Description automatically generated">
            <a:extLst>
              <a:ext uri="{FF2B5EF4-FFF2-40B4-BE49-F238E27FC236}">
                <a16:creationId xmlns:a16="http://schemas.microsoft.com/office/drawing/2014/main" id="{8B67059C-CA59-C4DA-BCCB-36B7853A733F}"/>
              </a:ext>
            </a:extLst>
          </p:cNvPr>
          <p:cNvPicPr>
            <a:picLocks noChangeAspect="1"/>
          </p:cNvPicPr>
          <p:nvPr/>
        </p:nvPicPr>
        <p:blipFill rotWithShape="1">
          <a:blip r:embed="rId2"/>
          <a:srcRect b="6811"/>
          <a:stretch/>
        </p:blipFill>
        <p:spPr>
          <a:xfrm>
            <a:off x="630936" y="2439236"/>
            <a:ext cx="10917936" cy="3662751"/>
          </a:xfrm>
          <a:prstGeom prst="rect">
            <a:avLst/>
          </a:prstGeom>
        </p:spPr>
      </p:pic>
    </p:spTree>
    <p:extLst>
      <p:ext uri="{BB962C8B-B14F-4D97-AF65-F5344CB8AC3E}">
        <p14:creationId xmlns:p14="http://schemas.microsoft.com/office/powerpoint/2010/main" val="396918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352B6-DCDD-7977-1425-00D75DDA82F2}"/>
              </a:ext>
            </a:extLst>
          </p:cNvPr>
          <p:cNvSpPr>
            <a:spLocks noGrp="1"/>
          </p:cNvSpPr>
          <p:nvPr>
            <p:ph type="title"/>
          </p:nvPr>
        </p:nvSpPr>
        <p:spPr>
          <a:xfrm>
            <a:off x="643467" y="321734"/>
            <a:ext cx="10905066" cy="1135737"/>
          </a:xfrm>
        </p:spPr>
        <p:txBody>
          <a:bodyPr>
            <a:normAutofit/>
          </a:bodyPr>
          <a:lstStyle/>
          <a:p>
            <a:r>
              <a:rPr lang="en-US" sz="3600">
                <a:cs typeface="Calibri Light"/>
              </a:rPr>
              <a:t>After uploading data:</a:t>
            </a:r>
            <a:endParaRPr lang="en-US" sz="3600"/>
          </a:p>
        </p:txBody>
      </p:sp>
      <p:sp>
        <p:nvSpPr>
          <p:cNvPr id="3" name="Content Placeholder 2">
            <a:extLst>
              <a:ext uri="{FF2B5EF4-FFF2-40B4-BE49-F238E27FC236}">
                <a16:creationId xmlns:a16="http://schemas.microsoft.com/office/drawing/2014/main" id="{0CC65445-8B9A-00C6-0DB3-313F7BB51F59}"/>
              </a:ext>
            </a:extLst>
          </p:cNvPr>
          <p:cNvSpPr>
            <a:spLocks noGrp="1"/>
          </p:cNvSpPr>
          <p:nvPr>
            <p:ph idx="1"/>
          </p:nvPr>
        </p:nvSpPr>
        <p:spPr>
          <a:xfrm>
            <a:off x="643467" y="1782981"/>
            <a:ext cx="10905066" cy="4393982"/>
          </a:xfrm>
        </p:spPr>
        <p:txBody>
          <a:bodyPr vert="horz" lIns="91440" tIns="45720" rIns="91440" bIns="45720" rtlCol="0">
            <a:normAutofit/>
          </a:bodyPr>
          <a:lstStyle/>
          <a:p>
            <a:r>
              <a:rPr lang="en-US" sz="2000">
                <a:cs typeface="Calibri"/>
              </a:rPr>
              <a:t>Because this dataset comes with some meaningful column names, it is not necessary to pick column names</a:t>
            </a:r>
          </a:p>
          <a:p>
            <a:r>
              <a:rPr lang="en-US" sz="2000">
                <a:cs typeface="Calibri"/>
              </a:rPr>
              <a:t>Same goes for the data subsets, if our raw data had a lot attributes, we would probably select the subset of attributes that we believe are best for our study. </a:t>
            </a:r>
          </a:p>
          <a:p>
            <a:endParaRPr lang="en-US" sz="2000">
              <a:cs typeface="Calibri"/>
            </a:endParaRPr>
          </a:p>
          <a:p>
            <a:pPr marL="0" indent="0">
              <a:buNone/>
            </a:pPr>
            <a:r>
              <a:rPr lang="en-US" sz="2000">
                <a:cs typeface="Calibri"/>
              </a:rPr>
              <a:t>Since this data does not require any such things, we can move on to gather some preliminary information this data provides.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92405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78E3032F-15A1-95A3-3C6D-E24CDAF62641}"/>
              </a:ext>
            </a:extLst>
          </p:cNvPr>
          <p:cNvSpPr>
            <a:spLocks noGrp="1"/>
          </p:cNvSpPr>
          <p:nvPr>
            <p:ph type="title"/>
          </p:nvPr>
        </p:nvSpPr>
        <p:spPr>
          <a:xfrm>
            <a:off x="1047280" y="759805"/>
            <a:ext cx="10306520" cy="1325563"/>
          </a:xfrm>
        </p:spPr>
        <p:txBody>
          <a:bodyPr>
            <a:normAutofit/>
          </a:bodyPr>
          <a:lstStyle/>
          <a:p>
            <a:r>
              <a:rPr lang="en-US" sz="4000">
                <a:solidFill>
                  <a:srgbClr val="FFFFFF"/>
                </a:solidFill>
                <a:cs typeface="Calibri Light"/>
              </a:rPr>
              <a:t>General Information on Data Set</a:t>
            </a:r>
          </a:p>
        </p:txBody>
      </p:sp>
      <p:sp>
        <p:nvSpPr>
          <p:cNvPr id="3" name="Content Placeholder 2">
            <a:extLst>
              <a:ext uri="{FF2B5EF4-FFF2-40B4-BE49-F238E27FC236}">
                <a16:creationId xmlns:a16="http://schemas.microsoft.com/office/drawing/2014/main" id="{869F828B-42ED-F579-ABE2-EA2131FF5A64}"/>
              </a:ext>
            </a:extLst>
          </p:cNvPr>
          <p:cNvSpPr>
            <a:spLocks noGrp="1"/>
          </p:cNvSpPr>
          <p:nvPr>
            <p:ph idx="1"/>
          </p:nvPr>
        </p:nvSpPr>
        <p:spPr>
          <a:xfrm>
            <a:off x="1424904" y="2494450"/>
            <a:ext cx="4844299" cy="4167008"/>
          </a:xfrm>
        </p:spPr>
        <p:txBody>
          <a:bodyPr vert="horz" lIns="91440" tIns="45720" rIns="91440" bIns="45720" rtlCol="0" anchor="t">
            <a:normAutofit/>
          </a:bodyPr>
          <a:lstStyle/>
          <a:p>
            <a:pPr marL="0" indent="0">
              <a:buNone/>
            </a:pPr>
            <a:r>
              <a:rPr lang="en-US" sz="2200">
                <a:cs typeface="Calibri"/>
              </a:rPr>
              <a:t>We can see that this data set has 1310 rows (used cases) with 14 different attributes. </a:t>
            </a:r>
          </a:p>
          <a:p>
            <a:pPr marL="0" indent="0">
              <a:buNone/>
            </a:pPr>
            <a:r>
              <a:rPr lang="en-US" sz="2200">
                <a:cs typeface="Calibri"/>
              </a:rPr>
              <a:t>There is a mix of categorical and numerical data in this data set</a:t>
            </a:r>
          </a:p>
          <a:p>
            <a:pPr marL="0" indent="0">
              <a:buNone/>
            </a:pPr>
            <a:r>
              <a:rPr lang="en-US" sz="2200">
                <a:cs typeface="Calibri"/>
              </a:rPr>
              <a:t>Just by looking at this information we can tell that there are some attributes that have a lot of Null Values, such as age, cabin, boat, body and </a:t>
            </a:r>
            <a:r>
              <a:rPr lang="en-US" sz="2200" err="1">
                <a:cs typeface="Calibri"/>
              </a:rPr>
              <a:t>home.dest</a:t>
            </a:r>
            <a:endParaRPr lang="en-US" sz="2200">
              <a:cs typeface="Calibri"/>
            </a:endParaRPr>
          </a:p>
          <a:p>
            <a:pPr marL="0" indent="0">
              <a:buNone/>
            </a:pPr>
            <a:endParaRPr lang="en-US" sz="2200">
              <a:cs typeface="Calibri"/>
            </a:endParaRPr>
          </a:p>
        </p:txBody>
      </p:sp>
      <p:pic>
        <p:nvPicPr>
          <p:cNvPr id="4" name="Picture 4">
            <a:extLst>
              <a:ext uri="{FF2B5EF4-FFF2-40B4-BE49-F238E27FC236}">
                <a16:creationId xmlns:a16="http://schemas.microsoft.com/office/drawing/2014/main" id="{835E3A61-2E83-3FF0-C988-A4FFF91EFCA8}"/>
              </a:ext>
            </a:extLst>
          </p:cNvPr>
          <p:cNvPicPr>
            <a:picLocks noChangeAspect="1"/>
          </p:cNvPicPr>
          <p:nvPr/>
        </p:nvPicPr>
        <p:blipFill>
          <a:blip r:embed="rId2"/>
          <a:stretch>
            <a:fillRect/>
          </a:stretch>
        </p:blipFill>
        <p:spPr>
          <a:xfrm>
            <a:off x="6782215" y="2386275"/>
            <a:ext cx="4125871" cy="4267862"/>
          </a:xfrm>
          <a:prstGeom prst="rect">
            <a:avLst/>
          </a:prstGeom>
        </p:spPr>
      </p:pic>
    </p:spTree>
    <p:extLst>
      <p:ext uri="{BB962C8B-B14F-4D97-AF65-F5344CB8AC3E}">
        <p14:creationId xmlns:p14="http://schemas.microsoft.com/office/powerpoint/2010/main" val="4243471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Rectangle 3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B53F115-BAC2-60BB-E3DB-88214101A5F1}"/>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Attributes: </a:t>
            </a:r>
            <a:endParaRPr lang="en-US" sz="4000">
              <a:solidFill>
                <a:srgbClr val="FFFFFF"/>
              </a:solidFill>
            </a:endParaRPr>
          </a:p>
        </p:txBody>
      </p:sp>
      <p:sp>
        <p:nvSpPr>
          <p:cNvPr id="3" name="Content Placeholder 2">
            <a:extLst>
              <a:ext uri="{FF2B5EF4-FFF2-40B4-BE49-F238E27FC236}">
                <a16:creationId xmlns:a16="http://schemas.microsoft.com/office/drawing/2014/main" id="{B60A8505-6B96-004A-BC6B-7EB5D075AEDE}"/>
              </a:ext>
            </a:extLst>
          </p:cNvPr>
          <p:cNvSpPr>
            <a:spLocks noGrp="1"/>
          </p:cNvSpPr>
          <p:nvPr>
            <p:ph idx="1"/>
          </p:nvPr>
        </p:nvSpPr>
        <p:spPr>
          <a:xfrm>
            <a:off x="1367624" y="2177286"/>
            <a:ext cx="9708995" cy="4684076"/>
          </a:xfrm>
        </p:spPr>
        <p:txBody>
          <a:bodyPr vert="horz" lIns="91440" tIns="45720" rIns="91440" bIns="45720" rtlCol="0" anchor="ctr">
            <a:normAutofit/>
          </a:bodyPr>
          <a:lstStyle/>
          <a:p>
            <a:pPr marL="0" indent="0">
              <a:buNone/>
            </a:pPr>
            <a:r>
              <a:rPr lang="en-US" sz="700">
                <a:ea typeface="+mn-lt"/>
                <a:cs typeface="+mn-lt"/>
              </a:rPr>
              <a:t>Following are the attributes with brief description: </a:t>
            </a:r>
          </a:p>
          <a:p>
            <a:r>
              <a:rPr lang="en-US" sz="700" err="1">
                <a:ea typeface="+mn-lt"/>
                <a:cs typeface="+mn-lt"/>
              </a:rPr>
              <a:t>pclass</a:t>
            </a:r>
            <a:r>
              <a:rPr lang="en-US" sz="700">
                <a:ea typeface="+mn-lt"/>
                <a:cs typeface="+mn-lt"/>
              </a:rPr>
              <a:t> - Passenger Class (1 = 1st Class; 2 = 2nd Class; 3 = 3rd Class)</a:t>
            </a:r>
            <a:endParaRPr lang="en-US" sz="700">
              <a:cs typeface="Calibri" panose="020F0502020204030204"/>
            </a:endParaRPr>
          </a:p>
          <a:p>
            <a:r>
              <a:rPr lang="en-US" sz="700">
                <a:ea typeface="+mn-lt"/>
                <a:cs typeface="+mn-lt"/>
              </a:rPr>
              <a:t>survived - Did this passenger survive (0 = No; 1 = Yes)</a:t>
            </a:r>
            <a:endParaRPr lang="en-US" sz="700">
              <a:cs typeface="Calibri"/>
            </a:endParaRPr>
          </a:p>
          <a:p>
            <a:r>
              <a:rPr lang="en-US" sz="700">
                <a:ea typeface="+mn-lt"/>
                <a:cs typeface="+mn-lt"/>
              </a:rPr>
              <a:t>name - The name of each passenger</a:t>
            </a:r>
            <a:endParaRPr lang="en-US" sz="700">
              <a:cs typeface="Calibri"/>
            </a:endParaRPr>
          </a:p>
          <a:p>
            <a:r>
              <a:rPr lang="en-US" sz="700">
                <a:ea typeface="+mn-lt"/>
                <a:cs typeface="+mn-lt"/>
              </a:rPr>
              <a:t>sex - The biological sex of each passenger</a:t>
            </a:r>
            <a:endParaRPr lang="en-US" sz="700">
              <a:cs typeface="Calibri"/>
            </a:endParaRPr>
          </a:p>
          <a:p>
            <a:r>
              <a:rPr lang="en-US" sz="700">
                <a:ea typeface="+mn-lt"/>
                <a:cs typeface="+mn-lt"/>
              </a:rPr>
              <a:t>age - The age of each passenger</a:t>
            </a:r>
            <a:endParaRPr lang="en-US" sz="700">
              <a:cs typeface="Calibri"/>
            </a:endParaRPr>
          </a:p>
          <a:p>
            <a:r>
              <a:rPr lang="en-US" sz="700" err="1">
                <a:ea typeface="+mn-lt"/>
                <a:cs typeface="+mn-lt"/>
              </a:rPr>
              <a:t>sibsp</a:t>
            </a:r>
            <a:r>
              <a:rPr lang="en-US" sz="700">
                <a:ea typeface="+mn-lt"/>
                <a:cs typeface="+mn-lt"/>
              </a:rPr>
              <a:t> - The number of siblings and spouses this passenger has aboard the ship</a:t>
            </a:r>
            <a:endParaRPr lang="en-US" sz="700">
              <a:cs typeface="Calibri"/>
            </a:endParaRPr>
          </a:p>
          <a:p>
            <a:r>
              <a:rPr lang="en-US" sz="700">
                <a:ea typeface="+mn-lt"/>
                <a:cs typeface="+mn-lt"/>
              </a:rPr>
              <a:t>parch - The number of parents and children aboard the ship</a:t>
            </a:r>
            <a:endParaRPr lang="en-US" sz="700">
              <a:cs typeface="Calibri"/>
            </a:endParaRPr>
          </a:p>
          <a:p>
            <a:r>
              <a:rPr lang="en-US" sz="700">
                <a:ea typeface="+mn-lt"/>
                <a:cs typeface="+mn-lt"/>
              </a:rPr>
              <a:t>ticket - Ticket number</a:t>
            </a:r>
            <a:endParaRPr lang="en-US" sz="700">
              <a:cs typeface="Calibri"/>
            </a:endParaRPr>
          </a:p>
          <a:p>
            <a:r>
              <a:rPr lang="en-US" sz="700">
                <a:ea typeface="+mn-lt"/>
                <a:cs typeface="+mn-lt"/>
              </a:rPr>
              <a:t>fare - The price the passenger paid for their ticket</a:t>
            </a:r>
            <a:endParaRPr lang="en-US" sz="700">
              <a:cs typeface="Calibri"/>
            </a:endParaRPr>
          </a:p>
          <a:p>
            <a:r>
              <a:rPr lang="en-US" sz="700">
                <a:ea typeface="+mn-lt"/>
                <a:cs typeface="+mn-lt"/>
              </a:rPr>
              <a:t>cabin - The number of the cabin in which the passenger stayed</a:t>
            </a:r>
            <a:endParaRPr lang="en-US" sz="700">
              <a:cs typeface="Calibri"/>
            </a:endParaRPr>
          </a:p>
          <a:p>
            <a:r>
              <a:rPr lang="en-US" sz="700">
                <a:ea typeface="+mn-lt"/>
                <a:cs typeface="+mn-lt"/>
              </a:rPr>
              <a:t>embarked - Port of Embarkation (C = Cherbourg; Q = Queenstown; S = Southampton)</a:t>
            </a:r>
            <a:endParaRPr lang="en-US" sz="700">
              <a:cs typeface="Calibri"/>
            </a:endParaRPr>
          </a:p>
          <a:p>
            <a:r>
              <a:rPr lang="en-US" sz="700">
                <a:ea typeface="+mn-lt"/>
                <a:cs typeface="+mn-lt"/>
              </a:rPr>
              <a:t>boat - If the passenger survived, did they make it to a lifeboat?</a:t>
            </a:r>
            <a:endParaRPr lang="en-US" sz="700">
              <a:cs typeface="Calibri"/>
            </a:endParaRPr>
          </a:p>
          <a:p>
            <a:r>
              <a:rPr lang="en-US" sz="700">
                <a:ea typeface="+mn-lt"/>
                <a:cs typeface="+mn-lt"/>
              </a:rPr>
              <a:t>body - The id number given to the recovered bodies of the dead passengers</a:t>
            </a:r>
            <a:endParaRPr lang="en-US" sz="700"/>
          </a:p>
          <a:p>
            <a:endParaRPr lang="en-US" sz="800">
              <a:cs typeface="Calibri"/>
            </a:endParaRPr>
          </a:p>
          <a:p>
            <a:pPr marL="0" indent="0">
              <a:buNone/>
            </a:pPr>
            <a:r>
              <a:rPr lang="en-US" sz="800">
                <a:cs typeface="Calibri"/>
              </a:rPr>
              <a:t>We will examine the data set with the help of algorithms in the later  sections, however based on our domain knowledge and the end goal to know the probability of someone surviving the crash. We can say that the attributes such as name,  body, home-destination won't matter much. </a:t>
            </a:r>
          </a:p>
        </p:txBody>
      </p:sp>
    </p:spTree>
    <p:extLst>
      <p:ext uri="{BB962C8B-B14F-4D97-AF65-F5344CB8AC3E}">
        <p14:creationId xmlns:p14="http://schemas.microsoft.com/office/powerpoint/2010/main" val="141252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518AA-38BE-D932-DA3C-6B63F285BD6B}"/>
              </a:ext>
            </a:extLst>
          </p:cNvPr>
          <p:cNvSpPr>
            <a:spLocks noGrp="1"/>
          </p:cNvSpPr>
          <p:nvPr>
            <p:ph type="title"/>
          </p:nvPr>
        </p:nvSpPr>
        <p:spPr>
          <a:xfrm>
            <a:off x="630936" y="639520"/>
            <a:ext cx="3429000" cy="1719072"/>
          </a:xfrm>
        </p:spPr>
        <p:txBody>
          <a:bodyPr anchor="b">
            <a:normAutofit fontScale="90000"/>
          </a:bodyPr>
          <a:lstStyle/>
          <a:p>
            <a:r>
              <a:rPr lang="en-US" sz="5400">
                <a:cs typeface="Calibri Light"/>
              </a:rPr>
              <a:t>General Stat (data summary)</a:t>
            </a:r>
            <a:endParaRPr lang="en-US" sz="5400"/>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C2B77C-BDBC-84D7-0822-52BD59876E6C}"/>
              </a:ext>
            </a:extLst>
          </p:cNvPr>
          <p:cNvSpPr>
            <a:spLocks noGrp="1"/>
          </p:cNvSpPr>
          <p:nvPr>
            <p:ph idx="1"/>
          </p:nvPr>
        </p:nvSpPr>
        <p:spPr>
          <a:xfrm>
            <a:off x="630936" y="2807208"/>
            <a:ext cx="3429000" cy="3410712"/>
          </a:xfrm>
        </p:spPr>
        <p:txBody>
          <a:bodyPr vert="horz" lIns="91440" tIns="45720" rIns="91440" bIns="45720" rtlCol="0" anchor="t">
            <a:normAutofit fontScale="47500" lnSpcReduction="20000"/>
          </a:bodyPr>
          <a:lstStyle/>
          <a:p>
            <a:r>
              <a:rPr lang="en-US" sz="2200">
                <a:ea typeface="+mn-lt"/>
                <a:cs typeface="+mn-lt"/>
              </a:rPr>
              <a:t>This function (</a:t>
            </a:r>
            <a:r>
              <a:rPr lang="en-US" sz="2200" err="1">
                <a:ea typeface="+mn-lt"/>
                <a:cs typeface="+mn-lt"/>
              </a:rPr>
              <a:t>df.describe</a:t>
            </a:r>
            <a:r>
              <a:rPr lang="en-US" sz="2200">
                <a:ea typeface="+mn-lt"/>
                <a:cs typeface="+mn-lt"/>
              </a:rPr>
              <a:t>()) gives us the general statistics of numerical variables in the original data frame</a:t>
            </a:r>
          </a:p>
          <a:p>
            <a:r>
              <a:rPr lang="en-US" sz="2200">
                <a:ea typeface="+mn-lt"/>
                <a:cs typeface="+mn-lt"/>
              </a:rPr>
              <a:t>The general stat gives us the initial statistics of the data set before we make any alterations in the data set</a:t>
            </a:r>
            <a:endParaRPr lang="en-US" sz="2200">
              <a:cs typeface="Calibri"/>
            </a:endParaRPr>
          </a:p>
          <a:p>
            <a:r>
              <a:rPr lang="en-US" sz="2200">
                <a:cs typeface="Calibri"/>
              </a:rPr>
              <a:t>We have mean value of each attributes, standard deviation, minimum value of each attributes, </a:t>
            </a:r>
          </a:p>
          <a:p>
            <a:r>
              <a:rPr lang="en-US" sz="2200">
                <a:cs typeface="Calibri"/>
              </a:rPr>
              <a:t>25% (percentile) shows us that 25% of the data points lies below that value and 75% of data points lies above that value </a:t>
            </a:r>
            <a:endParaRPr lang="en-US">
              <a:cs typeface="Calibri"/>
            </a:endParaRPr>
          </a:p>
          <a:p>
            <a:r>
              <a:rPr lang="en-US" sz="2200">
                <a:cs typeface="Calibri"/>
              </a:rPr>
              <a:t>50% is the median, </a:t>
            </a:r>
            <a:endParaRPr lang="en-US">
              <a:cs typeface="Calibri"/>
            </a:endParaRPr>
          </a:p>
          <a:p>
            <a:r>
              <a:rPr lang="en-US" sz="2200">
                <a:cs typeface="Calibri"/>
              </a:rPr>
              <a:t>75% (percentile) shows us that 75% of data points lies below that value and 25% of the data points lies above that value</a:t>
            </a:r>
            <a:endParaRPr lang="en-US">
              <a:cs typeface="Calibri"/>
            </a:endParaRPr>
          </a:p>
          <a:p>
            <a:r>
              <a:rPr lang="en-US" sz="2200">
                <a:cs typeface="Calibri"/>
              </a:rPr>
              <a:t>Standard deviation means the dispersion of data relative to its mean:  Larger the std, more spread out the data points are</a:t>
            </a:r>
            <a:endParaRPr lang="en-US" sz="2200">
              <a:ea typeface="Calibri"/>
              <a:cs typeface="Calibri"/>
            </a:endParaRPr>
          </a:p>
          <a:p>
            <a:r>
              <a:rPr lang="en-US" sz="2200">
                <a:ea typeface="Calibri"/>
                <a:cs typeface="Calibri"/>
              </a:rPr>
              <a:t>Larger gap between mean and std means the normal distribution curve is wider</a:t>
            </a: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a:p>
            <a:endParaRPr lang="en-US" sz="2200">
              <a:ea typeface="Calibri"/>
              <a:cs typeface="Calibri"/>
            </a:endParaRPr>
          </a:p>
        </p:txBody>
      </p:sp>
      <p:pic>
        <p:nvPicPr>
          <p:cNvPr id="5" name="Picture 5" descr="Table&#10;&#10;Description automatically generated">
            <a:extLst>
              <a:ext uri="{FF2B5EF4-FFF2-40B4-BE49-F238E27FC236}">
                <a16:creationId xmlns:a16="http://schemas.microsoft.com/office/drawing/2014/main" id="{847F665B-5748-071E-F569-F4D76A2B749A}"/>
              </a:ext>
            </a:extLst>
          </p:cNvPr>
          <p:cNvPicPr>
            <a:picLocks noChangeAspect="1"/>
          </p:cNvPicPr>
          <p:nvPr/>
        </p:nvPicPr>
        <p:blipFill>
          <a:blip r:embed="rId2"/>
          <a:stretch>
            <a:fillRect/>
          </a:stretch>
        </p:blipFill>
        <p:spPr>
          <a:xfrm>
            <a:off x="4654296" y="1823885"/>
            <a:ext cx="6903720" cy="3210229"/>
          </a:xfrm>
          <a:prstGeom prst="rect">
            <a:avLst/>
          </a:prstGeom>
        </p:spPr>
      </p:pic>
    </p:spTree>
    <p:extLst>
      <p:ext uri="{BB962C8B-B14F-4D97-AF65-F5344CB8AC3E}">
        <p14:creationId xmlns:p14="http://schemas.microsoft.com/office/powerpoint/2010/main" val="28521823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39</Slides>
  <Notes>0</Notes>
  <HiddenSlides>0</HiddenSlide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Project 2:  Titanic Data Set</vt:lpstr>
      <vt:lpstr>Workflow:</vt:lpstr>
      <vt:lpstr>Introduction</vt:lpstr>
      <vt:lpstr>Our aim is to;</vt:lpstr>
      <vt:lpstr>Data Initialization</vt:lpstr>
      <vt:lpstr>After uploading data:</vt:lpstr>
      <vt:lpstr>General Information on Data Set</vt:lpstr>
      <vt:lpstr>Attributes: </vt:lpstr>
      <vt:lpstr>General Stat (data summary)</vt:lpstr>
      <vt:lpstr>General Stat cont...</vt:lpstr>
      <vt:lpstr>Data Preparation</vt:lpstr>
      <vt:lpstr>Handling Null Values</vt:lpstr>
      <vt:lpstr>Remaining null Values</vt:lpstr>
      <vt:lpstr>Dropping Name column</vt:lpstr>
      <vt:lpstr>More data prep: Checking unique values</vt:lpstr>
      <vt:lpstr>Convert categorical data</vt:lpstr>
      <vt:lpstr>General stat after data alterations (cleaning)</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Display numerical representation of correlation between numerical attributes </vt:lpstr>
      <vt:lpstr>Correlation </vt:lpstr>
      <vt:lpstr>Preliminary Conclusion</vt:lpstr>
      <vt:lpstr>Feature Selection- K-best with F-regression</vt:lpstr>
      <vt:lpstr>Feature Selection - Chi-Square</vt:lpstr>
      <vt:lpstr>Feature Selection- Results</vt:lpstr>
      <vt:lpstr>Logistic Regression Models</vt:lpstr>
      <vt:lpstr>PowerPoint Presentation</vt:lpstr>
      <vt:lpstr>PowerPoint Presentation</vt:lpstr>
      <vt:lpstr>PowerPoint Presentation</vt:lpstr>
      <vt:lpstr>PowerPoint Presentation</vt:lpstr>
      <vt:lpstr>PowerPoint Presentation</vt:lpstr>
      <vt:lpstr>Conclusion and findings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2022-06-27T21:54:56Z</dcterms:created>
  <dcterms:modified xsi:type="dcterms:W3CDTF">2022-06-28T12:36:34Z</dcterms:modified>
</cp:coreProperties>
</file>