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aleway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bold.fntdata"/><Relationship Id="rId10" Type="http://schemas.openxmlformats.org/officeDocument/2006/relationships/slide" Target="slides/slide5.xml"/><Relationship Id="rId32" Type="http://schemas.openxmlformats.org/officeDocument/2006/relationships/font" Target="fonts/RalewayLight-regular.fntdata"/><Relationship Id="rId13" Type="http://schemas.openxmlformats.org/officeDocument/2006/relationships/slide" Target="slides/slide8.xml"/><Relationship Id="rId35" Type="http://schemas.openxmlformats.org/officeDocument/2006/relationships/font" Target="fonts/Raleway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775662e0f5ee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775662e0f5ee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8000/text/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hyperlink" Target="https://colab.research.google.com/drive/1Y--s6geHjHyqIp80AW-jmhTI0FaO_w3A#scrollTo=-OmvNE71EYy_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07900" y="6826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Model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Cindy Suyitno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35050" y="219775"/>
            <a:ext cx="4045200" cy="31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chemeClr val="dk2"/>
                </a:solidFill>
              </a:rPr>
              <a:t>Hypertuning parameter:</a:t>
            </a:r>
            <a:endParaRPr b="0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solvers = [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'lbfgs'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'sag'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'saga'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'newton-cg'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penalty = [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'l2'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c_values = [</a:t>
            </a:r>
            <a:r>
              <a:rPr b="0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2"/>
              </a:solidFill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4823225" y="498900"/>
            <a:ext cx="4045200" cy="31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chemeClr val="dk2"/>
                </a:solidFill>
              </a:rPr>
              <a:t>Train all dataset:</a:t>
            </a:r>
            <a:endParaRPr b="0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model_final = LogisticRegression(multi_class=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'multinomial'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solver=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'lbfgs'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penalty=</a:t>
            </a:r>
            <a:r>
              <a:rPr b="0"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'l2'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C=</a:t>
            </a:r>
            <a:r>
              <a:rPr b="0"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model_final.fit(tfid_train, y_train)</a:t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y_pred_final = model_final.predict(tfid_test)</a:t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2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37178" l="6769" r="67202" t="57273"/>
          <a:stretch/>
        </p:blipFill>
        <p:spPr>
          <a:xfrm>
            <a:off x="4680250" y="4483102"/>
            <a:ext cx="4188176" cy="50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33045" l="5908" r="54620" t="41526"/>
          <a:stretch/>
        </p:blipFill>
        <p:spPr>
          <a:xfrm>
            <a:off x="80575" y="2495350"/>
            <a:ext cx="4354149" cy="1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5">
            <a:alphaModFix/>
          </a:blip>
          <a:srcRect b="22329" l="6445" r="69989" t="74532"/>
          <a:stretch/>
        </p:blipFill>
        <p:spPr>
          <a:xfrm>
            <a:off x="4680250" y="3393700"/>
            <a:ext cx="3631426" cy="2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5">
            <a:alphaModFix/>
          </a:blip>
          <a:srcRect b="15816" l="6445" r="69989" t="81597"/>
          <a:stretch/>
        </p:blipFill>
        <p:spPr>
          <a:xfrm>
            <a:off x="4680250" y="3668824"/>
            <a:ext cx="3631426" cy="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4680250" y="3042700"/>
            <a:ext cx="9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680250" y="4103400"/>
            <a:ext cx="9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1633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Testing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67200" y="802900"/>
            <a:ext cx="7542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test_text = 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'It is alright'</a:t>
            </a: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 hate it'</a:t>
            </a: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'Oh it was a wonderful experience!'</a:t>
            </a: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5" y="2011325"/>
            <a:ext cx="2700750" cy="2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850" y="2011313"/>
            <a:ext cx="2700750" cy="205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625" y="2011313"/>
            <a:ext cx="2700750" cy="20546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3"/>
          <p:cNvCxnSpPr>
            <a:endCxn id="193" idx="0"/>
          </p:cNvCxnSpPr>
          <p:nvPr/>
        </p:nvCxnSpPr>
        <p:spPr>
          <a:xfrm>
            <a:off x="3067625" y="1106513"/>
            <a:ext cx="145560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>
            <a:endCxn id="194" idx="0"/>
          </p:cNvCxnSpPr>
          <p:nvPr/>
        </p:nvCxnSpPr>
        <p:spPr>
          <a:xfrm>
            <a:off x="5192000" y="1135913"/>
            <a:ext cx="23910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>
            <a:endCxn id="192" idx="0"/>
          </p:cNvCxnSpPr>
          <p:nvPr/>
        </p:nvCxnSpPr>
        <p:spPr>
          <a:xfrm flipH="1">
            <a:off x="1463450" y="1106525"/>
            <a:ext cx="43380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292850" y="471267"/>
            <a:ext cx="62442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5. Deployment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sp>
        <p:nvSpPr>
          <p:cNvPr id="203" name="Google Shape;203;p24">
            <a:hlinkClick r:id="rId3"/>
          </p:cNvPr>
          <p:cNvSpPr txBox="1"/>
          <p:nvPr/>
        </p:nvSpPr>
        <p:spPr>
          <a:xfrm>
            <a:off x="511625" y="3765750"/>
            <a:ext cx="2292900" cy="6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Link Here (only local computer)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525" y="1486875"/>
            <a:ext cx="5431117" cy="28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5</a:t>
            </a:r>
            <a:r>
              <a:rPr lang="en" sz="4600"/>
              <a:t>. Conclusion and Suggestion</a:t>
            </a:r>
            <a:endParaRPr sz="4600"/>
          </a:p>
        </p:txBody>
      </p:sp>
      <p:sp>
        <p:nvSpPr>
          <p:cNvPr id="210" name="Google Shape;210;p2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6125275" y="19857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If there is more time and RAM, other models can also be explored (like NaiveBayes, neural networks, etc).</a:t>
            </a:r>
            <a:endParaRPr b="0" sz="1200">
              <a:solidFill>
                <a:schemeClr val="lt1"/>
              </a:solidFill>
            </a:endParaRPr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443475" y="1988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best sentiment analysis model for this database is Logistic Regression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3286625" y="19857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It is better to combine the database with other company’s customer reviews, so that we can get more general train data.</a:t>
            </a:r>
            <a:endParaRPr b="0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link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-900" y="1550850"/>
            <a:ext cx="52899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900" y="2118875"/>
            <a:ext cx="59172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-900" y="3810150"/>
            <a:ext cx="83217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-900" y="3246400"/>
            <a:ext cx="74922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-900" y="4373950"/>
            <a:ext cx="91440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-900" y="2686800"/>
            <a:ext cx="66174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900" y="999700"/>
            <a:ext cx="4572900" cy="44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title"/>
          </p:nvPr>
        </p:nvSpPr>
        <p:spPr>
          <a:xfrm>
            <a:off x="493950" y="199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Layout</a:t>
            </a:r>
            <a:endParaRPr sz="2400"/>
          </a:p>
        </p:txBody>
      </p:sp>
      <p:sp>
        <p:nvSpPr>
          <p:cNvPr id="86" name="Google Shape;86;p14"/>
          <p:cNvSpPr txBox="1"/>
          <p:nvPr>
            <p:ph idx="4294967295" type="title"/>
          </p:nvPr>
        </p:nvSpPr>
        <p:spPr>
          <a:xfrm>
            <a:off x="496050" y="956425"/>
            <a:ext cx="74922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Introduction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Database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Cleaning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Modelling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Deployment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Conclusion and Suggestion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5" y="162725"/>
            <a:ext cx="4048400" cy="4933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388487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708038" y="5863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442013" y="1348975"/>
            <a:ext cx="3536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Why sentiment analysis?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is an automatic process that uses artificial intelligence to assign a value from +1 (extremely positive) to -1 (extremely negative) to bits of text.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Through sentiment analysis, business owners can capture the emotion behind a star rating and begin to understand what attributes contributed to or detracted from a positive experience at the business. For example, a review can still be rated five stars and mention that the burgers were burnt.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5">
            <a:alphaModFix/>
          </a:blip>
          <a:srcRect b="13163" l="4980" r="3133" t="7490"/>
          <a:stretch/>
        </p:blipFill>
        <p:spPr>
          <a:xfrm>
            <a:off x="4234575" y="1417525"/>
            <a:ext cx="4752600" cy="230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7" name="Google Shape;97;p15"/>
          <p:cNvSpPr txBox="1"/>
          <p:nvPr/>
        </p:nvSpPr>
        <p:spPr>
          <a:xfrm>
            <a:off x="4752500" y="4835700"/>
            <a:ext cx="48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</a:t>
            </a:r>
            <a:r>
              <a:rPr lang="en" sz="800"/>
              <a:t>ource: </a:t>
            </a:r>
            <a:r>
              <a:rPr lang="en" sz="800">
                <a:solidFill>
                  <a:schemeClr val="dk2"/>
                </a:solidFill>
              </a:rPr>
              <a:t>https://www.vendasta.com/blog/sentiment-analysis-turns-reviews-into-insights/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887125" y="1209475"/>
            <a:ext cx="61440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 this project we will use amazon product reviews to get sentiment analysis model.</a:t>
            </a:r>
            <a:endParaRPr i="1" sz="4400">
              <a:solidFill>
                <a:schemeClr val="accent5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66559" y="369275"/>
            <a:ext cx="2021814" cy="2537076"/>
            <a:chOff x="509934" y="-1699387"/>
            <a:chExt cx="2212050" cy="2537076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934" y="-166730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1077322" y="-1675331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6"/>
            <p:cNvSpPr txBox="1"/>
            <p:nvPr/>
          </p:nvSpPr>
          <p:spPr>
            <a:xfrm>
              <a:off x="651472" y="-1268591"/>
              <a:ext cx="1929000" cy="18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Customers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leave tons of advice, reviews, complaints, and appreciation in a business portal.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Do we need to read them one by one?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825" y="193575"/>
            <a:ext cx="54099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349550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669100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Database Info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4107700" y="1408325"/>
            <a:ext cx="4743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columns that are used: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reviewTime: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time when the reviews are added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reviewText: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customer reviews text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overall: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overall ratings by customers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040225" y="4413125"/>
            <a:ext cx="488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s</a:t>
            </a:r>
            <a:r>
              <a:rPr lang="en" sz="900"/>
              <a:t>ource: </a:t>
            </a:r>
            <a:r>
              <a:rPr lang="en" sz="900"/>
              <a:t>http://deepyeti.ucsd.edu/jianmo/amazon/index.html</a:t>
            </a:r>
            <a:endParaRPr sz="9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23767" l="6299" r="67913" t="30109"/>
          <a:stretch/>
        </p:blipFill>
        <p:spPr>
          <a:xfrm>
            <a:off x="120025" y="718250"/>
            <a:ext cx="3659801" cy="348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71650" y="105825"/>
            <a:ext cx="5161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3. Data Cleaning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22" name="Google Shape;122;p18"/>
          <p:cNvSpPr/>
          <p:nvPr/>
        </p:nvSpPr>
        <p:spPr>
          <a:xfrm>
            <a:off x="1053175" y="1278475"/>
            <a:ext cx="2280600" cy="62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data type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254300" y="1278475"/>
            <a:ext cx="2280600" cy="62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Drop null 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Drop duplicated values</a:t>
            </a:r>
            <a:endParaRPr/>
          </a:p>
        </p:txBody>
      </p:sp>
      <p:cxnSp>
        <p:nvCxnSpPr>
          <p:cNvPr id="124" name="Google Shape;124;p18"/>
          <p:cNvCxnSpPr>
            <a:stCxn id="122" idx="3"/>
            <a:endCxn id="123" idx="1"/>
          </p:cNvCxnSpPr>
          <p:nvPr/>
        </p:nvCxnSpPr>
        <p:spPr>
          <a:xfrm>
            <a:off x="3333775" y="1592425"/>
            <a:ext cx="9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30397" l="20533" r="73116" t="35033"/>
          <a:stretch/>
        </p:blipFill>
        <p:spPr>
          <a:xfrm>
            <a:off x="923650" y="2217850"/>
            <a:ext cx="727750" cy="21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41852" l="10514" r="82973" t="35465"/>
          <a:stretch/>
        </p:blipFill>
        <p:spPr>
          <a:xfrm>
            <a:off x="2432475" y="2217850"/>
            <a:ext cx="1078317" cy="2111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>
            <a:stCxn id="125" idx="3"/>
            <a:endCxn id="126" idx="1"/>
          </p:cNvCxnSpPr>
          <p:nvPr/>
        </p:nvCxnSpPr>
        <p:spPr>
          <a:xfrm>
            <a:off x="1651400" y="3273637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8"/>
          <p:cNvPicPr preferRelativeResize="0"/>
          <p:nvPr/>
        </p:nvPicPr>
        <p:blipFill rotWithShape="1">
          <a:blip r:embed="rId5">
            <a:alphaModFix/>
          </a:blip>
          <a:srcRect b="23767" l="6299" r="67913" t="30109"/>
          <a:stretch/>
        </p:blipFill>
        <p:spPr>
          <a:xfrm>
            <a:off x="4398100" y="2021150"/>
            <a:ext cx="2937699" cy="2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4483750" y="3624200"/>
            <a:ext cx="2114400" cy="19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72350" y="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4. Data Preprocessing Timeline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rot="10800000">
            <a:off x="215875" y="1221500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" name="Google Shape;136;p19"/>
          <p:cNvSpPr txBox="1"/>
          <p:nvPr>
            <p:ph type="title"/>
          </p:nvPr>
        </p:nvSpPr>
        <p:spPr>
          <a:xfrm>
            <a:off x="292075" y="1017175"/>
            <a:ext cx="2528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Checking Imbalance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292075" y="1342601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The data is imbalance (higher 5 ratings)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2907159" y="29338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Labelling Data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2907150" y="3259250"/>
            <a:ext cx="26463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The ratings will be divided into 3 sentiment category: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Negative (label 0): rating 1-2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Neutral</a:t>
            </a: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</a:rPr>
              <a:t>(label 1)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: rating 3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Positive</a:t>
            </a: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</a:rPr>
              <a:t>(label 2)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: rating 4-5</a:t>
            </a:r>
            <a:endParaRPr sz="1400"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5137757" y="59641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Splitting Data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>
            <p:ph idx="4294967295" type="body"/>
          </p:nvPr>
        </p:nvSpPr>
        <p:spPr>
          <a:xfrm>
            <a:off x="5137750" y="921825"/>
            <a:ext cx="38772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Split the data into X,y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Undersampling X,y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Split into half since the data is so big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Split into train-test data (ratio: 80-20)</a:t>
            </a:r>
            <a:endParaRPr sz="1400"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6962847" y="33709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Feature Extraction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6962850" y="36963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Vectorize the review text into a usable vector</a:t>
            </a:r>
            <a:endParaRPr sz="1400"/>
          </a:p>
        </p:txBody>
      </p:sp>
      <p:cxnSp>
        <p:nvCxnSpPr>
          <p:cNvPr id="144" name="Google Shape;144;p19"/>
          <p:cNvCxnSpPr/>
          <p:nvPr/>
        </p:nvCxnSpPr>
        <p:spPr>
          <a:xfrm>
            <a:off x="2820775" y="2815700"/>
            <a:ext cx="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" name="Google Shape;145;p19"/>
          <p:cNvCxnSpPr/>
          <p:nvPr/>
        </p:nvCxnSpPr>
        <p:spPr>
          <a:xfrm rot="10800000">
            <a:off x="4997750" y="12107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6886650" y="28157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7" name="Google Shape;147;p19"/>
          <p:cNvSpPr/>
          <p:nvPr/>
        </p:nvSpPr>
        <p:spPr>
          <a:xfrm>
            <a:off x="171325" y="2176100"/>
            <a:ext cx="2262000" cy="63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df[‘rating’].value_counts().plot(kind=’barh’)</a:t>
            </a:r>
            <a:endParaRPr sz="13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376625" y="2176100"/>
            <a:ext cx="2205300" cy="6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 get_rating_cat(rating)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711025" y="2176088"/>
            <a:ext cx="2129100" cy="6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TF-IDF </a:t>
            </a:r>
            <a:r>
              <a:rPr lang="en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(Term Frequency-Inverse Document Frequency)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581925" y="2176100"/>
            <a:ext cx="2129100" cy="63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undersampling.RandomSampler(), train_test_split()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5" y="2866500"/>
            <a:ext cx="2315700" cy="15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46162" l="6587" r="78926" t="39464"/>
          <a:stretch/>
        </p:blipFill>
        <p:spPr>
          <a:xfrm>
            <a:off x="2816975" y="1281750"/>
            <a:ext cx="1565863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50" y="289000"/>
            <a:ext cx="6991350" cy="356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0"/>
          <p:cNvGrpSpPr/>
          <p:nvPr/>
        </p:nvGrpSpPr>
        <p:grpSpPr>
          <a:xfrm>
            <a:off x="6781400" y="2653696"/>
            <a:ext cx="2212050" cy="2347478"/>
            <a:chOff x="6803275" y="885093"/>
            <a:chExt cx="2212050" cy="2047338"/>
          </a:xfrm>
        </p:grpSpPr>
        <p:pic>
          <p:nvPicPr>
            <p:cNvPr id="159" name="Google Shape;15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1096787"/>
              <a:ext cx="2212050" cy="1835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0" name="Google Shape;160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788463" y="90914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0"/>
            <p:cNvSpPr txBox="1"/>
            <p:nvPr/>
          </p:nvSpPr>
          <p:spPr>
            <a:xfrm>
              <a:off x="6944800" y="1251179"/>
              <a:ext cx="1929000" cy="15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Visualization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Using wordclouds for text analysis (the bigger the text, the more times it appears in the reviews) we can see that lots of reviews are in neutral terms.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193587"/>
            <a:ext cx="4254600" cy="4818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7" name="Google Shape;167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8700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728250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Modelling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728250" y="1408325"/>
            <a:ext cx="34329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 Classifier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 Classifier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(multiclass=’multinomial’, solver=’lbfgs’)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 b="45218" l="6340" r="74315" t="45534"/>
          <a:stretch/>
        </p:blipFill>
        <p:spPr>
          <a:xfrm>
            <a:off x="4572000" y="2358725"/>
            <a:ext cx="3707925" cy="94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6">
            <a:alphaModFix/>
          </a:blip>
          <a:srcRect b="15087" l="6445" r="69989" t="74532"/>
          <a:stretch/>
        </p:blipFill>
        <p:spPr>
          <a:xfrm>
            <a:off x="4572000" y="3444325"/>
            <a:ext cx="4327502" cy="10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7">
            <a:alphaModFix/>
          </a:blip>
          <a:srcRect b="32952" l="6006" r="74047" t="56971"/>
          <a:stretch/>
        </p:blipFill>
        <p:spPr>
          <a:xfrm>
            <a:off x="4572000" y="1193187"/>
            <a:ext cx="3707925" cy="99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687600" y="2158825"/>
            <a:ext cx="3078300" cy="99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