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2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2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7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4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9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2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0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3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2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69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9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rgbClr val="374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533567-61F9-49A3-BA9A-C6B2112F2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3212" y="499533"/>
            <a:ext cx="3401568" cy="192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b="1" dirty="0" err="1"/>
              <a:t>Cinefy</a:t>
            </a:r>
            <a:endParaRPr lang="en-US" sz="4000" b="1" dirty="0"/>
          </a:p>
        </p:txBody>
      </p:sp>
      <p:pic>
        <p:nvPicPr>
          <p:cNvPr id="1026" name="Picture 2" descr="7 Mitos sobre a Crítica de Cinema">
            <a:extLst>
              <a:ext uri="{FF2B5EF4-FFF2-40B4-BE49-F238E27FC236}">
                <a16:creationId xmlns:a16="http://schemas.microsoft.com/office/drawing/2014/main" id="{C2C440C5-E3EF-412F-A9EC-6AF0FBC47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08" r="27404"/>
          <a:stretch/>
        </p:blipFill>
        <p:spPr bwMode="auto">
          <a:xfrm>
            <a:off x="20" y="10"/>
            <a:ext cx="755597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1D2F9DD-44E9-4E7E-92AF-A460A520077A}"/>
              </a:ext>
            </a:extLst>
          </p:cNvPr>
          <p:cNvSpPr/>
          <p:nvPr/>
        </p:nvSpPr>
        <p:spPr>
          <a:xfrm>
            <a:off x="7555991" y="0"/>
            <a:ext cx="4635989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C1292D-86A4-4821-B96E-CC1A36329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3212" y="2419773"/>
            <a:ext cx="3401568" cy="335809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itchFamily="34" charset="0"/>
              <a:buChar char=" "/>
            </a:pPr>
            <a:r>
              <a:rPr lang="en-US" sz="1800" dirty="0">
                <a:solidFill>
                  <a:srgbClr val="FFFFFF"/>
                </a:solidFill>
                <a:latin typeface="+mn-lt"/>
              </a:rPr>
              <a:t>Grupo 4</a:t>
            </a:r>
          </a:p>
          <a:p>
            <a:pPr>
              <a:buFont typeface="Arial" pitchFamily="34" charset="0"/>
              <a:buChar char=" "/>
              <a:tabLst>
                <a:tab pos="0" algn="l"/>
              </a:tabLst>
            </a:pPr>
            <a:r>
              <a:rPr lang="en-US" sz="1800" dirty="0">
                <a:solidFill>
                  <a:srgbClr val="FFFFFF"/>
                </a:solidFill>
                <a:latin typeface="+mn-lt"/>
              </a:rPr>
              <a:t>David Kelvin Adonis Ortiz</a:t>
            </a:r>
          </a:p>
          <a:p>
            <a:pPr>
              <a:buFont typeface="Arial" pitchFamily="34" charset="0"/>
              <a:buChar char=" "/>
              <a:tabLst>
                <a:tab pos="0" algn="l"/>
              </a:tabLst>
            </a:pPr>
            <a:r>
              <a:rPr lang="en-US" sz="1800" dirty="0">
                <a:solidFill>
                  <a:srgbClr val="FFFFFF"/>
                </a:solidFill>
                <a:latin typeface="+mn-lt"/>
              </a:rPr>
              <a:t>Guilherme Pérsio Terriaga</a:t>
            </a:r>
          </a:p>
          <a:p>
            <a:pPr>
              <a:buFont typeface="Arial" pitchFamily="34" charset="0"/>
              <a:buChar char=" "/>
              <a:tabLst>
                <a:tab pos="0" algn="l"/>
              </a:tabLst>
            </a:pPr>
            <a:r>
              <a:rPr lang="en-US" sz="1800" dirty="0">
                <a:solidFill>
                  <a:srgbClr val="FFFFFF"/>
                </a:solidFill>
                <a:latin typeface="+mn-lt"/>
              </a:rPr>
              <a:t>Gustavo de Oliveira</a:t>
            </a:r>
          </a:p>
          <a:p>
            <a:pPr>
              <a:buFont typeface="Arial" pitchFamily="34" charset="0"/>
              <a:buChar char=" "/>
              <a:tabLst>
                <a:tab pos="0" algn="l"/>
              </a:tabLst>
            </a:pPr>
            <a:r>
              <a:rPr lang="en-US" sz="1800" dirty="0">
                <a:solidFill>
                  <a:srgbClr val="FFFFFF"/>
                </a:solidFill>
                <a:latin typeface="+mn-lt"/>
              </a:rPr>
              <a:t>Micael Jhony Moreira de Jesus</a:t>
            </a:r>
          </a:p>
        </p:txBody>
      </p:sp>
    </p:spTree>
    <p:extLst>
      <p:ext uri="{BB962C8B-B14F-4D97-AF65-F5344CB8AC3E}">
        <p14:creationId xmlns:p14="http://schemas.microsoft.com/office/powerpoint/2010/main" val="1021951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 descr="Logotipo&#10;&#10;Descrição gerada automaticamente">
            <a:extLst>
              <a:ext uri="{FF2B5EF4-FFF2-40B4-BE49-F238E27FC236}">
                <a16:creationId xmlns:a16="http://schemas.microsoft.com/office/drawing/2014/main" id="{442823A5-DAF8-4890-B682-6A4FC7549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646" y="1642874"/>
            <a:ext cx="8891800" cy="376713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D3906FC-4794-41B3-BDC6-E16E41191B72}"/>
              </a:ext>
            </a:extLst>
          </p:cNvPr>
          <p:cNvSpPr/>
          <p:nvPr/>
        </p:nvSpPr>
        <p:spPr>
          <a:xfrm>
            <a:off x="241181" y="163773"/>
            <a:ext cx="11709638" cy="645539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2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2188F-0ABE-455A-92A6-934D6C84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1" y="2599901"/>
            <a:ext cx="10772775" cy="1658198"/>
          </a:xfrm>
        </p:spPr>
        <p:txBody>
          <a:bodyPr/>
          <a:lstStyle/>
          <a:p>
            <a:r>
              <a:rPr lang="pt-BR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441193-7C4D-450B-8831-2128D45D1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64" y="706272"/>
            <a:ext cx="5572836" cy="5598994"/>
          </a:xfrm>
        </p:spPr>
        <p:txBody>
          <a:bodyPr>
            <a:normAutofit fontScale="85000" lnSpcReduction="20000"/>
          </a:bodyPr>
          <a:lstStyle/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z="24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RF001 – </a:t>
            </a:r>
            <a:r>
              <a:rPr lang="pt-BR" sz="2400" b="0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Cadastrar Usuário;</a:t>
            </a:r>
            <a:endParaRPr lang="en-US" sz="24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z="24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RF002 – </a:t>
            </a:r>
            <a:r>
              <a:rPr lang="pt-BR" sz="2400" b="0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Alterar cadastro de usuário;</a:t>
            </a:r>
            <a:endParaRPr lang="en-US" sz="24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RF003 – Excluir cadastro de usuário;</a:t>
            </a:r>
            <a:endParaRPr lang="en-US" spc="-1" dirty="0">
              <a:solidFill>
                <a:schemeClr val="accent4">
                  <a:lumMod val="20000"/>
                  <a:lumOff val="80000"/>
                </a:schemeClr>
              </a:solidFill>
              <a:latin typeface="Rockwel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RF004 – Visualizar perfil;</a:t>
            </a:r>
            <a:endParaRPr lang="en-US" spc="-1" dirty="0">
              <a:solidFill>
                <a:schemeClr val="accent4">
                  <a:lumMod val="20000"/>
                  <a:lumOff val="80000"/>
                </a:schemeClr>
              </a:solidFill>
              <a:latin typeface="Rockwel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RF005 – Definir interesses;</a:t>
            </a:r>
            <a:endParaRPr lang="en-US" spc="-1" dirty="0">
              <a:solidFill>
                <a:schemeClr val="accent4">
                  <a:lumMod val="20000"/>
                  <a:lumOff val="80000"/>
                </a:schemeClr>
              </a:solidFill>
              <a:latin typeface="Rockwel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RF006 – Atualizar interesses;</a:t>
            </a:r>
            <a:endParaRPr lang="en-US" spc="-1" dirty="0">
              <a:solidFill>
                <a:schemeClr val="accent4">
                  <a:lumMod val="20000"/>
                  <a:lumOff val="80000"/>
                </a:schemeClr>
              </a:solidFill>
              <a:latin typeface="Rockwel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RF007 – Buscar filmes;</a:t>
            </a: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RF008 – Visualizar informações sobre os filmes;</a:t>
            </a: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RF009 – Adicionar filme na lista de favoritos;</a:t>
            </a: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RF010 – Remover filmes da lista de favoritos;</a:t>
            </a: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RF011 – Avaliar filmes;</a:t>
            </a: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RF012 – Indicação de lançamento de filmes;</a:t>
            </a:r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A1B2FDFE-A7AA-46A0-8ED4-063EBB68F92B}"/>
              </a:ext>
            </a:extLst>
          </p:cNvPr>
          <p:cNvSpPr/>
          <p:nvPr/>
        </p:nvSpPr>
        <p:spPr>
          <a:xfrm>
            <a:off x="5945874" y="873457"/>
            <a:ext cx="564108" cy="5104262"/>
          </a:xfrm>
          <a:prstGeom prst="leftBrace">
            <a:avLst>
              <a:gd name="adj1" fmla="val 226704"/>
              <a:gd name="adj2" fmla="val 50000"/>
            </a:avLst>
          </a:prstGeom>
          <a:noFill/>
          <a:ln w="381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D5AA27E-D16B-4C49-A2B0-B2EA446CF5A1}"/>
              </a:ext>
            </a:extLst>
          </p:cNvPr>
          <p:cNvSpPr/>
          <p:nvPr/>
        </p:nvSpPr>
        <p:spPr>
          <a:xfrm>
            <a:off x="241181" y="163773"/>
            <a:ext cx="11709638" cy="645539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Espaço Reservado para Conteúdo 4" descr="Logotipo&#10;&#10;Descrição gerada automaticamente">
            <a:extLst>
              <a:ext uri="{FF2B5EF4-FFF2-40B4-BE49-F238E27FC236}">
                <a16:creationId xmlns:a16="http://schemas.microsoft.com/office/drawing/2014/main" id="{E11B2613-A358-42A9-B50E-E707C3184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177" y="318530"/>
            <a:ext cx="1105609" cy="46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6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2188F-0ABE-455A-92A6-934D6C84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1" y="2599901"/>
            <a:ext cx="6268801" cy="1658198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441193-7C4D-450B-8831-2128D45D1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97" y="1615555"/>
            <a:ext cx="5145206" cy="3551827"/>
          </a:xfrm>
        </p:spPr>
        <p:txBody>
          <a:bodyPr>
            <a:normAutofit fontScale="92500"/>
          </a:bodyPr>
          <a:lstStyle/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b="1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RNF001: </a:t>
            </a: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Tecnologias utilizadas (JavaScript, tríplice WEB e PostgreSQL);</a:t>
            </a:r>
            <a:endParaRPr lang="en-US" spc="-1" dirty="0">
              <a:solidFill>
                <a:schemeClr val="accent4">
                  <a:lumMod val="20000"/>
                  <a:lumOff val="80000"/>
                </a:schemeClr>
              </a:solidFill>
              <a:latin typeface="Rockwel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b="1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RNF002: </a:t>
            </a:r>
            <a:r>
              <a:rPr lang="pt-BR" sz="2400" b="0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Interface de Usuário / UX;</a:t>
            </a:r>
            <a:endParaRPr lang="en-US" sz="24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b="1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RNF003: </a:t>
            </a:r>
            <a:r>
              <a:rPr lang="pt-BR" sz="2400" b="0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Dados de usuário;</a:t>
            </a:r>
            <a:endParaRPr lang="en-US" sz="24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b="1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RNF004: </a:t>
            </a:r>
            <a:r>
              <a:rPr lang="pt-BR" sz="2400" b="0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API (</a:t>
            </a: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TMDB);</a:t>
            </a:r>
            <a:endParaRPr lang="en-US" spc="-1" dirty="0">
              <a:solidFill>
                <a:schemeClr val="accent4">
                  <a:lumMod val="20000"/>
                  <a:lumOff val="80000"/>
                </a:schemeClr>
              </a:solidFill>
              <a:latin typeface="Rockwel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z="24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RNF005: </a:t>
            </a:r>
            <a:r>
              <a:rPr lang="pt-BR" sz="2400" b="0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Paradigmas de Programação</a:t>
            </a:r>
            <a:endParaRPr lang="pt-BR" spc="-1" dirty="0">
              <a:solidFill>
                <a:schemeClr val="accent4">
                  <a:lumMod val="20000"/>
                  <a:lumOff val="80000"/>
                </a:schemeClr>
              </a:solidFill>
              <a:latin typeface="Rockwell"/>
            </a:endParaRPr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A1B2FDFE-A7AA-46A0-8ED4-063EBB68F92B}"/>
              </a:ext>
            </a:extLst>
          </p:cNvPr>
          <p:cNvSpPr/>
          <p:nvPr/>
        </p:nvSpPr>
        <p:spPr>
          <a:xfrm>
            <a:off x="5945873" y="1883391"/>
            <a:ext cx="564108" cy="2906973"/>
          </a:xfrm>
          <a:prstGeom prst="leftBrace">
            <a:avLst>
              <a:gd name="adj1" fmla="val 226704"/>
              <a:gd name="adj2" fmla="val 50000"/>
            </a:avLst>
          </a:prstGeom>
          <a:noFill/>
          <a:ln w="381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D5AA27E-D16B-4C49-A2B0-B2EA446CF5A1}"/>
              </a:ext>
            </a:extLst>
          </p:cNvPr>
          <p:cNvSpPr/>
          <p:nvPr/>
        </p:nvSpPr>
        <p:spPr>
          <a:xfrm>
            <a:off x="241181" y="163773"/>
            <a:ext cx="11709638" cy="645539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Espaço Reservado para Conteúdo 4" descr="Logotipo&#10;&#10;Descrição gerada automaticamente">
            <a:extLst>
              <a:ext uri="{FF2B5EF4-FFF2-40B4-BE49-F238E27FC236}">
                <a16:creationId xmlns:a16="http://schemas.microsoft.com/office/drawing/2014/main" id="{3766AA66-19A0-4366-BF0B-7F5D5FC8E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177" y="318530"/>
            <a:ext cx="1105609" cy="46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0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2188F-0ABE-455A-92A6-934D6C84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1" y="2599901"/>
            <a:ext cx="6268801" cy="1658198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Regras de negócio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441193-7C4D-450B-8831-2128D45D1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97" y="1615555"/>
            <a:ext cx="5145206" cy="3551827"/>
          </a:xfrm>
        </p:spPr>
        <p:txBody>
          <a:bodyPr>
            <a:normAutofit/>
          </a:bodyPr>
          <a:lstStyle/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b="1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RN001:  </a:t>
            </a: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e-mail secundário;</a:t>
            </a: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b="1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RN002: </a:t>
            </a: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Avaliação de filme;</a:t>
            </a:r>
            <a:endParaRPr lang="en-US" spc="-1" dirty="0">
              <a:solidFill>
                <a:schemeClr val="accent4">
                  <a:lumMod val="20000"/>
                  <a:lumOff val="80000"/>
                </a:schemeClr>
              </a:solidFill>
              <a:latin typeface="Rockwel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b="1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RN003: </a:t>
            </a: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Cadastro de e-mail;</a:t>
            </a:r>
            <a:endParaRPr lang="en-US" spc="-1" dirty="0">
              <a:solidFill>
                <a:schemeClr val="accent4">
                  <a:lumMod val="20000"/>
                  <a:lumOff val="80000"/>
                </a:schemeClr>
              </a:solidFill>
              <a:latin typeface="Rockwel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b="1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RN004: </a:t>
            </a: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Apelido;</a:t>
            </a:r>
            <a:endParaRPr lang="en-US" spc="-1" dirty="0">
              <a:solidFill>
                <a:schemeClr val="accent4">
                  <a:lumMod val="20000"/>
                  <a:lumOff val="80000"/>
                </a:schemeClr>
              </a:solidFill>
              <a:latin typeface="Rockwel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b="1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RNF005: </a:t>
            </a: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Resenha;</a:t>
            </a: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b="1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RN006: </a:t>
            </a: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Foto;</a:t>
            </a:r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A1B2FDFE-A7AA-46A0-8ED4-063EBB68F92B}"/>
              </a:ext>
            </a:extLst>
          </p:cNvPr>
          <p:cNvSpPr/>
          <p:nvPr/>
        </p:nvSpPr>
        <p:spPr>
          <a:xfrm>
            <a:off x="5945873" y="1883391"/>
            <a:ext cx="564108" cy="2906973"/>
          </a:xfrm>
          <a:prstGeom prst="leftBrace">
            <a:avLst>
              <a:gd name="adj1" fmla="val 226704"/>
              <a:gd name="adj2" fmla="val 50000"/>
            </a:avLst>
          </a:prstGeom>
          <a:noFill/>
          <a:ln w="381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D5AA27E-D16B-4C49-A2B0-B2EA446CF5A1}"/>
              </a:ext>
            </a:extLst>
          </p:cNvPr>
          <p:cNvSpPr/>
          <p:nvPr/>
        </p:nvSpPr>
        <p:spPr>
          <a:xfrm>
            <a:off x="241181" y="163773"/>
            <a:ext cx="11709638" cy="645539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Espaço Reservado para Conteúdo 4" descr="Logotipo&#10;&#10;Descrição gerada automaticamente">
            <a:extLst>
              <a:ext uri="{FF2B5EF4-FFF2-40B4-BE49-F238E27FC236}">
                <a16:creationId xmlns:a16="http://schemas.microsoft.com/office/drawing/2014/main" id="{3766AA66-19A0-4366-BF0B-7F5D5FC8E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177" y="318530"/>
            <a:ext cx="1105609" cy="46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35343-1211-493F-9DFC-45DAD3C8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classes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C9155B1-F9CB-4894-B5DD-C33E12C7E9CC}"/>
              </a:ext>
            </a:extLst>
          </p:cNvPr>
          <p:cNvSpPr/>
          <p:nvPr/>
        </p:nvSpPr>
        <p:spPr>
          <a:xfrm>
            <a:off x="241181" y="163773"/>
            <a:ext cx="11709638" cy="645539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4" descr="Logotipo&#10;&#10;Descrição gerada automaticamente">
            <a:extLst>
              <a:ext uri="{FF2B5EF4-FFF2-40B4-BE49-F238E27FC236}">
                <a16:creationId xmlns:a16="http://schemas.microsoft.com/office/drawing/2014/main" id="{A66806DE-32C9-4971-AA6B-4EB9E6780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177" y="318530"/>
            <a:ext cx="1105609" cy="46840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5811630-46C9-4A68-BD71-51F7C70BCB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13" t="28646" r="6250" b="15804"/>
          <a:stretch/>
        </p:blipFill>
        <p:spPr>
          <a:xfrm>
            <a:off x="1526041" y="1924335"/>
            <a:ext cx="9035140" cy="443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5511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Personalizada 10">
      <a:dk1>
        <a:sysClr val="windowText" lastClr="000000"/>
      </a:dk1>
      <a:lt1>
        <a:srgbClr val="000000"/>
      </a:lt1>
      <a:dk2>
        <a:srgbClr val="162F33"/>
      </a:dk2>
      <a:lt2>
        <a:srgbClr val="162F33"/>
      </a:lt2>
      <a:accent1>
        <a:srgbClr val="A9182C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Metropolitano</Template>
  <TotalTime>133</TotalTime>
  <Words>173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 Light</vt:lpstr>
      <vt:lpstr>Rockwell</vt:lpstr>
      <vt:lpstr>Metropolitano</vt:lpstr>
      <vt:lpstr>Cinefy</vt:lpstr>
      <vt:lpstr>Apresentação do PowerPoint</vt:lpstr>
      <vt:lpstr>Requisitos funcionais</vt:lpstr>
      <vt:lpstr>Requisitos não funcionais</vt:lpstr>
      <vt:lpstr>Regras de negócio</vt:lpstr>
      <vt:lpstr>Diagrama de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Cinefy</dc:title>
  <dc:creator>Micael Jhony Moreira</dc:creator>
  <cp:lastModifiedBy>Micael Jhony Moreira</cp:lastModifiedBy>
  <cp:revision>4</cp:revision>
  <dcterms:created xsi:type="dcterms:W3CDTF">2021-11-28T23:47:58Z</dcterms:created>
  <dcterms:modified xsi:type="dcterms:W3CDTF">2021-11-30T21:29:41Z</dcterms:modified>
</cp:coreProperties>
</file>