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37C8760-0642-4B65-B2FB-72F68F33901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758DEF3-FC06-418E-AF1F-789CB83BDFC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7242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9366480" y="80316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5118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7242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9366480" y="3544920"/>
            <a:ext cx="202248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888480" y="2350080"/>
            <a:ext cx="3498480" cy="113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337600" y="354492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37600" y="803160"/>
            <a:ext cx="306540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118480" y="3544920"/>
            <a:ext cx="6281640" cy="250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" name="CustomShape 2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" name="Group 21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1" name="CustomShape 22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</p:spPr>
        <p:txBody>
          <a:bodyPr lIns="228600" rIns="228600" tIns="228600" bIns="0" anchor="b">
            <a:normAutofit/>
          </a:bodyPr>
          <a:p>
            <a:pPr algn="ctr">
              <a:lnSpc>
                <a:spcPct val="80000"/>
              </a:lnSpc>
            </a:pPr>
            <a:r>
              <a:rPr b="0" lang="pt-BR" sz="5400" spc="-151" strike="noStrike">
                <a:solidFill>
                  <a:srgbClr val="fffeff"/>
                </a:solidFill>
                <a:latin typeface="Calibri Light"/>
              </a:rPr>
              <a:t>Clique para editar o título mestre</a:t>
            </a:r>
            <a:endParaRPr b="0" lang="pt-BR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1FD4144-DBE3-4978-8103-C30210E53DC4}" type="datetime1">
              <a:rPr b="0" lang="pt-BR" sz="1000" spc="-1" strike="noStrike">
                <a:solidFill>
                  <a:srgbClr val="8b8b8b"/>
                </a:solidFill>
                <a:latin typeface="Rockwell"/>
              </a:rPr>
              <a:t>09/02/2021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688E71-BEF6-41A9-AF6A-CC21E9829BF2}" type="slidenum">
              <a:rPr b="0" lang="pt-BR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66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88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PlaceHolder 27"/>
          <p:cNvSpPr>
            <a:spLocks noGrp="1"/>
          </p:cNvSpPr>
          <p:nvPr>
            <p:ph type="title"/>
          </p:nvPr>
        </p:nvSpPr>
        <p:spPr>
          <a:xfrm>
            <a:off x="888840" y="2363760"/>
            <a:ext cx="3500640" cy="2460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85000"/>
              </a:lnSpc>
            </a:pPr>
            <a:r>
              <a:rPr b="0" lang="pt-BR" sz="4000" spc="-151" strike="noStrike">
                <a:solidFill>
                  <a:srgbClr val="fffeff"/>
                </a:solidFill>
                <a:latin typeface="Calibri Light"/>
              </a:rPr>
              <a:t>Clique para editar o título mestre</a:t>
            </a:r>
            <a:endParaRPr b="0" lang="pt-BR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body"/>
          </p:nvPr>
        </p:nvSpPr>
        <p:spPr>
          <a:xfrm>
            <a:off x="5124960" y="803160"/>
            <a:ext cx="6264720" cy="685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200" spc="-1" strike="noStrike" cap="all">
                <a:solidFill>
                  <a:srgbClr val="1cade4"/>
                </a:solidFill>
                <a:latin typeface="Rockwell"/>
              </a:rPr>
              <a:t>Clique para editar o texto mestre</a:t>
            </a:r>
            <a:endParaRPr b="0" lang="pt-BR" sz="2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body"/>
          </p:nvPr>
        </p:nvSpPr>
        <p:spPr>
          <a:xfrm>
            <a:off x="5125320" y="1488960"/>
            <a:ext cx="6264000" cy="1696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Clique para editar o texto mestre</a:t>
            </a:r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Segundo nível</a:t>
            </a:r>
            <a:endParaRPr b="0" lang="pt-BR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400" spc="-1" strike="noStrike">
                <a:solidFill>
                  <a:srgbClr val="000000"/>
                </a:solidFill>
                <a:latin typeface="Rockwell"/>
              </a:rPr>
              <a:t>Terceiro nível</a:t>
            </a:r>
            <a:endParaRPr b="0" lang="pt-BR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Quarto nível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Quinto nível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4" name="PlaceHolder 30"/>
          <p:cNvSpPr>
            <a:spLocks noGrp="1"/>
          </p:cNvSpPr>
          <p:nvPr>
            <p:ph type="body"/>
          </p:nvPr>
        </p:nvSpPr>
        <p:spPr>
          <a:xfrm>
            <a:off x="5118480" y="3665880"/>
            <a:ext cx="6264000" cy="685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200" spc="-1" strike="noStrike" cap="all">
                <a:solidFill>
                  <a:srgbClr val="1cade4"/>
                </a:solidFill>
                <a:latin typeface="Rockwell"/>
              </a:rPr>
              <a:t>Clique para editar o texto mestre</a:t>
            </a:r>
            <a:endParaRPr b="0" lang="pt-BR" sz="2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body"/>
          </p:nvPr>
        </p:nvSpPr>
        <p:spPr>
          <a:xfrm>
            <a:off x="5118480" y="4351680"/>
            <a:ext cx="6265080" cy="17038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Clique para editar o texto mestre</a:t>
            </a:r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Segundo nível</a:t>
            </a:r>
            <a:endParaRPr b="0" lang="pt-BR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400" spc="-1" strike="noStrike">
                <a:solidFill>
                  <a:srgbClr val="000000"/>
                </a:solidFill>
                <a:latin typeface="Rockwell"/>
              </a:rPr>
              <a:t>Terceiro nível</a:t>
            </a:r>
            <a:endParaRPr b="0" lang="pt-BR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Quarto nível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Quinto nível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6" name="PlaceHolder 32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4C8E360-DAC5-4D01-8F47-02158256E88B}" type="datetime1">
              <a:rPr b="0" lang="pt-BR" sz="1000" spc="-1" strike="noStrike">
                <a:solidFill>
                  <a:srgbClr val="8b8b8b"/>
                </a:solidFill>
                <a:latin typeface="Rockwell"/>
              </a:rPr>
              <a:t>09/02/2021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97" name="PlaceHolder 33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98" name="PlaceHolder 34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096666-89A8-431D-9DBE-BCC1BF62C0BB}" type="slidenum">
              <a:rPr b="0" lang="pt-BR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136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58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501000" cy="2455920"/>
          </a:xfrm>
          <a:prstGeom prst="rect">
            <a:avLst/>
          </a:prstGeom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pt-BR" sz="4000" spc="-151" strike="noStrike">
                <a:solidFill>
                  <a:srgbClr val="fffeff"/>
                </a:solidFill>
                <a:latin typeface="Calibri Light"/>
              </a:rPr>
              <a:t>Clique para editar o título mestre</a:t>
            </a:r>
            <a:endParaRPr b="0" lang="pt-BR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2" name="PlaceHolder 28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D126DA5-8074-4C75-9FFB-B16130C82CCD}" type="datetime1">
              <a:rPr b="0" lang="pt-BR" sz="1000" spc="-1" strike="noStrike">
                <a:solidFill>
                  <a:srgbClr val="8b8b8b"/>
                </a:solidFill>
                <a:latin typeface="Rockwell"/>
              </a:rPr>
              <a:t>09/02/2021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63" name="PlaceHolder 29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164" name="PlaceHolder 30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AB164C-AF32-412A-B3CB-319DF33A8B7A}" type="slidenum">
              <a:rPr b="0" lang="pt-BR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6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Rockwel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Third Outline Level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Fourth Outline Level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1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203" name="CustomShape 2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/>
              <a:ahLst/>
              <a:rect l="l" t="t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/>
              <a:ahLst/>
              <a:rect l="l" t="t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4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/>
              <a:ahLst/>
              <a:rect l="l" t="t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5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/>
              <a:ahLst/>
              <a:rect l="l" t="t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6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/>
              <a:ahLst/>
              <a:rect l="l" t="t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7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/>
              <a:ahLst/>
              <a:rect l="l" t="t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8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/>
              <a:ahLst/>
              <a:rect l="l" t="t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9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/>
              <a:ahLst/>
              <a:rect l="l" t="t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0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/>
              <a:ahLst/>
              <a:rect l="l" t="t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11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/>
              <a:ahLst/>
              <a:rect l="l" t="t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2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/>
              <a:ahLst/>
              <a:rect l="l" t="t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3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/>
              <a:ahLst/>
              <a:rect l="l" t="t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4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/>
              <a:ahLst/>
              <a:rect l="l" t="t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5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/>
              <a:ahLst/>
              <a:rect l="l" t="t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6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/>
              <a:ahLst/>
              <a:rect l="l" t="t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17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/>
              <a:ahLst/>
              <a:rect l="l" t="t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18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/>
              <a:ahLst/>
              <a:rect l="l" t="t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19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/>
              <a:ahLst/>
              <a:rect l="l" t="t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0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/>
              <a:ahLst/>
              <a:rect l="l" t="t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1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/>
              <a:ahLst/>
              <a:rect l="l" t="t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2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/>
              <a:ahLst/>
              <a:rect l="l" t="t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25" name="CustomShap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25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8" name="PlaceHolder 27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</p:spPr>
        <p:txBody>
          <a:bodyPr lIns="228600" rIns="228600" tIns="228600" bIns="228600" anchor="ctr">
            <a:noAutofit/>
          </a:bodyPr>
          <a:p>
            <a:pPr algn="ctr">
              <a:lnSpc>
                <a:spcPct val="85000"/>
              </a:lnSpc>
            </a:pPr>
            <a:r>
              <a:rPr b="0" lang="pt-BR" sz="4000" spc="-151" strike="noStrike">
                <a:solidFill>
                  <a:srgbClr val="fffeff"/>
                </a:solidFill>
                <a:latin typeface="Calibri Light"/>
              </a:rPr>
              <a:t>Clique para editar o título mestre</a:t>
            </a:r>
            <a:endParaRPr b="0" lang="pt-BR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29" name="PlaceHolder 28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Clique para editar o texto mestre</a:t>
            </a:r>
            <a:endParaRPr b="0" lang="pt-BR" sz="1800" spc="-1" strike="noStrike">
              <a:solidFill>
                <a:srgbClr val="000000"/>
              </a:solidFill>
              <a:latin typeface="Rockwell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Segundo nível</a:t>
            </a:r>
            <a:endParaRPr b="0" lang="pt-BR" sz="1600" spc="-1" strike="noStrike">
              <a:solidFill>
                <a:srgbClr val="000000"/>
              </a:solidFill>
              <a:latin typeface="Rockwell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400" spc="-1" strike="noStrike">
                <a:solidFill>
                  <a:srgbClr val="000000"/>
                </a:solidFill>
                <a:latin typeface="Rockwell"/>
              </a:rPr>
              <a:t>Terceiro nível</a:t>
            </a:r>
            <a:endParaRPr b="0" lang="pt-BR" sz="1400" spc="-1" strike="noStrike">
              <a:solidFill>
                <a:srgbClr val="000000"/>
              </a:solidFill>
              <a:latin typeface="Rockwell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Quarto nível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Rockwell"/>
              </a:rPr>
              <a:t>Quinto nível</a:t>
            </a:r>
            <a:endParaRPr b="0" lang="pt-BR" sz="1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30" name="PlaceHolder 29"/>
          <p:cNvSpPr>
            <a:spLocks noGrp="1"/>
          </p:cNvSpPr>
          <p:nvPr>
            <p:ph type="dt"/>
          </p:nvPr>
        </p:nvSpPr>
        <p:spPr>
          <a:xfrm>
            <a:off x="804600" y="320040"/>
            <a:ext cx="3657240" cy="319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A44D0FE-D2C4-4715-B650-0E7274ADC0C3}" type="datetime1">
              <a:rPr b="0" lang="pt-BR" sz="1000" spc="-1" strike="noStrike">
                <a:solidFill>
                  <a:srgbClr val="8b8b8b"/>
                </a:solidFill>
                <a:latin typeface="Rockwell"/>
              </a:rPr>
              <a:t>09/02/2021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31" name="PlaceHolder 30"/>
          <p:cNvSpPr>
            <a:spLocks noGrp="1"/>
          </p:cNvSpPr>
          <p:nvPr>
            <p:ph type="ftr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32" name="PlaceHolder 31"/>
          <p:cNvSpPr>
            <a:spLocks noGrp="1"/>
          </p:cNvSpPr>
          <p:nvPr>
            <p:ph type="sldNum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3B66A6-668C-49DA-979A-91D11ECB19A3}" type="slidenum">
              <a:rPr b="0" lang="pt-BR" sz="1000" spc="-1" strike="noStrike">
                <a:solidFill>
                  <a:srgbClr val="8b8b8b"/>
                </a:solidFill>
                <a:latin typeface="Rockwell"/>
              </a:rPr>
              <a:t>&lt;number&gt;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6" name="Group 2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277" name="CustomShape 3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/>
              <a:ahLst/>
              <a:rect l="l" t="t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4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/>
              <a:ahLst/>
              <a:rect l="l" t="t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5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/>
              <a:ahLst/>
              <a:rect l="l" t="t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6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/>
              <a:ahLst/>
              <a:rect l="l" t="t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7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/>
              <a:ahLst/>
              <a:rect l="l" t="t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8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/>
              <a:ahLst/>
              <a:rect l="l" t="t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9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/>
              <a:ahLst/>
              <a:rect l="l" t="t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10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/>
              <a:ahLst/>
              <a:rect l="l" t="t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1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/>
              <a:ahLst/>
              <a:rect l="l" t="t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12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/>
              <a:ahLst/>
              <a:rect l="l" t="t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3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/>
              <a:ahLst/>
              <a:rect l="l" t="t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4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/>
              <a:ahLst/>
              <a:rect l="l" t="t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5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/>
              <a:ahLst/>
              <a:rect l="l" t="t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6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/>
              <a:ahLst/>
              <a:rect l="l" t="t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7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/>
              <a:ahLst/>
              <a:rect l="l" t="t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8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/>
              <a:ahLst/>
              <a:rect l="l" t="t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9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/>
              <a:ahLst/>
              <a:rect l="l" t="t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0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/>
              <a:ahLst/>
              <a:rect l="l" t="t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1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/>
              <a:ahLst/>
              <a:rect l="l" t="t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chemeClr val="tx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CustomShape 22"/>
          <p:cNvSpPr/>
          <p:nvPr/>
        </p:nvSpPr>
        <p:spPr>
          <a:xfrm rot="20931600">
            <a:off x="2173680" y="2448360"/>
            <a:ext cx="4418280" cy="4259160"/>
          </a:xfrm>
          <a:custGeom>
            <a:avLst/>
            <a:gdLst/>
            <a:ahLst/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3"/>
          <p:cNvSpPr/>
          <p:nvPr/>
        </p:nvSpPr>
        <p:spPr>
          <a:xfrm>
            <a:off x="2354400" y="691920"/>
            <a:ext cx="7761600" cy="5342760"/>
          </a:xfrm>
          <a:custGeom>
            <a:avLst/>
            <a:gdLst/>
            <a:ahLst/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2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TextShape 24"/>
          <p:cNvSpPr txBox="1"/>
          <p:nvPr/>
        </p:nvSpPr>
        <p:spPr>
          <a:xfrm>
            <a:off x="2137680" y="1494720"/>
            <a:ext cx="7574760" cy="186984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0" anchor="b">
            <a:normAutofit/>
          </a:bodyPr>
          <a:p>
            <a:pPr algn="ctr">
              <a:lnSpc>
                <a:spcPct val="80000"/>
              </a:lnSpc>
            </a:pPr>
            <a:r>
              <a:rPr b="1" lang="pt-BR" sz="5400" spc="-151" strike="noStrike">
                <a:solidFill>
                  <a:srgbClr val="fffeff"/>
                </a:solidFill>
                <a:latin typeface="Calibri Light"/>
              </a:rPr>
              <a:t>Requisitos do Sistema: Cinéfy</a:t>
            </a:r>
            <a:endParaRPr b="0" lang="pt-BR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9" name="TextShape 25"/>
          <p:cNvSpPr txBox="1"/>
          <p:nvPr/>
        </p:nvSpPr>
        <p:spPr>
          <a:xfrm>
            <a:off x="3011040" y="3546720"/>
            <a:ext cx="6145920" cy="1544760"/>
          </a:xfrm>
          <a:prstGeom prst="rect">
            <a:avLst/>
          </a:prstGeom>
          <a:noFill/>
          <a:ln>
            <a:noFill/>
          </a:ln>
        </p:spPr>
        <p:txBody>
          <a:bodyPr tIns="0">
            <a:normAutofit fontScale="92000"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David Kelvin Adonis Ortiz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Guilherme Pérsio Terriaga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Gustavo de Oliveira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000" spc="-1" strike="noStrike">
                <a:solidFill>
                  <a:srgbClr val="fffeff"/>
                </a:solidFill>
                <a:latin typeface="Rockwell"/>
              </a:rPr>
              <a:t>Micael Jhony Moreira de Jesus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88840" y="2363760"/>
            <a:ext cx="3500640" cy="2460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Primeiros Passos</a:t>
            </a:r>
            <a:endParaRPr b="0" lang="pt-BR" sz="4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5125320" y="1488960"/>
            <a:ext cx="6264000" cy="169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Para uma concepção inicial do projeto, foi utilizada da técnica brainstorm, onde todos os participantes do grupo sugeriram ideias no tocante da parte de requisitos  funcionais, não funcionais e as regras de negócio que definirão o software.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5118480" y="3981240"/>
            <a:ext cx="626400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200" spc="-1" strike="noStrike" cap="all">
                <a:solidFill>
                  <a:srgbClr val="1cade4"/>
                </a:solidFill>
                <a:latin typeface="Rockwell"/>
              </a:rPr>
              <a:t>IDENTIFICAR O PROBLEMA</a:t>
            </a:r>
            <a:endParaRPr b="0" lang="pt-BR" sz="2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5118480" y="4667040"/>
            <a:ext cx="6265080" cy="1703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Qual é o problema que gostaríamos de propor uma possível solução?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4" name="TextShape 5"/>
          <p:cNvSpPr txBox="1"/>
          <p:nvPr/>
        </p:nvSpPr>
        <p:spPr>
          <a:xfrm>
            <a:off x="5124960" y="803160"/>
            <a:ext cx="6264720" cy="685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200" spc="-1" strike="noStrike" cap="all">
                <a:solidFill>
                  <a:srgbClr val="1cade4"/>
                </a:solidFill>
                <a:latin typeface="Rockwell"/>
              </a:rPr>
              <a:t>BRAINSTORM</a:t>
            </a:r>
            <a:endParaRPr b="0" lang="pt-BR" sz="22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888480" y="2350080"/>
            <a:ext cx="350100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400" spc="-151" strike="noStrike">
                <a:solidFill>
                  <a:srgbClr val="fffeff"/>
                </a:solidFill>
                <a:latin typeface="Calibri Light"/>
              </a:rPr>
              <a:t>Proposta de Software</a:t>
            </a:r>
            <a:endParaRPr b="0" lang="pt-BR" sz="4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5086800" y="2553120"/>
            <a:ext cx="6281640" cy="20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7000"/>
          </a:bodyPr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 nossa solução trata-se de um sistema WEB que leva as funcionalidades de uma rede social para a conclusão do objetivo da empresa.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74000"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Requisitos não Funcionais</a:t>
            </a:r>
            <a:endParaRPr b="0" lang="pt-BR" sz="4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Tecnologias utilizadas;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Interface de Usuário / UX;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Dados de usuário;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API;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Paradigmas de Programação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200" spc="-151" strike="noStrike">
                <a:solidFill>
                  <a:srgbClr val="fffeff"/>
                </a:solidFill>
                <a:latin typeface="Calibri Light"/>
              </a:rPr>
              <a:t>Requisitos Funcionais</a:t>
            </a:r>
            <a:endParaRPr b="0" lang="pt-BR" sz="42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635000" y="331200"/>
            <a:ext cx="7556400" cy="6195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RF001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Cadastrar Usuário;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RF002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Alterar cadastro de usuário;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RF003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Excluir cadastro de usuário;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RF004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Visualizar perfil;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RF005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Definir interesses;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RF006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Atualizar interesses;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RF007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Registrar filmes vistos;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RF008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Alterar filmes vistos;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RF009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Registrar filmes não vistos;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RF010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Alterar filmes não vistos;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RF011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Avaliar e indicar filmes;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RF012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Indicação de lançamento de filmes;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1" lang="pt-BR" sz="2000" spc="-1" strike="noStrike">
                <a:solidFill>
                  <a:srgbClr val="000000"/>
                </a:solidFill>
                <a:latin typeface="Rockwell"/>
              </a:rPr>
              <a:t>RF013 –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Notificação de filmes;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Regras de Negócio</a:t>
            </a:r>
            <a:endParaRPr b="0" lang="pt-BR" sz="4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E-mail secundário;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Resposta de segurança;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Avaliação de filme;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Cadastro de e-mail;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Filtro de palavrão;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Apelido;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Resenha;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000000"/>
                </a:solidFill>
                <a:latin typeface="Rockwell"/>
              </a:rPr>
              <a:t>Foto</a:t>
            </a:r>
            <a:endParaRPr b="0" lang="pt-BR" sz="24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>
            <a:noFill/>
          </a:ln>
        </p:spPr>
        <p:txBody>
          <a:bodyPr lIns="228600" rIns="228600" tIns="228600" bIns="228600" anchor="ctr">
            <a:normAutofit fontScale="74000"/>
          </a:bodyPr>
          <a:p>
            <a:pPr algn="ctr">
              <a:lnSpc>
                <a:spcPct val="85000"/>
              </a:lnSpc>
            </a:pPr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Estudo </a:t>
            </a:r>
            <a:br/>
            <a:r>
              <a:rPr b="1" lang="pt-BR" sz="4800" spc="-151" strike="noStrike">
                <a:solidFill>
                  <a:srgbClr val="fffeff"/>
                </a:solidFill>
                <a:latin typeface="Calibri Light"/>
              </a:rPr>
              <a:t>de Viabilidade</a:t>
            </a:r>
            <a:endParaRPr b="0" lang="pt-BR" sz="4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4839840" y="2350080"/>
            <a:ext cx="6810480" cy="3200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1cade4"/>
              </a:buClr>
              <a:buSzPct val="110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O processo de estudo de viabilidade (EV) é o primeiro passo a ser dado relacionado a engenharia de requisitos, pois é essa análise que irá indicar se o esforço para o desenvolvimento do projeto valerá a pena, além de auxiliar na tomada de decisão. </a:t>
            </a:r>
            <a:endParaRPr b="0" lang="pt-BR" sz="20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315" name="Picture 4" descr="Análise - ícones de seo e web grátis"/>
          <p:cNvPicPr/>
          <p:nvPr/>
        </p:nvPicPr>
        <p:blipFill>
          <a:blip r:embed="rId1"/>
          <a:stretch/>
        </p:blipFill>
        <p:spPr>
          <a:xfrm>
            <a:off x="7441200" y="1446480"/>
            <a:ext cx="1295640" cy="129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HOJE</Template>
  <TotalTime>6</TotalTime>
  <Application>LibreOffice/6.4.6.2$Linux_X86_64 LibreOffice_project/40$Build-2</Application>
  <Words>292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2020-11-27T15:43:38Z</dcterms:created>
  <dc:creator/>
  <dc:description/>
  <dc:language>pt-BR</dc:language>
  <cp:lastModifiedBy/>
  <dcterms:modified xsi:type="dcterms:W3CDTF">2021-02-09T21:40:39Z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