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320" r:id="rId2"/>
    <p:sldId id="327" r:id="rId3"/>
    <p:sldId id="306" r:id="rId4"/>
    <p:sldId id="307" r:id="rId5"/>
    <p:sldId id="304" r:id="rId6"/>
    <p:sldId id="321" r:id="rId7"/>
    <p:sldId id="323" r:id="rId8"/>
    <p:sldId id="324" r:id="rId9"/>
    <p:sldId id="287" r:id="rId10"/>
    <p:sldId id="288" r:id="rId11"/>
    <p:sldId id="326" r:id="rId12"/>
    <p:sldId id="328" r:id="rId13"/>
    <p:sldId id="329" r:id="rId14"/>
    <p:sldId id="330" r:id="rId15"/>
    <p:sldId id="331" r:id="rId16"/>
    <p:sldId id="337" r:id="rId17"/>
    <p:sldId id="338" r:id="rId18"/>
    <p:sldId id="332" r:id="rId19"/>
    <p:sldId id="335" r:id="rId20"/>
    <p:sldId id="336" r:id="rId21"/>
    <p:sldId id="333" r:id="rId22"/>
    <p:sldId id="334" r:id="rId23"/>
    <p:sldId id="339" r:id="rId24"/>
    <p:sldId id="340" r:id="rId25"/>
  </p:sldIdLst>
  <p:sldSz cx="9144000" cy="6858000" type="screen4x3"/>
  <p:notesSz cx="6858000" cy="9144000"/>
  <p:custDataLst>
    <p:tags r:id="rId27"/>
  </p:custDataLst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4" autoAdjust="0"/>
    <p:restoredTop sz="94660"/>
  </p:normalViewPr>
  <p:slideViewPr>
    <p:cSldViewPr>
      <p:cViewPr varScale="1">
        <p:scale>
          <a:sx n="70" d="100"/>
          <a:sy n="70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17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B20FA31-FAF2-4959-86AA-3135A83A000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395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9794-B04D-49E7-8CAD-5B850F95A601}" type="datetimeFigureOut">
              <a:rPr lang="it-IT"/>
              <a:pPr>
                <a:defRPr/>
              </a:pPr>
              <a:t>31/03/2019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E7134-9610-4858-A996-F8F0EC98018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765BB-4FE1-4F3C-98A9-DDD775646509}" type="datetimeFigureOut">
              <a:rPr lang="it-IT"/>
              <a:pPr>
                <a:defRPr/>
              </a:pPr>
              <a:t>31/03/2019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27D21-77F4-475E-809B-047EB7F0E9C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FC8E-E41F-4FE2-8CF0-857748227E15}" type="datetimeFigureOut">
              <a:rPr lang="it-IT"/>
              <a:pPr>
                <a:defRPr/>
              </a:pPr>
              <a:t>31/03/2019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48A16-9089-4DB1-B7E0-4361E063B7F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157559-C3B4-4B47-83FC-C0024D43A350}" type="datetimeFigureOut">
              <a:rPr lang="it-IT"/>
              <a:pPr>
                <a:defRPr/>
              </a:pPr>
              <a:t>31/03/2019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CF6C52-82E9-4DA8-B5A6-7B479DFF719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AEB77-ECD8-45C7-AF03-E23066D4E562}" type="datetimeFigureOut">
              <a:rPr lang="it-IT"/>
              <a:pPr>
                <a:defRPr/>
              </a:pPr>
              <a:t>31/03/2019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78BD9-33D0-450D-9E28-9B257DDF19D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19215-458D-44E1-9D19-11FA554A8DBC}" type="datetimeFigureOut">
              <a:rPr lang="it-IT"/>
              <a:pPr>
                <a:defRPr/>
              </a:pPr>
              <a:t>31/03/2019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1F690-8FC5-4795-B804-AFA420D212A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2BD80-F6C6-44EE-B283-B9D72743FDD2}" type="datetimeFigureOut">
              <a:rPr lang="it-IT"/>
              <a:pPr>
                <a:defRPr/>
              </a:pPr>
              <a:t>31/03/2019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6477A-B8C3-44DF-86B3-1672940BE44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02F9B-C019-4B53-8EA9-F7D9FF2769E8}" type="datetimeFigureOut">
              <a:rPr lang="it-IT"/>
              <a:pPr>
                <a:defRPr/>
              </a:pPr>
              <a:t>31/03/2019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D0F14-5743-4639-8BD4-72616F7F4FC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0FC71-AB9A-431C-89C5-51B89C6492FD}" type="datetimeFigureOut">
              <a:rPr lang="it-IT"/>
              <a:pPr>
                <a:defRPr/>
              </a:pPr>
              <a:t>31/03/2019</a:t>
            </a:fld>
            <a:endParaRPr 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8BDE7-9380-496B-B9C0-1D24F097E14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557A0-28C0-4019-9585-5D0C30B9C658}" type="datetimeFigureOut">
              <a:rPr lang="it-IT"/>
              <a:pPr>
                <a:defRPr/>
              </a:pPr>
              <a:t>31/03/2019</a:t>
            </a:fld>
            <a:endParaRPr 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34C77-67DB-435B-AAC2-459AE5C1D99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20E3C-788F-4675-BB0E-0367790B6CC8}" type="datetimeFigureOut">
              <a:rPr lang="it-IT"/>
              <a:pPr>
                <a:defRPr/>
              </a:pPr>
              <a:t>31/03/2019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0118B-0727-4278-A6B8-A40F4411771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A558C-07CE-402F-ABD8-6B69D06E25F6}" type="datetimeFigureOut">
              <a:rPr lang="it-IT"/>
              <a:pPr>
                <a:defRPr/>
              </a:pPr>
              <a:t>31/03/2019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F308D-581C-407D-BC26-28AD6F78D9F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3998D5-8E22-4567-B808-60BF573235A0}" type="datetimeFigureOut">
              <a:rPr lang="it-IT"/>
              <a:pPr>
                <a:defRPr/>
              </a:pPr>
              <a:t>31/03/2019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2AF119-D40A-4574-AB9B-60D83194406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olo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err="1"/>
              <a:t>Calcolatori</a:t>
            </a:r>
            <a:r>
              <a:rPr lang="en-US" dirty="0"/>
              <a:t> </a:t>
            </a:r>
            <a:r>
              <a:rPr lang="en-US" dirty="0" err="1"/>
              <a:t>Elettronici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Esercitazione</a:t>
            </a:r>
            <a:r>
              <a:rPr lang="en-US" dirty="0" smtClean="0"/>
              <a:t> 0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55576" y="3356992"/>
            <a:ext cx="7632848" cy="307238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300" dirty="0"/>
              <a:t>M. Sonza Reorda – M. </a:t>
            </a:r>
            <a:r>
              <a:rPr lang="en-US" sz="3300" dirty="0" smtClean="0"/>
              <a:t>Monetti</a:t>
            </a:r>
            <a:endParaRPr lang="it-IT" sz="33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t-IT" sz="3300" dirty="0" smtClean="0"/>
              <a:t>M. Rebaudengo – R. Ferrero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t-IT" sz="3300" dirty="0" smtClean="0"/>
              <a:t>L. Sterpone – M. Grosso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sz="2900" dirty="0" err="1"/>
              <a:t>Politecnico</a:t>
            </a:r>
            <a:r>
              <a:rPr lang="en-US" sz="2900" dirty="0"/>
              <a:t> </a:t>
            </a:r>
            <a:r>
              <a:rPr lang="en-US" sz="2900" dirty="0" err="1"/>
              <a:t>di</a:t>
            </a:r>
            <a:r>
              <a:rPr lang="en-US" sz="2900" dirty="0"/>
              <a:t> Torino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dirty="0" err="1"/>
              <a:t>Dipartimento</a:t>
            </a:r>
            <a:r>
              <a:rPr lang="en-US" sz="2900" dirty="0"/>
              <a:t> </a:t>
            </a:r>
            <a:r>
              <a:rPr lang="en-US" sz="2900" dirty="0" err="1"/>
              <a:t>di</a:t>
            </a:r>
            <a:r>
              <a:rPr lang="en-US" sz="2900" dirty="0"/>
              <a:t> </a:t>
            </a:r>
            <a:r>
              <a:rPr lang="en-US" sz="2900" dirty="0" err="1"/>
              <a:t>Automatica</a:t>
            </a:r>
            <a:r>
              <a:rPr lang="en-US" sz="2900" dirty="0"/>
              <a:t> e </a:t>
            </a:r>
            <a:r>
              <a:rPr lang="en-US" sz="2900" dirty="0" err="1"/>
              <a:t>Informatica</a:t>
            </a:r>
            <a:endParaRPr lang="it-IT" sz="2900" dirty="0"/>
          </a:p>
        </p:txBody>
      </p:sp>
    </p:spTree>
    <p:extLst>
      <p:ext uri="{BB962C8B-B14F-4D97-AF65-F5344CB8AC3E}">
        <p14:creationId xmlns:p14="http://schemas.microsoft.com/office/powerpoint/2010/main" val="18116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Soluzione-4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339850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fr-FR" sz="1600" dirty="0">
                <a:latin typeface="Consolas" pitchFamily="49" charset="0"/>
              </a:rPr>
              <a:t> .data</a:t>
            </a:r>
          </a:p>
          <a:p>
            <a:pPr marL="0" indent="0">
              <a:buNone/>
              <a:tabLst>
                <a:tab pos="1339850" algn="l"/>
              </a:tabLst>
            </a:pPr>
            <a:endParaRPr lang="fr-FR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 err="1">
                <a:latin typeface="Consolas" pitchFamily="49" charset="0"/>
              </a:rPr>
              <a:t>wVett</a:t>
            </a:r>
            <a:r>
              <a:rPr lang="fr-FR" sz="1600" dirty="0">
                <a:latin typeface="Consolas" pitchFamily="49" charset="0"/>
              </a:rPr>
              <a:t>:      .</a:t>
            </a:r>
            <a:r>
              <a:rPr lang="fr-FR" sz="1600" dirty="0" err="1">
                <a:latin typeface="Consolas" pitchFamily="49" charset="0"/>
              </a:rPr>
              <a:t>word</a:t>
            </a:r>
            <a:r>
              <a:rPr lang="fr-FR" sz="1600" dirty="0">
                <a:latin typeface="Consolas" pitchFamily="49" charset="0"/>
              </a:rPr>
              <a:t>  5, 7, 3, 4, 3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 err="1">
                <a:latin typeface="Consolas" pitchFamily="49" charset="0"/>
              </a:rPr>
              <a:t>wResult</a:t>
            </a:r>
            <a:r>
              <a:rPr lang="fr-FR" sz="1600" dirty="0">
                <a:latin typeface="Consolas" pitchFamily="49" charset="0"/>
              </a:rPr>
              <a:t>:    .</a:t>
            </a:r>
            <a:r>
              <a:rPr lang="fr-FR" sz="1600" dirty="0" err="1">
                <a:latin typeface="Consolas" pitchFamily="49" charset="0"/>
              </a:rPr>
              <a:t>space</a:t>
            </a:r>
            <a:r>
              <a:rPr lang="fr-FR" sz="1600" dirty="0">
                <a:latin typeface="Consolas" pitchFamily="49" charset="0"/>
              </a:rPr>
              <a:t>  4</a:t>
            </a:r>
          </a:p>
          <a:p>
            <a:pPr marL="0" indent="0">
              <a:buNone/>
              <a:tabLst>
                <a:tab pos="1339850" algn="l"/>
              </a:tabLst>
            </a:pPr>
            <a:endParaRPr lang="fr-FR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.</a:t>
            </a:r>
            <a:r>
              <a:rPr lang="fr-FR" sz="1600" dirty="0" err="1">
                <a:latin typeface="Consolas" pitchFamily="49" charset="0"/>
              </a:rPr>
              <a:t>text</a:t>
            </a:r>
            <a:endParaRPr lang="fr-FR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.</a:t>
            </a:r>
            <a:r>
              <a:rPr lang="fr-FR" sz="1600" dirty="0" err="1">
                <a:latin typeface="Consolas" pitchFamily="49" charset="0"/>
              </a:rPr>
              <a:t>globl</a:t>
            </a:r>
            <a:r>
              <a:rPr lang="fr-FR" sz="1600" dirty="0">
                <a:latin typeface="Consolas" pitchFamily="49" charset="0"/>
              </a:rPr>
              <a:t> main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.</a:t>
            </a:r>
            <a:r>
              <a:rPr lang="fr-FR" sz="1600" dirty="0" err="1">
                <a:latin typeface="Consolas" pitchFamily="49" charset="0"/>
              </a:rPr>
              <a:t>ent</a:t>
            </a:r>
            <a:r>
              <a:rPr lang="fr-FR" sz="1600" dirty="0">
                <a:latin typeface="Consolas" pitchFamily="49" charset="0"/>
              </a:rPr>
              <a:t> main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main: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li   $t1, 0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la   $t0, </a:t>
            </a:r>
            <a:r>
              <a:rPr lang="fr-FR" sz="1600" dirty="0" err="1">
                <a:latin typeface="Consolas" pitchFamily="49" charset="0"/>
              </a:rPr>
              <a:t>wVett</a:t>
            </a:r>
            <a:endParaRPr lang="fr-FR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</a:t>
            </a:r>
            <a:r>
              <a:rPr lang="fr-FR" sz="1600" dirty="0" err="1">
                <a:latin typeface="Consolas" pitchFamily="49" charset="0"/>
              </a:rPr>
              <a:t>lw</a:t>
            </a:r>
            <a:r>
              <a:rPr lang="fr-FR" sz="1600" dirty="0">
                <a:latin typeface="Consolas" pitchFamily="49" charset="0"/>
              </a:rPr>
              <a:t>   $t2, ($t0)      # 0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</a:t>
            </a:r>
            <a:r>
              <a:rPr lang="fr-FR" sz="1600" dirty="0" err="1">
                <a:latin typeface="Consolas" pitchFamily="49" charset="0"/>
              </a:rPr>
              <a:t>add</a:t>
            </a:r>
            <a:r>
              <a:rPr lang="fr-FR" sz="1600" dirty="0">
                <a:latin typeface="Consolas" pitchFamily="49" charset="0"/>
              </a:rPr>
              <a:t>  $t1, $t1, $t2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</a:t>
            </a:r>
            <a:r>
              <a:rPr lang="fr-FR" sz="1600" dirty="0" err="1">
                <a:latin typeface="Consolas" pitchFamily="49" charset="0"/>
              </a:rPr>
              <a:t>add</a:t>
            </a:r>
            <a:r>
              <a:rPr lang="fr-FR" sz="1600" dirty="0">
                <a:latin typeface="Consolas" pitchFamily="49" charset="0"/>
              </a:rPr>
              <a:t>  $t0, $t0, 4     # 1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</a:t>
            </a:r>
            <a:endParaRPr lang="en-US" sz="1600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smtClean="0"/>
              <a:t>Soluzione-4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53136"/>
          </a:xfrm>
        </p:spPr>
        <p:txBody>
          <a:bodyPr/>
          <a:lstStyle/>
          <a:p>
            <a:pPr marL="0" indent="0">
              <a:buNone/>
              <a:tabLst>
                <a:tab pos="1339850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fr-FR" sz="1600" dirty="0" err="1">
                <a:latin typeface="Consolas" pitchFamily="49" charset="0"/>
              </a:rPr>
              <a:t>lw</a:t>
            </a:r>
            <a:r>
              <a:rPr lang="fr-FR" sz="1600" dirty="0">
                <a:latin typeface="Consolas" pitchFamily="49" charset="0"/>
              </a:rPr>
              <a:t>   $t2, ($t0)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</a:t>
            </a:r>
            <a:r>
              <a:rPr lang="fr-FR" sz="1600" dirty="0" err="1">
                <a:latin typeface="Consolas" pitchFamily="49" charset="0"/>
              </a:rPr>
              <a:t>add</a:t>
            </a:r>
            <a:r>
              <a:rPr lang="fr-FR" sz="1600" dirty="0">
                <a:latin typeface="Consolas" pitchFamily="49" charset="0"/>
              </a:rPr>
              <a:t>  $t1, $t1, $t2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</a:t>
            </a:r>
            <a:r>
              <a:rPr lang="fr-FR" sz="1600" dirty="0" err="1">
                <a:latin typeface="Consolas" pitchFamily="49" charset="0"/>
              </a:rPr>
              <a:t>add</a:t>
            </a:r>
            <a:r>
              <a:rPr lang="fr-FR" sz="1600" dirty="0">
                <a:latin typeface="Consolas" pitchFamily="49" charset="0"/>
              </a:rPr>
              <a:t>  $t0, $t0, 4     # 2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</a:t>
            </a:r>
            <a:r>
              <a:rPr lang="fr-FR" sz="1600" dirty="0" err="1">
                <a:latin typeface="Consolas" pitchFamily="49" charset="0"/>
              </a:rPr>
              <a:t>lw</a:t>
            </a:r>
            <a:r>
              <a:rPr lang="fr-FR" sz="1600" dirty="0">
                <a:latin typeface="Consolas" pitchFamily="49" charset="0"/>
              </a:rPr>
              <a:t>   $t2, ($t0)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</a:t>
            </a:r>
            <a:r>
              <a:rPr lang="fr-FR" sz="1600" dirty="0" err="1">
                <a:latin typeface="Consolas" pitchFamily="49" charset="0"/>
              </a:rPr>
              <a:t>add</a:t>
            </a:r>
            <a:r>
              <a:rPr lang="fr-FR" sz="1600" dirty="0">
                <a:latin typeface="Consolas" pitchFamily="49" charset="0"/>
              </a:rPr>
              <a:t>  $t1, $t1, $t2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</a:t>
            </a:r>
            <a:r>
              <a:rPr lang="fr-FR" sz="1600" dirty="0" err="1">
                <a:latin typeface="Consolas" pitchFamily="49" charset="0"/>
              </a:rPr>
              <a:t>add</a:t>
            </a:r>
            <a:r>
              <a:rPr lang="fr-FR" sz="1600" dirty="0">
                <a:latin typeface="Consolas" pitchFamily="49" charset="0"/>
              </a:rPr>
              <a:t>  $t0, $t0, 4     # 3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</a:t>
            </a:r>
            <a:r>
              <a:rPr lang="fr-FR" sz="1600" dirty="0" err="1">
                <a:latin typeface="Consolas" pitchFamily="49" charset="0"/>
              </a:rPr>
              <a:t>lw</a:t>
            </a:r>
            <a:r>
              <a:rPr lang="fr-FR" sz="1600" dirty="0">
                <a:latin typeface="Consolas" pitchFamily="49" charset="0"/>
              </a:rPr>
              <a:t>   $t2, ($t0)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</a:t>
            </a:r>
            <a:r>
              <a:rPr lang="fr-FR" sz="1600" dirty="0" err="1">
                <a:latin typeface="Consolas" pitchFamily="49" charset="0"/>
              </a:rPr>
              <a:t>add</a:t>
            </a:r>
            <a:r>
              <a:rPr lang="fr-FR" sz="1600" dirty="0">
                <a:latin typeface="Consolas" pitchFamily="49" charset="0"/>
              </a:rPr>
              <a:t>  $t1, $t1, $t2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</a:t>
            </a:r>
            <a:r>
              <a:rPr lang="fr-FR" sz="1600" dirty="0" err="1">
                <a:latin typeface="Consolas" pitchFamily="49" charset="0"/>
              </a:rPr>
              <a:t>add</a:t>
            </a:r>
            <a:r>
              <a:rPr lang="fr-FR" sz="1600" dirty="0">
                <a:latin typeface="Consolas" pitchFamily="49" charset="0"/>
              </a:rPr>
              <a:t>  $t0, $t0, 4     # 4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</a:t>
            </a:r>
            <a:r>
              <a:rPr lang="fr-FR" sz="1600" dirty="0" err="1">
                <a:latin typeface="Consolas" pitchFamily="49" charset="0"/>
              </a:rPr>
              <a:t>lw</a:t>
            </a:r>
            <a:r>
              <a:rPr lang="fr-FR" sz="1600" dirty="0">
                <a:latin typeface="Consolas" pitchFamily="49" charset="0"/>
              </a:rPr>
              <a:t>   $t2, ($t0)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</a:t>
            </a:r>
            <a:r>
              <a:rPr lang="fr-FR" sz="1600" dirty="0" err="1">
                <a:latin typeface="Consolas" pitchFamily="49" charset="0"/>
              </a:rPr>
              <a:t>add</a:t>
            </a:r>
            <a:r>
              <a:rPr lang="fr-FR" sz="1600" dirty="0">
                <a:latin typeface="Consolas" pitchFamily="49" charset="0"/>
              </a:rPr>
              <a:t>  $t1, $t1, $</a:t>
            </a:r>
            <a:r>
              <a:rPr lang="fr-FR" sz="1600" dirty="0" smtClean="0">
                <a:latin typeface="Consolas" pitchFamily="49" charset="0"/>
              </a:rPr>
              <a:t>t2     </a:t>
            </a:r>
            <a:endParaRPr lang="fr-FR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</a:t>
            </a:r>
            <a:r>
              <a:rPr lang="fr-FR" sz="1600" dirty="0" err="1">
                <a:latin typeface="Consolas" pitchFamily="49" charset="0"/>
              </a:rPr>
              <a:t>sw</a:t>
            </a:r>
            <a:r>
              <a:rPr lang="fr-FR" sz="1600" dirty="0">
                <a:latin typeface="Consolas" pitchFamily="49" charset="0"/>
              </a:rPr>
              <a:t>   $t1, </a:t>
            </a:r>
            <a:r>
              <a:rPr lang="fr-FR" sz="1600" dirty="0" err="1">
                <a:latin typeface="Consolas" pitchFamily="49" charset="0"/>
              </a:rPr>
              <a:t>wResult</a:t>
            </a:r>
            <a:r>
              <a:rPr lang="fr-FR" sz="1600" dirty="0">
                <a:latin typeface="Consolas" pitchFamily="49" charset="0"/>
              </a:rPr>
              <a:t>   </a:t>
            </a:r>
          </a:p>
          <a:p>
            <a:pPr marL="0" indent="0">
              <a:buNone/>
              <a:tabLst>
                <a:tab pos="1339850" algn="l"/>
              </a:tabLst>
            </a:pPr>
            <a:endParaRPr lang="fr-FR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li $v0, 10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</a:t>
            </a:r>
            <a:r>
              <a:rPr lang="fr-FR" sz="1600" dirty="0" err="1">
                <a:latin typeface="Consolas" pitchFamily="49" charset="0"/>
              </a:rPr>
              <a:t>syscall</a:t>
            </a:r>
            <a:r>
              <a:rPr lang="fr-FR" sz="1600" dirty="0">
                <a:latin typeface="Consolas" pitchFamily="49" charset="0"/>
              </a:rPr>
              <a:t>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fr-FR" sz="1600" dirty="0">
                <a:latin typeface="Consolas" pitchFamily="49" charset="0"/>
              </a:rPr>
              <a:t>            .end main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418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5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Somma degli </a:t>
            </a:r>
            <a:r>
              <a:rPr lang="it-IT" dirty="0" err="1"/>
              <a:t>elemnti</a:t>
            </a:r>
            <a:r>
              <a:rPr lang="it-IT" dirty="0"/>
              <a:t> di un Vettore (II) con un </a:t>
            </a:r>
            <a:r>
              <a:rPr lang="it-IT" dirty="0" err="1" smtClean="0"/>
              <a:t>loop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Registri</a:t>
            </a:r>
            <a:endParaRPr lang="it-IT" sz="3200" dirty="0" smtClean="0"/>
          </a:p>
          <a:p>
            <a:pPr lvl="1"/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t0. 	Indirizzo Vettore</a:t>
            </a:r>
          </a:p>
          <a:p>
            <a:pPr lvl="1"/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$t1.	Accumulatore</a:t>
            </a:r>
          </a:p>
          <a:p>
            <a:pPr lvl="1"/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$t2.	Temporaneo</a:t>
            </a:r>
          </a:p>
          <a:p>
            <a:pPr lvl="1"/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$t3.	Contatore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dirty="0" smtClean="0"/>
          </a:p>
          <a:p>
            <a:pPr marL="342900" lvl="1" indent="-342900">
              <a:buFont typeface="Arial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225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Soluzione-5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/>
          <a:lstStyle/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	</a:t>
            </a:r>
            <a:r>
              <a:rPr lang="en-US" sz="1600" dirty="0" smtClean="0">
                <a:latin typeface="Consolas" pitchFamily="49" charset="0"/>
              </a:rPr>
              <a:t>.data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smtClean="0">
                <a:latin typeface="Consolas" pitchFamily="49" charset="0"/>
              </a:rPr>
              <a:t>	DIM=15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itchFamily="49" charset="0"/>
              </a:rPr>
              <a:t>wVett</a:t>
            </a:r>
            <a:r>
              <a:rPr lang="en-US" sz="1600" dirty="0">
                <a:latin typeface="Consolas" pitchFamily="49" charset="0"/>
              </a:rPr>
              <a:t>:    </a:t>
            </a:r>
            <a:r>
              <a:rPr lang="en-US" sz="1600" dirty="0" smtClean="0">
                <a:latin typeface="Consolas" pitchFamily="49" charset="0"/>
              </a:rPr>
              <a:t>	.</a:t>
            </a:r>
            <a:r>
              <a:rPr lang="en-US" sz="1600" dirty="0">
                <a:latin typeface="Consolas" pitchFamily="49" charset="0"/>
              </a:rPr>
              <a:t>word  2, 5, 16, 12, 34, 7, 20, 11, 31, 44, 70, 69, 2, 4, 23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itchFamily="49" charset="0"/>
              </a:rPr>
              <a:t>wResult</a:t>
            </a:r>
            <a:r>
              <a:rPr lang="en-US" sz="1600" dirty="0">
                <a:latin typeface="Consolas" pitchFamily="49" charset="0"/>
              </a:rPr>
              <a:t>:  </a:t>
            </a:r>
            <a:r>
              <a:rPr lang="en-US" sz="1600" dirty="0" smtClean="0">
                <a:latin typeface="Consolas" pitchFamily="49" charset="0"/>
              </a:rPr>
              <a:t>	.</a:t>
            </a:r>
            <a:r>
              <a:rPr lang="en-US" sz="1600" dirty="0">
                <a:latin typeface="Consolas" pitchFamily="49" charset="0"/>
              </a:rPr>
              <a:t>space  4</a:t>
            </a:r>
          </a:p>
          <a:p>
            <a:pPr marL="0" indent="0">
              <a:buNone/>
              <a:tabLst>
                <a:tab pos="1339850" algn="l"/>
              </a:tabLst>
            </a:pP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</a:t>
            </a:r>
            <a:r>
              <a:rPr lang="en-US" sz="1600" dirty="0" smtClean="0">
                <a:latin typeface="Consolas" pitchFamily="49" charset="0"/>
              </a:rPr>
              <a:t>	.</a:t>
            </a:r>
            <a:r>
              <a:rPr lang="en-US" sz="1600" dirty="0">
                <a:latin typeface="Consolas" pitchFamily="49" charset="0"/>
              </a:rPr>
              <a:t>text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</a:t>
            </a:r>
            <a:r>
              <a:rPr lang="en-US" sz="1600" dirty="0" smtClean="0">
                <a:latin typeface="Consolas" pitchFamily="49" charset="0"/>
              </a:rPr>
              <a:t>	.</a:t>
            </a:r>
            <a:r>
              <a:rPr lang="en-US" sz="1600" dirty="0" err="1">
                <a:latin typeface="Consolas" pitchFamily="49" charset="0"/>
              </a:rPr>
              <a:t>globl</a:t>
            </a:r>
            <a:r>
              <a:rPr lang="en-US" sz="1600" dirty="0">
                <a:latin typeface="Consolas" pitchFamily="49" charset="0"/>
              </a:rPr>
              <a:t> main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</a:t>
            </a:r>
            <a:r>
              <a:rPr lang="en-US" sz="1600" dirty="0" smtClean="0">
                <a:latin typeface="Consolas" pitchFamily="49" charset="0"/>
              </a:rPr>
              <a:t>	.</a:t>
            </a:r>
            <a:r>
              <a:rPr lang="en-US" sz="1600" dirty="0" err="1">
                <a:latin typeface="Consolas" pitchFamily="49" charset="0"/>
              </a:rPr>
              <a:t>ent</a:t>
            </a:r>
            <a:r>
              <a:rPr lang="en-US" sz="1600" dirty="0">
                <a:latin typeface="Consolas" pitchFamily="49" charset="0"/>
              </a:rPr>
              <a:t> main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main: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</a:t>
            </a:r>
            <a:r>
              <a:rPr lang="en-US" sz="1600" dirty="0" smtClean="0">
                <a:latin typeface="Consolas" pitchFamily="49" charset="0"/>
              </a:rPr>
              <a:t>	li   </a:t>
            </a:r>
            <a:r>
              <a:rPr lang="en-US" sz="1600" dirty="0">
                <a:latin typeface="Consolas" pitchFamily="49" charset="0"/>
              </a:rPr>
              <a:t>$t1, 0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</a:t>
            </a:r>
            <a:r>
              <a:rPr lang="en-US" sz="1600" dirty="0" smtClean="0">
                <a:latin typeface="Consolas" pitchFamily="49" charset="0"/>
              </a:rPr>
              <a:t>	li   </a:t>
            </a:r>
            <a:r>
              <a:rPr lang="en-US" sz="1600" dirty="0">
                <a:latin typeface="Consolas" pitchFamily="49" charset="0"/>
              </a:rPr>
              <a:t>$t3, </a:t>
            </a:r>
            <a:r>
              <a:rPr lang="en-US" sz="1600" dirty="0" smtClean="0">
                <a:latin typeface="Consolas" pitchFamily="49" charset="0"/>
              </a:rPr>
              <a:t>DIM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</a:t>
            </a:r>
            <a:r>
              <a:rPr lang="en-US" sz="1600" dirty="0" smtClean="0">
                <a:latin typeface="Consolas" pitchFamily="49" charset="0"/>
              </a:rPr>
              <a:t>	la   </a:t>
            </a:r>
            <a:r>
              <a:rPr lang="en-US" sz="1600" dirty="0">
                <a:latin typeface="Consolas" pitchFamily="49" charset="0"/>
              </a:rPr>
              <a:t>$t0, </a:t>
            </a:r>
            <a:r>
              <a:rPr lang="en-US" sz="1600" dirty="0" err="1">
                <a:latin typeface="Consolas" pitchFamily="49" charset="0"/>
              </a:rPr>
              <a:t>wVett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	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	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endParaRPr lang="en-US" sz="16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57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Soluzione-5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89176" y="1772816"/>
            <a:ext cx="8229600" cy="3600400"/>
          </a:xfrm>
        </p:spPr>
        <p:txBody>
          <a:bodyPr/>
          <a:lstStyle/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 smtClean="0">
                <a:latin typeface="Consolas" pitchFamily="49" charset="0"/>
              </a:rPr>
              <a:t>ciclo</a:t>
            </a:r>
            <a:r>
              <a:rPr lang="en-US" sz="1600" dirty="0">
                <a:latin typeface="Consolas" pitchFamily="49" charset="0"/>
              </a:rPr>
              <a:t>:    </a:t>
            </a: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lw</a:t>
            </a:r>
            <a:r>
              <a:rPr lang="en-US" sz="1600" dirty="0" smtClean="0">
                <a:latin typeface="Consolas" pitchFamily="49" charset="0"/>
              </a:rPr>
              <a:t>    </a:t>
            </a:r>
            <a:r>
              <a:rPr lang="en-US" sz="1600" dirty="0">
                <a:latin typeface="Consolas" pitchFamily="49" charset="0"/>
              </a:rPr>
              <a:t>$t2, ($t0)     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</a:t>
            </a:r>
            <a:r>
              <a:rPr lang="en-US" sz="1600" dirty="0" smtClean="0">
                <a:latin typeface="Consolas" pitchFamily="49" charset="0"/>
              </a:rPr>
              <a:t>	add   </a:t>
            </a:r>
            <a:r>
              <a:rPr lang="en-US" sz="1600" dirty="0">
                <a:latin typeface="Consolas" pitchFamily="49" charset="0"/>
              </a:rPr>
              <a:t>$t1, $t1, $t2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</a:t>
            </a:r>
            <a:r>
              <a:rPr lang="en-US" sz="1600" dirty="0" smtClean="0">
                <a:latin typeface="Consolas" pitchFamily="49" charset="0"/>
              </a:rPr>
              <a:t>	add   </a:t>
            </a:r>
            <a:r>
              <a:rPr lang="en-US" sz="1600" dirty="0">
                <a:latin typeface="Consolas" pitchFamily="49" charset="0"/>
              </a:rPr>
              <a:t>$t0, $t0, 4     #  ++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</a:t>
            </a:r>
            <a:r>
              <a:rPr lang="en-US" sz="1600" dirty="0" smtClean="0">
                <a:latin typeface="Consolas" pitchFamily="49" charset="0"/>
              </a:rPr>
              <a:t>	sub   </a:t>
            </a:r>
            <a:r>
              <a:rPr lang="en-US" sz="1600" dirty="0">
                <a:latin typeface="Consolas" pitchFamily="49" charset="0"/>
              </a:rPr>
              <a:t>$t3, $t3, 1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</a:t>
            </a: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beq</a:t>
            </a:r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>
                <a:latin typeface="Consolas" pitchFamily="49" charset="0"/>
              </a:rPr>
              <a:t>$t3, 0, fine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</a:t>
            </a:r>
            <a:r>
              <a:rPr lang="en-US" sz="1600" dirty="0" smtClean="0">
                <a:latin typeface="Consolas" pitchFamily="49" charset="0"/>
              </a:rPr>
              <a:t>	j     </a:t>
            </a:r>
            <a:r>
              <a:rPr lang="en-US" sz="1600" dirty="0" err="1" smtClean="0">
                <a:latin typeface="Consolas" pitchFamily="49" charset="0"/>
              </a:rPr>
              <a:t>ciclo</a:t>
            </a:r>
            <a:endParaRPr lang="en-US" sz="1600" dirty="0" smtClean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fine:    </a:t>
            </a: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sw</a:t>
            </a:r>
            <a:r>
              <a:rPr lang="en-US" sz="1600" dirty="0" smtClean="0">
                <a:latin typeface="Consolas" pitchFamily="49" charset="0"/>
              </a:rPr>
              <a:t>    </a:t>
            </a:r>
            <a:r>
              <a:rPr lang="en-US" sz="1600" dirty="0">
                <a:latin typeface="Consolas" pitchFamily="49" charset="0"/>
              </a:rPr>
              <a:t>$t1, </a:t>
            </a:r>
            <a:r>
              <a:rPr lang="en-US" sz="1600" dirty="0" err="1">
                <a:latin typeface="Consolas" pitchFamily="49" charset="0"/>
              </a:rPr>
              <a:t>wResult</a:t>
            </a:r>
            <a:r>
              <a:rPr lang="en-US" sz="1600" dirty="0">
                <a:latin typeface="Consolas" pitchFamily="49" charset="0"/>
              </a:rPr>
              <a:t>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</a:t>
            </a:r>
            <a:r>
              <a:rPr lang="en-US" sz="1600" dirty="0" smtClean="0">
                <a:latin typeface="Consolas" pitchFamily="49" charset="0"/>
              </a:rPr>
              <a:t>	li </a:t>
            </a:r>
            <a:r>
              <a:rPr lang="en-US" sz="1600" dirty="0">
                <a:latin typeface="Consolas" pitchFamily="49" charset="0"/>
              </a:rPr>
              <a:t>$v0, 10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</a:t>
            </a: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syscall</a:t>
            </a:r>
            <a:r>
              <a:rPr lang="en-US" sz="1600" dirty="0" smtClean="0">
                <a:latin typeface="Consolas" pitchFamily="49" charset="0"/>
              </a:rPr>
              <a:t> 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</a:t>
            </a:r>
            <a:r>
              <a:rPr lang="en-US" sz="1600" dirty="0" smtClean="0">
                <a:latin typeface="Consolas" pitchFamily="49" charset="0"/>
              </a:rPr>
              <a:t>	.</a:t>
            </a:r>
            <a:r>
              <a:rPr lang="en-US" sz="1600" dirty="0">
                <a:latin typeface="Consolas" pitchFamily="49" charset="0"/>
              </a:rPr>
              <a:t>end main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	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	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endParaRPr lang="en-US" sz="16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03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8636"/>
            <a:ext cx="8229600" cy="1143000"/>
          </a:xfrm>
        </p:spPr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6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it-IT" dirty="0" smtClean="0"/>
              <a:t>Lettura </a:t>
            </a:r>
            <a:r>
              <a:rPr lang="it-IT" dirty="0"/>
              <a:t>da tastiera e visualizzazione a video di un vettore di 5 </a:t>
            </a:r>
            <a:r>
              <a:rPr lang="it-IT" dirty="0" smtClean="0"/>
              <a:t>caratteri</a:t>
            </a:r>
          </a:p>
          <a:p>
            <a:endParaRPr lang="it-IT" dirty="0" smtClean="0"/>
          </a:p>
          <a:p>
            <a:r>
              <a:rPr lang="it-IT" dirty="0" smtClean="0"/>
              <a:t>Registri</a:t>
            </a:r>
            <a:endParaRPr lang="it-IT" sz="3200" dirty="0" smtClean="0"/>
          </a:p>
          <a:p>
            <a:pPr lvl="1"/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t0. 	Indirizzo Vettore</a:t>
            </a:r>
          </a:p>
          <a:p>
            <a:pPr lvl="1"/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$t1.	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Contatore</a:t>
            </a:r>
            <a:endParaRPr lang="it-IT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.Print </a:t>
            </a:r>
            <a:r>
              <a:rPr lang="it-IT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a0 = </a:t>
            </a:r>
            <a:r>
              <a:rPr lang="it-IT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.Print </a:t>
            </a:r>
            <a:r>
              <a:rPr lang="it-IT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($a0 = </a:t>
            </a:r>
            <a:r>
              <a:rPr lang="it-IT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/>
            <a:r>
              <a:rPr lang="it-IT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.Get </a:t>
            </a:r>
            <a:r>
              <a:rPr lang="it-IT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($v0 = </a:t>
            </a:r>
            <a:r>
              <a:rPr lang="it-IT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3200" dirty="0" smtClean="0"/>
          </a:p>
          <a:p>
            <a:pPr marL="342900" lvl="1" indent="-342900">
              <a:buFont typeface="Arial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5007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8636"/>
            <a:ext cx="8229600" cy="1143000"/>
          </a:xfrm>
        </p:spPr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6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it-IT" dirty="0" smtClean="0"/>
              <a:t>Tipo </a:t>
            </a:r>
            <a:r>
              <a:rPr lang="it-IT" b="1" dirty="0" err="1" smtClean="0"/>
              <a:t>asciiz</a:t>
            </a:r>
            <a:r>
              <a:rPr lang="it-IT" dirty="0" smtClean="0"/>
              <a:t> - NULL </a:t>
            </a:r>
            <a:r>
              <a:rPr lang="it-IT" dirty="0" err="1"/>
              <a:t>terminated</a:t>
            </a:r>
            <a:r>
              <a:rPr lang="it-IT" dirty="0"/>
              <a:t> ASCII </a:t>
            </a:r>
            <a:r>
              <a:rPr lang="it-IT" dirty="0" err="1" smtClean="0"/>
              <a:t>string</a:t>
            </a:r>
            <a:endParaRPr lang="it-IT" dirty="0" smtClean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Inserire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numeri\n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it-IT" dirty="0" smtClean="0"/>
          </a:p>
          <a:p>
            <a:r>
              <a:rPr lang="it-IT" dirty="0" smtClean="0"/>
              <a:t>Il </a:t>
            </a:r>
            <a:r>
              <a:rPr lang="it-IT" dirty="0"/>
              <a:t>NULL è un carattere ASCII non stampabile e viene utilizzato per contrassegnare la fine della stringa. La terminazione NULL è standard ed è richiesta dal servizio di sistema della stringa di stampa (per funzionare correttamente).</a:t>
            </a:r>
          </a:p>
          <a:p>
            <a:pPr marL="0" indent="0">
              <a:buNone/>
            </a:pPr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77699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8636"/>
            <a:ext cx="8229600" cy="1143000"/>
          </a:xfrm>
        </p:spPr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6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it-IT" dirty="0" err="1"/>
              <a:t>Get</a:t>
            </a:r>
            <a:r>
              <a:rPr lang="it-IT" dirty="0" smtClean="0"/>
              <a:t> </a:t>
            </a:r>
            <a:r>
              <a:rPr lang="it-IT" dirty="0" err="1" smtClean="0"/>
              <a:t>Integer</a:t>
            </a:r>
            <a:r>
              <a:rPr lang="it-IT" dirty="0" smtClean="0"/>
              <a:t>, si chiude con un ENTER</a:t>
            </a:r>
          </a:p>
          <a:p>
            <a:endParaRPr lang="it-IT" dirty="0" smtClean="0"/>
          </a:p>
          <a:p>
            <a:r>
              <a:rPr lang="it-IT" dirty="0" smtClean="0"/>
              <a:t>Non viene eseguito nessun controllo su tipo di carattere inserito ( se corrisponde ad una cifra numerica)</a:t>
            </a:r>
          </a:p>
          <a:p>
            <a:pPr lvl="1" indent="-342900">
              <a:tabLst>
                <a:tab pos="13398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 $v0, 5 </a:t>
            </a:r>
          </a:p>
          <a:p>
            <a:pPr lvl="1" indent="-342900">
              <a:tabLst>
                <a:tab pos="1339850" algn="l"/>
              </a:tabLs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#(result in $v0)</a:t>
            </a:r>
          </a:p>
          <a:p>
            <a:pPr lvl="1" indent="-342900">
              <a:tabLst>
                <a:tab pos="1339850" algn="l"/>
              </a:tabLs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$v0, ($t0)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393687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72670" y="1341"/>
            <a:ext cx="8229600" cy="1143000"/>
          </a:xfrm>
        </p:spPr>
        <p:txBody>
          <a:bodyPr/>
          <a:lstStyle/>
          <a:p>
            <a:r>
              <a:rPr lang="en-US" dirty="0" smtClean="0"/>
              <a:t>Soluzione-6-1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79173" y="1144340"/>
            <a:ext cx="8229600" cy="5164979"/>
          </a:xfrm>
        </p:spPr>
        <p:txBody>
          <a:bodyPr/>
          <a:lstStyle/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	   .</a:t>
            </a:r>
            <a:r>
              <a:rPr lang="en-US" sz="1600" dirty="0">
                <a:latin typeface="Consolas" pitchFamily="49" charset="0"/>
              </a:rPr>
              <a:t>data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DIM=4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itchFamily="49" charset="0"/>
              </a:rPr>
              <a:t>wRes</a:t>
            </a:r>
            <a:r>
              <a:rPr lang="en-US" sz="1600" dirty="0">
                <a:latin typeface="Consolas" pitchFamily="49" charset="0"/>
              </a:rPr>
              <a:t>:         .space   20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itchFamily="49" charset="0"/>
              </a:rPr>
              <a:t>message_in</a:t>
            </a:r>
            <a:r>
              <a:rPr lang="en-US" sz="1600" dirty="0">
                <a:latin typeface="Consolas" pitchFamily="49" charset="0"/>
              </a:rPr>
              <a:t> :  .</a:t>
            </a:r>
            <a:r>
              <a:rPr lang="en-US" sz="1600" dirty="0" err="1">
                <a:latin typeface="Consolas" pitchFamily="49" charset="0"/>
              </a:rPr>
              <a:t>asciiz</a:t>
            </a:r>
            <a:r>
              <a:rPr lang="en-US" sz="1600" dirty="0">
                <a:latin typeface="Consolas" pitchFamily="49" charset="0"/>
              </a:rPr>
              <a:t>   "</a:t>
            </a:r>
            <a:r>
              <a:rPr lang="en-US" sz="1600" dirty="0" err="1">
                <a:latin typeface="Consolas" pitchFamily="49" charset="0"/>
              </a:rPr>
              <a:t>Inserire</a:t>
            </a:r>
            <a:r>
              <a:rPr lang="en-US" sz="1600" dirty="0">
                <a:latin typeface="Consolas" pitchFamily="49" charset="0"/>
              </a:rPr>
              <a:t> numeri\n"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itchFamily="49" charset="0"/>
              </a:rPr>
              <a:t>message_out</a:t>
            </a:r>
            <a:r>
              <a:rPr lang="en-US" sz="1600" dirty="0">
                <a:latin typeface="Consolas" pitchFamily="49" charset="0"/>
              </a:rPr>
              <a:t> : .</a:t>
            </a:r>
            <a:r>
              <a:rPr lang="en-US" sz="1600" dirty="0" err="1">
                <a:latin typeface="Consolas" pitchFamily="49" charset="0"/>
              </a:rPr>
              <a:t>asciiz</a:t>
            </a:r>
            <a:r>
              <a:rPr lang="en-US" sz="1600" dirty="0">
                <a:latin typeface="Consolas" pitchFamily="49" charset="0"/>
              </a:rPr>
              <a:t>  "Numeri </a:t>
            </a:r>
            <a:r>
              <a:rPr lang="en-US" sz="1600" dirty="0" err="1">
                <a:latin typeface="Consolas" pitchFamily="49" charset="0"/>
              </a:rPr>
              <a:t>inseriti</a:t>
            </a:r>
            <a:r>
              <a:rPr lang="en-US" sz="1600" dirty="0">
                <a:latin typeface="Consolas" pitchFamily="49" charset="0"/>
              </a:rPr>
              <a:t>\n"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space :       .</a:t>
            </a:r>
            <a:r>
              <a:rPr lang="en-US" sz="1600" dirty="0" err="1">
                <a:latin typeface="Consolas" pitchFamily="49" charset="0"/>
              </a:rPr>
              <a:t>ascii</a:t>
            </a:r>
            <a:r>
              <a:rPr lang="en-US" sz="1600" dirty="0">
                <a:latin typeface="Consolas" pitchFamily="49" charset="0"/>
              </a:rPr>
              <a:t>   " ; "</a:t>
            </a:r>
          </a:p>
          <a:p>
            <a:pPr marL="0" indent="0">
              <a:buNone/>
              <a:tabLst>
                <a:tab pos="1339850" algn="l"/>
              </a:tabLst>
            </a:pP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.text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.</a:t>
            </a:r>
            <a:r>
              <a:rPr lang="en-US" sz="1600" dirty="0" err="1">
                <a:latin typeface="Consolas" pitchFamily="49" charset="0"/>
              </a:rPr>
              <a:t>globl</a:t>
            </a:r>
            <a:r>
              <a:rPr lang="en-US" sz="1600" dirty="0">
                <a:latin typeface="Consolas" pitchFamily="49" charset="0"/>
              </a:rPr>
              <a:t> main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.</a:t>
            </a:r>
            <a:r>
              <a:rPr lang="en-US" sz="1600" dirty="0" err="1">
                <a:latin typeface="Consolas" pitchFamily="49" charset="0"/>
              </a:rPr>
              <a:t>ent</a:t>
            </a:r>
            <a:r>
              <a:rPr lang="en-US" sz="1600" dirty="0">
                <a:latin typeface="Consolas" pitchFamily="49" charset="0"/>
              </a:rPr>
              <a:t> main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main: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la $a0, </a:t>
            </a:r>
            <a:r>
              <a:rPr lang="en-US" sz="1600" dirty="0" err="1">
                <a:latin typeface="Consolas" pitchFamily="49" charset="0"/>
              </a:rPr>
              <a:t>message_in</a:t>
            </a:r>
            <a:r>
              <a:rPr lang="en-US" sz="1600" dirty="0">
                <a:latin typeface="Consolas" pitchFamily="49" charset="0"/>
              </a:rPr>
              <a:t> 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li $v0, 4          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</a:rPr>
              <a:t>syscall</a:t>
            </a:r>
            <a:r>
              <a:rPr lang="en-US" sz="1600" dirty="0">
                <a:latin typeface="Consolas" pitchFamily="49" charset="0"/>
              </a:rPr>
              <a:t>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la $t0, </a:t>
            </a:r>
            <a:r>
              <a:rPr lang="en-US" sz="1600" dirty="0" err="1">
                <a:latin typeface="Consolas" pitchFamily="49" charset="0"/>
              </a:rPr>
              <a:t>wRes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li $t1, 0       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46172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70205" y="1341"/>
            <a:ext cx="8229600" cy="1143000"/>
          </a:xfrm>
        </p:spPr>
        <p:txBody>
          <a:bodyPr/>
          <a:lstStyle/>
          <a:p>
            <a:r>
              <a:rPr lang="en-US" dirty="0" smtClean="0"/>
              <a:t>Soluzione-6-2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41480" y="980728"/>
            <a:ext cx="8229600" cy="5308995"/>
          </a:xfrm>
        </p:spPr>
        <p:txBody>
          <a:bodyPr/>
          <a:lstStyle/>
          <a:p>
            <a:pPr marL="0" indent="0">
              <a:buNone/>
              <a:tabLst>
                <a:tab pos="1339850" algn="l"/>
              </a:tabLst>
            </a:pPr>
            <a:r>
              <a:rPr lang="en-US" sz="1600" dirty="0" smtClean="0">
                <a:latin typeface="Consolas" pitchFamily="49" charset="0"/>
              </a:rPr>
              <a:t>  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itchFamily="49" charset="0"/>
              </a:rPr>
              <a:t>uno</a:t>
            </a:r>
            <a:r>
              <a:rPr lang="en-US" sz="1600" dirty="0">
                <a:latin typeface="Consolas" pitchFamily="49" charset="0"/>
              </a:rPr>
              <a:t>:          li $v0, 5       # Read integer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</a:rPr>
              <a:t>syscall</a:t>
            </a:r>
            <a:r>
              <a:rPr lang="en-US" sz="1600" dirty="0">
                <a:latin typeface="Consolas" pitchFamily="49" charset="0"/>
              </a:rPr>
              <a:t>         # system call (result in $v0)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</a:rPr>
              <a:t>sw</a:t>
            </a:r>
            <a:r>
              <a:rPr lang="en-US" sz="1600" dirty="0">
                <a:latin typeface="Consolas" pitchFamily="49" charset="0"/>
              </a:rPr>
              <a:t> $v0, ($t0)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</a:rPr>
              <a:t>beq</a:t>
            </a:r>
            <a:r>
              <a:rPr lang="en-US" sz="1600" dirty="0">
                <a:latin typeface="Consolas" pitchFamily="49" charset="0"/>
              </a:rPr>
              <a:t>   $t1, DIM, </a:t>
            </a:r>
            <a:r>
              <a:rPr lang="en-US" sz="1600" dirty="0" err="1">
                <a:latin typeface="Consolas" pitchFamily="49" charset="0"/>
              </a:rPr>
              <a:t>print_num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add $t1, $t1, 1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add $t0, $t0, 4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j </a:t>
            </a:r>
            <a:r>
              <a:rPr lang="en-US" sz="1600" dirty="0" err="1">
                <a:latin typeface="Consolas" pitchFamily="49" charset="0"/>
              </a:rPr>
              <a:t>uno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print_num</a:t>
            </a:r>
            <a:r>
              <a:rPr lang="en-US" sz="1600" dirty="0">
                <a:latin typeface="Consolas" pitchFamily="49" charset="0"/>
              </a:rPr>
              <a:t>:   la $a0, </a:t>
            </a:r>
            <a:r>
              <a:rPr lang="en-US" sz="1600" dirty="0" err="1">
                <a:latin typeface="Consolas" pitchFamily="49" charset="0"/>
              </a:rPr>
              <a:t>message_out</a:t>
            </a:r>
            <a:r>
              <a:rPr lang="en-US" sz="1600" dirty="0">
                <a:latin typeface="Consolas" pitchFamily="49" charset="0"/>
              </a:rPr>
              <a:t>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li $v0, 4          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</a:rPr>
              <a:t>syscall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la $t0, </a:t>
            </a:r>
            <a:r>
              <a:rPr lang="en-US" sz="1600" dirty="0" err="1">
                <a:latin typeface="Consolas" pitchFamily="49" charset="0"/>
              </a:rPr>
              <a:t>wRes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li $t1, 0         # </a:t>
            </a:r>
            <a:r>
              <a:rPr lang="en-US" sz="1600" dirty="0" err="1">
                <a:latin typeface="Consolas" pitchFamily="49" charset="0"/>
              </a:rPr>
              <a:t>contatore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ciclo_print</a:t>
            </a:r>
            <a:r>
              <a:rPr lang="en-US" sz="1600" dirty="0">
                <a:latin typeface="Consolas" pitchFamily="49" charset="0"/>
              </a:rPr>
              <a:t>: li $v0, 1         # call code, print </a:t>
            </a:r>
            <a:r>
              <a:rPr lang="en-US" sz="1600" dirty="0" err="1">
                <a:latin typeface="Consolas" pitchFamily="49" charset="0"/>
              </a:rPr>
              <a:t>int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</a:rPr>
              <a:t>lw</a:t>
            </a:r>
            <a:r>
              <a:rPr lang="en-US" sz="1600" dirty="0">
                <a:latin typeface="Consolas" pitchFamily="49" charset="0"/>
              </a:rPr>
              <a:t> $a0, ($t0)     # value for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to print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</a:rPr>
              <a:t>syscall</a:t>
            </a:r>
            <a:r>
              <a:rPr lang="en-US" sz="1600" dirty="0">
                <a:latin typeface="Consolas" pitchFamily="49" charset="0"/>
              </a:rPr>
              <a:t>           # system call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</a:t>
            </a:r>
            <a:endParaRPr lang="en-US" sz="16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38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Obiettivi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Acquisire familiarità con il simulatore </a:t>
            </a:r>
            <a:r>
              <a:rPr lang="it-IT" dirty="0" err="1" smtClean="0"/>
              <a:t>QtSpim</a:t>
            </a:r>
            <a:endParaRPr lang="it-IT" dirty="0" smtClean="0"/>
          </a:p>
          <a:p>
            <a:r>
              <a:rPr lang="it-IT" dirty="0" smtClean="0"/>
              <a:t>Esempi mirati a :</a:t>
            </a:r>
          </a:p>
          <a:p>
            <a:pPr lvl="1"/>
            <a:r>
              <a:rPr lang="it-IT" dirty="0" smtClean="0"/>
              <a:t>Costruire un programma a partire dal </a:t>
            </a:r>
            <a:r>
              <a:rPr lang="it-IT" dirty="0" err="1" smtClean="0"/>
              <a:t>template</a:t>
            </a:r>
            <a:endParaRPr lang="it-IT" dirty="0" smtClean="0"/>
          </a:p>
          <a:p>
            <a:pPr lvl="1"/>
            <a:r>
              <a:rPr lang="it-IT" dirty="0" smtClean="0"/>
              <a:t>Dichiarare Variabili </a:t>
            </a:r>
          </a:p>
          <a:p>
            <a:pPr lvl="1"/>
            <a:r>
              <a:rPr lang="it-IT" dirty="0" smtClean="0"/>
              <a:t>Manipolare dati da Memoria a Registro</a:t>
            </a:r>
          </a:p>
          <a:p>
            <a:pPr lvl="1"/>
            <a:r>
              <a:rPr lang="it-IT" dirty="0" smtClean="0"/>
              <a:t>Manipolare dati da Registro a Memoria</a:t>
            </a:r>
          </a:p>
          <a:p>
            <a:pPr lvl="1"/>
            <a:r>
              <a:rPr lang="it-IT" dirty="0" smtClean="0"/>
              <a:t>I/O basico da Console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4226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70205" y="1341"/>
            <a:ext cx="8229600" cy="1143000"/>
          </a:xfrm>
        </p:spPr>
        <p:txBody>
          <a:bodyPr/>
          <a:lstStyle/>
          <a:p>
            <a:r>
              <a:rPr lang="en-US" dirty="0" smtClean="0"/>
              <a:t>Soluzione-6-3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47072" y="1144340"/>
            <a:ext cx="8229600" cy="4804939"/>
          </a:xfrm>
        </p:spPr>
        <p:txBody>
          <a:bodyPr/>
          <a:lstStyle/>
          <a:p>
            <a:pPr marL="0" indent="0">
              <a:buNone/>
              <a:tabLst>
                <a:tab pos="1339850" algn="l"/>
              </a:tabLst>
            </a:pPr>
            <a:r>
              <a:rPr lang="en-US" sz="1600" dirty="0" smtClean="0">
                <a:latin typeface="Consolas" pitchFamily="49" charset="0"/>
              </a:rPr>
              <a:t>                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</a:rPr>
              <a:t>beq</a:t>
            </a:r>
            <a:r>
              <a:rPr lang="en-US" sz="1600" dirty="0">
                <a:latin typeface="Consolas" pitchFamily="49" charset="0"/>
              </a:rPr>
              <a:t>   $t1, DIM, fine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la $a0, space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li $v0, 4          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</a:rPr>
              <a:t>syscall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add $t1, $t1, 1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add $t0, $t0, 4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j </a:t>
            </a:r>
            <a:r>
              <a:rPr lang="en-US" sz="1600" dirty="0" err="1">
                <a:latin typeface="Consolas" pitchFamily="49" charset="0"/>
              </a:rPr>
              <a:t>ciclo_print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fine:         </a:t>
            </a:r>
            <a:r>
              <a:rPr lang="en-US" sz="1600" dirty="0" err="1">
                <a:latin typeface="Consolas" pitchFamily="49" charset="0"/>
              </a:rPr>
              <a:t>nop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li $v0, 10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</a:rPr>
              <a:t>syscall</a:t>
            </a:r>
            <a:r>
              <a:rPr lang="en-US" sz="1600" dirty="0">
                <a:latin typeface="Consolas" pitchFamily="49" charset="0"/>
              </a:rPr>
              <a:t>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.end </a:t>
            </a:r>
            <a:r>
              <a:rPr lang="en-US" sz="1600" dirty="0" smtClean="0">
                <a:latin typeface="Consolas" pitchFamily="49" charset="0"/>
              </a:rPr>
              <a:t>main</a:t>
            </a:r>
            <a:r>
              <a:rPr lang="en-US" sz="1600" dirty="0">
                <a:latin typeface="Consolas" pitchFamily="49" charset="0"/>
              </a:rPr>
              <a:t>		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	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endParaRPr lang="en-US" sz="16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27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95536" y="28636"/>
            <a:ext cx="8229600" cy="1143000"/>
          </a:xfrm>
        </p:spPr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7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/>
          <a:lstStyle/>
          <a:p>
            <a:r>
              <a:rPr lang="it-IT" dirty="0" smtClean="0"/>
              <a:t>Ricerca </a:t>
            </a:r>
            <a:r>
              <a:rPr lang="it-IT" dirty="0"/>
              <a:t>del carattere minimo, vengono inseriti da tastiera DIM valori, </a:t>
            </a:r>
            <a:r>
              <a:rPr lang="it-IT" dirty="0" smtClean="0"/>
              <a:t>si </a:t>
            </a:r>
            <a:r>
              <a:rPr lang="it-IT" dirty="0"/>
              <a:t>calcola il minimo e si </a:t>
            </a:r>
            <a:r>
              <a:rPr lang="it-IT" dirty="0" smtClean="0"/>
              <a:t>visualizza</a:t>
            </a:r>
          </a:p>
          <a:p>
            <a:r>
              <a:rPr lang="it-IT" smtClean="0"/>
              <a:t>Registri</a:t>
            </a:r>
            <a:endParaRPr lang="it-IT" sz="3200" dirty="0" smtClean="0"/>
          </a:p>
          <a:p>
            <a:pPr lvl="1"/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t0. 	Indirizzo Vettore</a:t>
            </a:r>
          </a:p>
          <a:p>
            <a:pPr lvl="1"/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$t1.	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Contatore</a:t>
            </a:r>
            <a:endParaRPr lang="it-IT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$t2.	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Valore Minimo</a:t>
            </a:r>
            <a:endParaRPr lang="it-IT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$t3.	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Temporaneo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dirty="0" smtClean="0"/>
          </a:p>
          <a:p>
            <a:pPr marL="342900" lvl="1" indent="-342900">
              <a:buFont typeface="Arial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3497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40748"/>
            <a:ext cx="8229600" cy="1143000"/>
          </a:xfrm>
        </p:spPr>
        <p:txBody>
          <a:bodyPr/>
          <a:lstStyle/>
          <a:p>
            <a:r>
              <a:rPr lang="en-US" dirty="0" smtClean="0"/>
              <a:t>Soluzione-7-1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/>
          <a:lstStyle/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.data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DIM=4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itchFamily="49" charset="0"/>
              </a:rPr>
              <a:t>wVet</a:t>
            </a:r>
            <a:r>
              <a:rPr lang="en-US" sz="1600" dirty="0">
                <a:latin typeface="Consolas" pitchFamily="49" charset="0"/>
              </a:rPr>
              <a:t>:         .space    20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itchFamily="49" charset="0"/>
              </a:rPr>
              <a:t>wRes</a:t>
            </a:r>
            <a:r>
              <a:rPr lang="en-US" sz="1600" dirty="0">
                <a:latin typeface="Consolas" pitchFamily="49" charset="0"/>
              </a:rPr>
              <a:t>:         .space    4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itchFamily="49" charset="0"/>
              </a:rPr>
              <a:t>message_in</a:t>
            </a:r>
            <a:r>
              <a:rPr lang="en-US" sz="1600" dirty="0">
                <a:latin typeface="Consolas" pitchFamily="49" charset="0"/>
              </a:rPr>
              <a:t> :  .</a:t>
            </a:r>
            <a:r>
              <a:rPr lang="en-US" sz="1600" dirty="0" err="1">
                <a:latin typeface="Consolas" pitchFamily="49" charset="0"/>
              </a:rPr>
              <a:t>asciiz</a:t>
            </a:r>
            <a:r>
              <a:rPr lang="en-US" sz="1600" dirty="0">
                <a:latin typeface="Consolas" pitchFamily="49" charset="0"/>
              </a:rPr>
              <a:t>   "</a:t>
            </a:r>
            <a:r>
              <a:rPr lang="en-US" sz="1600" dirty="0" err="1">
                <a:latin typeface="Consolas" pitchFamily="49" charset="0"/>
              </a:rPr>
              <a:t>Inserire</a:t>
            </a:r>
            <a:r>
              <a:rPr lang="en-US" sz="1600" dirty="0">
                <a:latin typeface="Consolas" pitchFamily="49" charset="0"/>
              </a:rPr>
              <a:t> numeri\n"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itchFamily="49" charset="0"/>
              </a:rPr>
              <a:t>message_out</a:t>
            </a:r>
            <a:r>
              <a:rPr lang="en-US" sz="1600" dirty="0">
                <a:latin typeface="Consolas" pitchFamily="49" charset="0"/>
              </a:rPr>
              <a:t>:  .</a:t>
            </a:r>
            <a:r>
              <a:rPr lang="en-US" sz="1600" dirty="0" err="1">
                <a:latin typeface="Consolas" pitchFamily="49" charset="0"/>
              </a:rPr>
              <a:t>ascii</a:t>
            </a:r>
            <a:r>
              <a:rPr lang="en-US" sz="1600" dirty="0">
                <a:latin typeface="Consolas" pitchFamily="49" charset="0"/>
              </a:rPr>
              <a:t>    "</a:t>
            </a:r>
            <a:r>
              <a:rPr lang="en-US" sz="1600" dirty="0" err="1">
                <a:latin typeface="Consolas" pitchFamily="49" charset="0"/>
              </a:rPr>
              <a:t>Valore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Minimo</a:t>
            </a:r>
            <a:r>
              <a:rPr lang="en-US" sz="1600" dirty="0">
                <a:latin typeface="Consolas" pitchFamily="49" charset="0"/>
              </a:rPr>
              <a:t> : " </a:t>
            </a:r>
          </a:p>
          <a:p>
            <a:pPr marL="0" indent="0">
              <a:buNone/>
              <a:tabLst>
                <a:tab pos="1339850" algn="l"/>
              </a:tabLst>
            </a:pP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.text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.</a:t>
            </a:r>
            <a:r>
              <a:rPr lang="en-US" sz="1600" dirty="0" err="1">
                <a:latin typeface="Consolas" pitchFamily="49" charset="0"/>
              </a:rPr>
              <a:t>globl</a:t>
            </a:r>
            <a:r>
              <a:rPr lang="en-US" sz="1600" dirty="0">
                <a:latin typeface="Consolas" pitchFamily="49" charset="0"/>
              </a:rPr>
              <a:t> main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.</a:t>
            </a:r>
            <a:r>
              <a:rPr lang="en-US" sz="1600" dirty="0" err="1">
                <a:latin typeface="Consolas" pitchFamily="49" charset="0"/>
              </a:rPr>
              <a:t>ent</a:t>
            </a:r>
            <a:r>
              <a:rPr lang="en-US" sz="1600" dirty="0">
                <a:latin typeface="Consolas" pitchFamily="49" charset="0"/>
              </a:rPr>
              <a:t> main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main: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la $t0, </a:t>
            </a:r>
            <a:r>
              <a:rPr lang="en-US" sz="1600" dirty="0" err="1">
                <a:latin typeface="Consolas" pitchFamily="49" charset="0"/>
              </a:rPr>
              <a:t>wVet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li $t1, 0                 # </a:t>
            </a:r>
            <a:r>
              <a:rPr lang="en-US" sz="1600" dirty="0" err="1">
                <a:latin typeface="Consolas" pitchFamily="49" charset="0"/>
              </a:rPr>
              <a:t>contatore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la $a0, </a:t>
            </a:r>
            <a:r>
              <a:rPr lang="en-US" sz="1600" dirty="0" err="1">
                <a:latin typeface="Consolas" pitchFamily="49" charset="0"/>
              </a:rPr>
              <a:t>message_in</a:t>
            </a:r>
            <a:r>
              <a:rPr lang="en-US" sz="1600" dirty="0">
                <a:latin typeface="Consolas" pitchFamily="49" charset="0"/>
              </a:rPr>
              <a:t> 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li $v0, 4          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</a:rPr>
              <a:t>syscall</a:t>
            </a:r>
            <a:r>
              <a:rPr lang="en-US" sz="1600" dirty="0">
                <a:latin typeface="Consolas" pitchFamily="49" charset="0"/>
              </a:rPr>
              <a:t>            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52110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smtClean="0"/>
              <a:t>Soluzione-7-2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22727"/>
            <a:ext cx="8229600" cy="5402671"/>
          </a:xfrm>
        </p:spPr>
        <p:txBody>
          <a:bodyPr/>
          <a:lstStyle/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 smtClean="0">
                <a:latin typeface="Consolas" pitchFamily="49" charset="0"/>
              </a:rPr>
              <a:t>uno</a:t>
            </a:r>
            <a:r>
              <a:rPr lang="en-US" sz="1600" dirty="0">
                <a:latin typeface="Consolas" pitchFamily="49" charset="0"/>
              </a:rPr>
              <a:t>:          li  $v0, 5                # Read integer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</a:rPr>
              <a:t>syscall</a:t>
            </a:r>
            <a:r>
              <a:rPr lang="en-US" sz="1600" dirty="0">
                <a:latin typeface="Consolas" pitchFamily="49" charset="0"/>
              </a:rPr>
              <a:t>                   # system call (result in $v0)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</a:rPr>
              <a:t>sw</a:t>
            </a:r>
            <a:r>
              <a:rPr lang="en-US" sz="1600" dirty="0">
                <a:latin typeface="Consolas" pitchFamily="49" charset="0"/>
              </a:rPr>
              <a:t>  $v0, ($t0)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</a:rPr>
              <a:t>beq</a:t>
            </a:r>
            <a:r>
              <a:rPr lang="en-US" sz="1600" dirty="0">
                <a:latin typeface="Consolas" pitchFamily="49" charset="0"/>
              </a:rPr>
              <a:t> $t1, DIM, </a:t>
            </a:r>
            <a:r>
              <a:rPr lang="en-US" sz="1600" dirty="0" err="1">
                <a:latin typeface="Consolas" pitchFamily="49" charset="0"/>
              </a:rPr>
              <a:t>calc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add $t1, $t1, 1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add $t0, $t0, 4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j   </a:t>
            </a:r>
            <a:r>
              <a:rPr lang="en-US" sz="1600" dirty="0" err="1">
                <a:latin typeface="Consolas" pitchFamily="49" charset="0"/>
              </a:rPr>
              <a:t>uno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itchFamily="49" charset="0"/>
              </a:rPr>
              <a:t>calc</a:t>
            </a:r>
            <a:r>
              <a:rPr lang="en-US" sz="1600" dirty="0">
                <a:latin typeface="Consolas" pitchFamily="49" charset="0"/>
              </a:rPr>
              <a:t>:         la  $t0, </a:t>
            </a:r>
            <a:r>
              <a:rPr lang="en-US" sz="1600" dirty="0" err="1">
                <a:latin typeface="Consolas" pitchFamily="49" charset="0"/>
              </a:rPr>
              <a:t>wVet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li  $t1, 0                # </a:t>
            </a:r>
            <a:r>
              <a:rPr lang="en-US" sz="1600" dirty="0" err="1">
                <a:latin typeface="Consolas" pitchFamily="49" charset="0"/>
              </a:rPr>
              <a:t>contatore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</a:rPr>
              <a:t>lw</a:t>
            </a:r>
            <a:r>
              <a:rPr lang="en-US" sz="1600" dirty="0">
                <a:latin typeface="Consolas" pitchFamily="49" charset="0"/>
              </a:rPr>
              <a:t>  $t2, ($t0)            # $t2 </a:t>
            </a:r>
            <a:r>
              <a:rPr lang="en-US" sz="1600" dirty="0" err="1">
                <a:latin typeface="Consolas" pitchFamily="49" charset="0"/>
              </a:rPr>
              <a:t>memorizzo</a:t>
            </a:r>
            <a:r>
              <a:rPr lang="en-US" sz="1600" dirty="0">
                <a:latin typeface="Consolas" pitchFamily="49" charset="0"/>
              </a:rPr>
              <a:t> MIN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itchFamily="49" charset="0"/>
              </a:rPr>
              <a:t>loop_min</a:t>
            </a:r>
            <a:r>
              <a:rPr lang="en-US" sz="1600" dirty="0">
                <a:latin typeface="Consolas" pitchFamily="49" charset="0"/>
              </a:rPr>
              <a:t>:     </a:t>
            </a:r>
            <a:r>
              <a:rPr lang="en-US" sz="1600" dirty="0" err="1">
                <a:latin typeface="Consolas" pitchFamily="49" charset="0"/>
              </a:rPr>
              <a:t>beq</a:t>
            </a:r>
            <a:r>
              <a:rPr lang="en-US" sz="1600" dirty="0">
                <a:latin typeface="Consolas" pitchFamily="49" charset="0"/>
              </a:rPr>
              <a:t> $t1, DIM, </a:t>
            </a:r>
            <a:r>
              <a:rPr lang="en-US" sz="1600" dirty="0" err="1">
                <a:latin typeface="Consolas" pitchFamily="49" charset="0"/>
              </a:rPr>
              <a:t>print_num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</a:rPr>
              <a:t>lw</a:t>
            </a:r>
            <a:r>
              <a:rPr lang="en-US" sz="1600" dirty="0">
                <a:latin typeface="Consolas" pitchFamily="49" charset="0"/>
              </a:rPr>
              <a:t>  $t3, ($t0)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</a:rPr>
              <a:t>blt</a:t>
            </a:r>
            <a:r>
              <a:rPr lang="en-US" sz="1600" dirty="0">
                <a:latin typeface="Consolas" pitchFamily="49" charset="0"/>
              </a:rPr>
              <a:t> $t3, $t2, </a:t>
            </a:r>
            <a:r>
              <a:rPr lang="en-US" sz="1600" dirty="0" err="1">
                <a:latin typeface="Consolas" pitchFamily="49" charset="0"/>
              </a:rPr>
              <a:t>change_min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add $t1, $t1, 1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add $t0, $t0, 4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j   </a:t>
            </a:r>
            <a:r>
              <a:rPr lang="en-US" sz="1600" dirty="0" err="1">
                <a:latin typeface="Consolas" pitchFamily="49" charset="0"/>
              </a:rPr>
              <a:t>loop_min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481432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42641" y="116632"/>
            <a:ext cx="8229600" cy="1143000"/>
          </a:xfrm>
        </p:spPr>
        <p:txBody>
          <a:bodyPr/>
          <a:lstStyle/>
          <a:p>
            <a:r>
              <a:rPr lang="en-US" dirty="0" smtClean="0"/>
              <a:t>Soluzione-7-3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76957" y="1417638"/>
            <a:ext cx="8229600" cy="5035698"/>
          </a:xfrm>
        </p:spPr>
        <p:txBody>
          <a:bodyPr/>
          <a:lstStyle/>
          <a:p>
            <a:pPr marL="0" indent="0">
              <a:buNone/>
              <a:tabLst>
                <a:tab pos="1339850" algn="l"/>
              </a:tabLst>
            </a:pPr>
            <a:r>
              <a:rPr lang="en-US" sz="1600" dirty="0" smtClean="0">
                <a:latin typeface="Consolas" pitchFamily="49" charset="0"/>
              </a:rPr>
              <a:t>        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itchFamily="49" charset="0"/>
              </a:rPr>
              <a:t>change_min</a:t>
            </a:r>
            <a:r>
              <a:rPr lang="en-US" sz="1600" dirty="0">
                <a:latin typeface="Consolas" pitchFamily="49" charset="0"/>
              </a:rPr>
              <a:t>:   </a:t>
            </a:r>
            <a:r>
              <a:rPr lang="en-US" sz="1600" dirty="0" err="1">
                <a:latin typeface="Consolas" pitchFamily="49" charset="0"/>
              </a:rPr>
              <a:t>lw</a:t>
            </a:r>
            <a:r>
              <a:rPr lang="en-US" sz="1600" dirty="0">
                <a:latin typeface="Consolas" pitchFamily="49" charset="0"/>
              </a:rPr>
              <a:t>  $t2, ($t0)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j   </a:t>
            </a:r>
            <a:r>
              <a:rPr lang="en-US" sz="1600" dirty="0" err="1" smtClean="0">
                <a:latin typeface="Consolas" pitchFamily="49" charset="0"/>
              </a:rPr>
              <a:t>loop_min</a:t>
            </a:r>
            <a:r>
              <a:rPr lang="en-US" sz="1600" dirty="0" smtClean="0">
                <a:latin typeface="Consolas" pitchFamily="49" charset="0"/>
              </a:rPr>
              <a:t>        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itchFamily="49" charset="0"/>
              </a:rPr>
              <a:t>print_num</a:t>
            </a:r>
            <a:r>
              <a:rPr lang="en-US" sz="1600" dirty="0">
                <a:latin typeface="Consolas" pitchFamily="49" charset="0"/>
              </a:rPr>
              <a:t>:    la $a0, </a:t>
            </a:r>
            <a:r>
              <a:rPr lang="en-US" sz="1600" dirty="0" err="1">
                <a:latin typeface="Consolas" pitchFamily="49" charset="0"/>
              </a:rPr>
              <a:t>message_out</a:t>
            </a:r>
            <a:r>
              <a:rPr lang="en-US" sz="1600" dirty="0">
                <a:latin typeface="Consolas" pitchFamily="49" charset="0"/>
              </a:rPr>
              <a:t>   # </a:t>
            </a:r>
            <a:r>
              <a:rPr lang="en-US" sz="1600" dirty="0" err="1">
                <a:latin typeface="Consolas" pitchFamily="49" charset="0"/>
              </a:rPr>
              <a:t>addr</a:t>
            </a:r>
            <a:r>
              <a:rPr lang="en-US" sz="1600" dirty="0">
                <a:latin typeface="Consolas" pitchFamily="49" charset="0"/>
              </a:rPr>
              <a:t> of NULL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li $v0, 4             # call code, print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</a:rPr>
              <a:t>syscall</a:t>
            </a:r>
            <a:r>
              <a:rPr lang="en-US" sz="1600" dirty="0">
                <a:latin typeface="Consolas" pitchFamily="49" charset="0"/>
              </a:rPr>
              <a:t>               # system call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li    $v0, 1          # call code, print </a:t>
            </a:r>
            <a:r>
              <a:rPr lang="en-US" sz="1600" dirty="0" err="1">
                <a:latin typeface="Consolas" pitchFamily="49" charset="0"/>
              </a:rPr>
              <a:t>int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move  $a0, $t2        # value for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to print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</a:rPr>
              <a:t>syscall</a:t>
            </a:r>
            <a:r>
              <a:rPr lang="en-US" sz="1600" dirty="0">
                <a:latin typeface="Consolas" pitchFamily="49" charset="0"/>
              </a:rPr>
              <a:t>               # system call</a:t>
            </a:r>
          </a:p>
          <a:p>
            <a:pPr marL="0" indent="0">
              <a:buNone/>
              <a:tabLst>
                <a:tab pos="1339850" algn="l"/>
              </a:tabLst>
            </a:pP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fine:         </a:t>
            </a:r>
            <a:r>
              <a:rPr lang="en-US" sz="1600" dirty="0" err="1">
                <a:latin typeface="Consolas" pitchFamily="49" charset="0"/>
              </a:rPr>
              <a:t>nop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li $v0, 10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</a:rPr>
              <a:t>syscall</a:t>
            </a:r>
            <a:r>
              <a:rPr lang="en-US" sz="1600" dirty="0">
                <a:latin typeface="Consolas" pitchFamily="49" charset="0"/>
              </a:rPr>
              <a:t>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              .end main 		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	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endParaRPr lang="en-US" sz="16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440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Scrittura </a:t>
            </a:r>
            <a:r>
              <a:rPr lang="it-IT" dirty="0"/>
              <a:t>di un valore in un registro e sua verifica su </a:t>
            </a:r>
            <a:r>
              <a:rPr lang="it-IT" dirty="0" err="1" smtClean="0"/>
              <a:t>QtSpim</a:t>
            </a:r>
            <a:r>
              <a:rPr lang="it-IT" dirty="0" smtClean="0"/>
              <a:t>.</a:t>
            </a:r>
          </a:p>
          <a:p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Vengono memorizzati</a:t>
            </a:r>
          </a:p>
          <a:p>
            <a:pPr marL="742950" lvl="2" indent="-342900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 valore 10 decimale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$s0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valore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 esadecimale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.data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.text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globl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main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main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main: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li  $t0, 10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li  $s0, 0xdc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li $v0, 10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syscall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.end main</a:t>
            </a:r>
          </a:p>
        </p:txBody>
      </p:sp>
    </p:spTree>
    <p:extLst>
      <p:ext uri="{BB962C8B-B14F-4D97-AF65-F5344CB8AC3E}">
        <p14:creationId xmlns:p14="http://schemas.microsoft.com/office/powerpoint/2010/main" val="6132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it-IT" dirty="0"/>
              <a:t>Scrittura di un valore in una cella di </a:t>
            </a:r>
            <a:r>
              <a:rPr lang="it-IT" dirty="0" smtClean="0"/>
              <a:t>memoria</a:t>
            </a:r>
          </a:p>
          <a:p>
            <a:endParaRPr lang="it-IT" dirty="0"/>
          </a:p>
          <a:p>
            <a:r>
              <a:rPr lang="it-IT" dirty="0" smtClean="0"/>
              <a:t>Dichiarazione della variabile inizializzata con il valore 3 decimale</a:t>
            </a:r>
          </a:p>
          <a:p>
            <a:pPr marL="742950" lvl="2" indent="-342900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wVar:  .word    3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080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Soluzione-2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.</a:t>
            </a:r>
            <a:r>
              <a:rPr lang="en-US" sz="1600" dirty="0">
                <a:latin typeface="Consolas" panose="020B0609020204030204" pitchFamily="49" charset="0"/>
              </a:rPr>
              <a:t>data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wVar</a:t>
            </a:r>
            <a:r>
              <a:rPr lang="en-US" sz="1600" dirty="0">
                <a:latin typeface="Consolas" panose="020B0609020204030204" pitchFamily="49" charset="0"/>
              </a:rPr>
              <a:t>:  </a:t>
            </a:r>
            <a:r>
              <a:rPr lang="en-US" sz="1600" dirty="0" smtClean="0">
                <a:latin typeface="Consolas" panose="020B0609020204030204" pitchFamily="49" charset="0"/>
              </a:rPr>
              <a:t>	.</a:t>
            </a:r>
            <a:r>
              <a:rPr lang="en-US" sz="1600" dirty="0">
                <a:latin typeface="Consolas" panose="020B0609020204030204" pitchFamily="49" charset="0"/>
              </a:rPr>
              <a:t>word    3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.</a:t>
            </a:r>
            <a:r>
              <a:rPr lang="en-US" sz="1600" dirty="0">
                <a:latin typeface="Consolas" panose="020B0609020204030204" pitchFamily="49" charset="0"/>
              </a:rPr>
              <a:t>text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.</a:t>
            </a:r>
            <a:r>
              <a:rPr lang="en-US" sz="1600" dirty="0" err="1">
                <a:latin typeface="Consolas" panose="020B0609020204030204" pitchFamily="49" charset="0"/>
              </a:rPr>
              <a:t>globl</a:t>
            </a:r>
            <a:r>
              <a:rPr lang="en-US" sz="1600" dirty="0">
                <a:latin typeface="Consolas" panose="020B0609020204030204" pitchFamily="49" charset="0"/>
              </a:rPr>
              <a:t> main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.</a:t>
            </a:r>
            <a:r>
              <a:rPr lang="en-US" sz="1600" dirty="0" err="1">
                <a:latin typeface="Consolas" panose="020B0609020204030204" pitchFamily="49" charset="0"/>
              </a:rPr>
              <a:t>ent</a:t>
            </a:r>
            <a:r>
              <a:rPr lang="en-US" sz="1600" dirty="0">
                <a:latin typeface="Consolas" panose="020B0609020204030204" pitchFamily="49" charset="0"/>
              </a:rPr>
              <a:t> main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main: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li  </a:t>
            </a:r>
            <a:r>
              <a:rPr lang="en-US" sz="1600" dirty="0">
                <a:latin typeface="Consolas" panose="020B0609020204030204" pitchFamily="49" charset="0"/>
              </a:rPr>
              <a:t>$t0, 10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</a:rPr>
              <a:t>sw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$t0, </a:t>
            </a:r>
            <a:r>
              <a:rPr lang="en-US" sz="1600" dirty="0" err="1">
                <a:latin typeface="Consolas" panose="020B0609020204030204" pitchFamily="49" charset="0"/>
              </a:rPr>
              <a:t>wVar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li </a:t>
            </a:r>
            <a:r>
              <a:rPr lang="en-US" sz="1600" dirty="0">
                <a:latin typeface="Consolas" panose="020B0609020204030204" pitchFamily="49" charset="0"/>
              </a:rPr>
              <a:t>$v0, 10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</a:rPr>
              <a:t>syscall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.</a:t>
            </a:r>
            <a:r>
              <a:rPr lang="en-US" sz="1600" dirty="0">
                <a:latin typeface="Consolas" panose="020B0609020204030204" pitchFamily="49" charset="0"/>
              </a:rPr>
              <a:t>end </a:t>
            </a:r>
            <a:r>
              <a:rPr lang="en-US" sz="1600" dirty="0" smtClean="0">
                <a:latin typeface="Consolas" panose="020B0609020204030204" pitchFamily="49" charset="0"/>
              </a:rPr>
              <a:t>main</a:t>
            </a:r>
            <a:r>
              <a:rPr lang="it-IT" sz="1600" dirty="0">
                <a:latin typeface="Consolas" panose="020B06090202040302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35293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it-IT" dirty="0" smtClean="0"/>
              <a:t>Esercizio 3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36002"/>
            <a:ext cx="8229600" cy="4525963"/>
          </a:xfrm>
        </p:spPr>
        <p:txBody>
          <a:bodyPr/>
          <a:lstStyle/>
          <a:p>
            <a:r>
              <a:rPr lang="it-IT" dirty="0" smtClean="0"/>
              <a:t>Somma </a:t>
            </a:r>
            <a:r>
              <a:rPr lang="it-IT" dirty="0"/>
              <a:t>di 2 valori contenuti in due variabili e memorizzazione </a:t>
            </a:r>
            <a:r>
              <a:rPr lang="it-IT" dirty="0" smtClean="0"/>
              <a:t>risultato in </a:t>
            </a:r>
            <a:r>
              <a:rPr lang="it-IT" dirty="0"/>
              <a:t>una variabile Risultato</a:t>
            </a:r>
          </a:p>
          <a:p>
            <a:r>
              <a:rPr lang="pt-BR" dirty="0"/>
              <a:t>I due operandi</a:t>
            </a:r>
          </a:p>
          <a:p>
            <a:pPr marL="742950" lvl="2" indent="-342900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wOpd1:   .word   10</a:t>
            </a:r>
          </a:p>
          <a:p>
            <a:pPr marL="742950" lvl="2" indent="-342900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wOpd2:   .word   24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3200" dirty="0" smtClean="0"/>
              <a:t>La </a:t>
            </a:r>
            <a:r>
              <a:rPr lang="en-US" sz="3200" dirty="0" err="1" smtClean="0"/>
              <a:t>variabile</a:t>
            </a:r>
            <a:r>
              <a:rPr lang="en-US" sz="3200" dirty="0" smtClean="0"/>
              <a:t> </a:t>
            </a:r>
            <a:r>
              <a:rPr lang="en-US" sz="3200" dirty="0" err="1" smtClean="0"/>
              <a:t>Risultato</a:t>
            </a:r>
            <a:endParaRPr lang="en-US" sz="3200" dirty="0"/>
          </a:p>
          <a:p>
            <a:pPr marL="742950" lvl="2" indent="-342900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wResult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4 </a:t>
            </a:r>
          </a:p>
          <a:p>
            <a:pPr marL="0" lvl="1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268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Soluzione-3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 .data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wOpd1:   </a:t>
            </a:r>
            <a:r>
              <a:rPr lang="it-IT" sz="1600" dirty="0" smtClean="0">
                <a:latin typeface="Consolas" panose="020B0609020204030204" pitchFamily="49" charset="0"/>
              </a:rPr>
              <a:t>.</a:t>
            </a:r>
            <a:r>
              <a:rPr lang="it-IT" sz="1600" dirty="0">
                <a:latin typeface="Consolas" panose="020B0609020204030204" pitchFamily="49" charset="0"/>
              </a:rPr>
              <a:t>word   10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wOpd2:   </a:t>
            </a:r>
            <a:r>
              <a:rPr lang="it-IT" sz="1600" dirty="0" smtClean="0">
                <a:latin typeface="Consolas" panose="020B0609020204030204" pitchFamily="49" charset="0"/>
              </a:rPr>
              <a:t>.</a:t>
            </a:r>
            <a:r>
              <a:rPr lang="it-IT" sz="1600" dirty="0">
                <a:latin typeface="Consolas" panose="020B0609020204030204" pitchFamily="49" charset="0"/>
              </a:rPr>
              <a:t>word   24</a:t>
            </a:r>
          </a:p>
          <a:p>
            <a:pPr marL="0" indent="0">
              <a:buNone/>
            </a:pPr>
            <a:r>
              <a:rPr lang="it-IT" sz="1600" dirty="0" err="1">
                <a:latin typeface="Consolas" panose="020B0609020204030204" pitchFamily="49" charset="0"/>
              </a:rPr>
              <a:t>wResult</a:t>
            </a:r>
            <a:r>
              <a:rPr lang="it-IT" sz="1600" dirty="0">
                <a:latin typeface="Consolas" panose="020B0609020204030204" pitchFamily="49" charset="0"/>
              </a:rPr>
              <a:t>: </a:t>
            </a:r>
            <a:r>
              <a:rPr lang="it-IT" sz="1600" dirty="0" smtClean="0">
                <a:latin typeface="Consolas" panose="020B0609020204030204" pitchFamily="49" charset="0"/>
              </a:rPr>
              <a:t>.</a:t>
            </a:r>
            <a:r>
              <a:rPr lang="it-IT" sz="1600" dirty="0" err="1">
                <a:latin typeface="Consolas" panose="020B0609020204030204" pitchFamily="49" charset="0"/>
              </a:rPr>
              <a:t>space</a:t>
            </a:r>
            <a:r>
              <a:rPr lang="it-IT" sz="1600" dirty="0">
                <a:latin typeface="Consolas" panose="020B0609020204030204" pitchFamily="49" charset="0"/>
              </a:rPr>
              <a:t>  4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</a:t>
            </a:r>
            <a:r>
              <a:rPr lang="it-IT" sz="1600" dirty="0" smtClean="0">
                <a:latin typeface="Consolas" panose="020B0609020204030204" pitchFamily="49" charset="0"/>
              </a:rPr>
              <a:t>	.</a:t>
            </a:r>
            <a:r>
              <a:rPr lang="it-IT" sz="1600" dirty="0">
                <a:latin typeface="Consolas" panose="020B0609020204030204" pitchFamily="49" charset="0"/>
              </a:rPr>
              <a:t>text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.</a:t>
            </a:r>
            <a:r>
              <a:rPr lang="it-IT" sz="1600" dirty="0" err="1">
                <a:latin typeface="Consolas" panose="020B0609020204030204" pitchFamily="49" charset="0"/>
              </a:rPr>
              <a:t>globl</a:t>
            </a:r>
            <a:r>
              <a:rPr lang="it-IT" sz="1600" dirty="0">
                <a:latin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</a:rPr>
              <a:t>main</a:t>
            </a:r>
            <a:endParaRPr lang="it-IT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.</a:t>
            </a:r>
            <a:r>
              <a:rPr lang="it-IT" sz="1600" dirty="0" err="1">
                <a:latin typeface="Consolas" panose="020B0609020204030204" pitchFamily="49" charset="0"/>
              </a:rPr>
              <a:t>ent</a:t>
            </a:r>
            <a:r>
              <a:rPr lang="it-IT" sz="1600" dirty="0">
                <a:latin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</a:rPr>
              <a:t>main</a:t>
            </a:r>
            <a:endParaRPr lang="it-IT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 err="1">
                <a:latin typeface="Consolas" panose="020B0609020204030204" pitchFamily="49" charset="0"/>
              </a:rPr>
              <a:t>main</a:t>
            </a:r>
            <a:r>
              <a:rPr lang="it-IT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600" dirty="0" smtClean="0">
                <a:latin typeface="Consolas" panose="020B0609020204030204" pitchFamily="49" charset="0"/>
              </a:rPr>
              <a:t>        	</a:t>
            </a:r>
            <a:r>
              <a:rPr lang="it-IT" sz="1600" dirty="0" err="1" smtClean="0">
                <a:latin typeface="Consolas" panose="020B0609020204030204" pitchFamily="49" charset="0"/>
              </a:rPr>
              <a:t>lw</a:t>
            </a:r>
            <a:r>
              <a:rPr lang="it-IT" sz="1600" dirty="0" smtClean="0">
                <a:latin typeface="Consolas" panose="020B0609020204030204" pitchFamily="49" charset="0"/>
              </a:rPr>
              <a:t>  </a:t>
            </a:r>
            <a:r>
              <a:rPr lang="it-IT" sz="1600" dirty="0">
                <a:latin typeface="Consolas" panose="020B0609020204030204" pitchFamily="49" charset="0"/>
              </a:rPr>
              <a:t>$t0, wOpd1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</a:t>
            </a:r>
            <a:r>
              <a:rPr lang="it-IT" sz="1600" dirty="0" smtClean="0">
                <a:latin typeface="Consolas" panose="020B0609020204030204" pitchFamily="49" charset="0"/>
              </a:rPr>
              <a:t>	</a:t>
            </a:r>
            <a:r>
              <a:rPr lang="it-IT" sz="1600" dirty="0" err="1" smtClean="0">
                <a:latin typeface="Consolas" panose="020B0609020204030204" pitchFamily="49" charset="0"/>
              </a:rPr>
              <a:t>lw</a:t>
            </a:r>
            <a:r>
              <a:rPr lang="it-IT" sz="1600" dirty="0" smtClean="0">
                <a:latin typeface="Consolas" panose="020B0609020204030204" pitchFamily="49" charset="0"/>
              </a:rPr>
              <a:t>  </a:t>
            </a:r>
            <a:r>
              <a:rPr lang="it-IT" sz="1600" dirty="0">
                <a:latin typeface="Consolas" panose="020B0609020204030204" pitchFamily="49" charset="0"/>
              </a:rPr>
              <a:t>$t1, wOpd2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</a:t>
            </a:r>
            <a:r>
              <a:rPr lang="it-IT" sz="1600" dirty="0" smtClean="0">
                <a:latin typeface="Consolas" panose="020B0609020204030204" pitchFamily="49" charset="0"/>
              </a:rPr>
              <a:t>	</a:t>
            </a:r>
            <a:r>
              <a:rPr lang="it-IT" sz="1600" dirty="0" err="1" smtClean="0">
                <a:latin typeface="Consolas" panose="020B0609020204030204" pitchFamily="49" charset="0"/>
              </a:rPr>
              <a:t>add</a:t>
            </a:r>
            <a:r>
              <a:rPr lang="it-IT" sz="1600" dirty="0" smtClean="0">
                <a:latin typeface="Consolas" panose="020B0609020204030204" pitchFamily="49" charset="0"/>
              </a:rPr>
              <a:t> </a:t>
            </a:r>
            <a:r>
              <a:rPr lang="it-IT" sz="1600" dirty="0">
                <a:latin typeface="Consolas" panose="020B0609020204030204" pitchFamily="49" charset="0"/>
              </a:rPr>
              <a:t>$t2, $t1, $t0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</a:t>
            </a:r>
            <a:r>
              <a:rPr lang="it-IT" sz="1600" dirty="0" smtClean="0">
                <a:latin typeface="Consolas" panose="020B0609020204030204" pitchFamily="49" charset="0"/>
              </a:rPr>
              <a:t>	</a:t>
            </a:r>
            <a:r>
              <a:rPr lang="it-IT" sz="1600" dirty="0" err="1" smtClean="0">
                <a:latin typeface="Consolas" panose="020B0609020204030204" pitchFamily="49" charset="0"/>
              </a:rPr>
              <a:t>sw</a:t>
            </a:r>
            <a:r>
              <a:rPr lang="it-IT" sz="1600" dirty="0" smtClean="0">
                <a:latin typeface="Consolas" panose="020B0609020204030204" pitchFamily="49" charset="0"/>
              </a:rPr>
              <a:t> </a:t>
            </a:r>
            <a:r>
              <a:rPr lang="it-IT" sz="1600" dirty="0">
                <a:latin typeface="Consolas" panose="020B0609020204030204" pitchFamily="49" charset="0"/>
              </a:rPr>
              <a:t>$t2, </a:t>
            </a:r>
            <a:r>
              <a:rPr lang="it-IT" sz="1600" dirty="0" err="1" smtClean="0">
                <a:latin typeface="Consolas" panose="020B0609020204030204" pitchFamily="49" charset="0"/>
              </a:rPr>
              <a:t>wResult</a:t>
            </a:r>
            <a:r>
              <a:rPr lang="it-IT" sz="1600" dirty="0" smtClean="0">
                <a:latin typeface="Consolas" panose="020B0609020204030204" pitchFamily="49" charset="0"/>
              </a:rPr>
              <a:t>  </a:t>
            </a:r>
            <a:endParaRPr lang="it-IT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</a:t>
            </a:r>
            <a:r>
              <a:rPr lang="it-IT" sz="1600" dirty="0" smtClean="0">
                <a:latin typeface="Consolas" panose="020B0609020204030204" pitchFamily="49" charset="0"/>
              </a:rPr>
              <a:t>	li </a:t>
            </a:r>
            <a:r>
              <a:rPr lang="it-IT" sz="1600" dirty="0">
                <a:latin typeface="Consolas" panose="020B0609020204030204" pitchFamily="49" charset="0"/>
              </a:rPr>
              <a:t>$v0, 10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</a:t>
            </a:r>
            <a:r>
              <a:rPr lang="it-IT" sz="1600" dirty="0" smtClean="0">
                <a:latin typeface="Consolas" panose="020B0609020204030204" pitchFamily="49" charset="0"/>
              </a:rPr>
              <a:t>	</a:t>
            </a:r>
            <a:r>
              <a:rPr lang="it-IT" sz="1600" dirty="0" err="1" smtClean="0">
                <a:latin typeface="Consolas" panose="020B0609020204030204" pitchFamily="49" charset="0"/>
              </a:rPr>
              <a:t>syscall</a:t>
            </a:r>
            <a:r>
              <a:rPr lang="it-IT" sz="1600" dirty="0" smtClean="0">
                <a:latin typeface="Consolas" panose="020B0609020204030204" pitchFamily="49" charset="0"/>
              </a:rPr>
              <a:t> </a:t>
            </a:r>
            <a:endParaRPr lang="it-IT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</a:t>
            </a:r>
            <a:r>
              <a:rPr lang="it-IT" sz="1600" dirty="0" smtClean="0">
                <a:latin typeface="Consolas" panose="020B0609020204030204" pitchFamily="49" charset="0"/>
              </a:rPr>
              <a:t>	.</a:t>
            </a:r>
            <a:r>
              <a:rPr lang="it-IT" sz="1600" dirty="0">
                <a:latin typeface="Consolas" panose="020B0609020204030204" pitchFamily="49" charset="0"/>
              </a:rPr>
              <a:t>end </a:t>
            </a:r>
            <a:r>
              <a:rPr lang="it-IT" sz="1600" dirty="0" err="1">
                <a:latin typeface="Consolas" panose="020B0609020204030204" pitchFamily="49" charset="0"/>
              </a:rPr>
              <a:t>main</a:t>
            </a:r>
            <a:r>
              <a:rPr lang="it-IT" sz="1600" dirty="0" smtClean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9939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95536" y="28636"/>
            <a:ext cx="8229600" cy="1143000"/>
          </a:xfrm>
        </p:spPr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4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11560" y="1192340"/>
            <a:ext cx="8229600" cy="5116980"/>
          </a:xfrm>
        </p:spPr>
        <p:txBody>
          <a:bodyPr/>
          <a:lstStyle/>
          <a:p>
            <a:r>
              <a:rPr lang="it-IT" dirty="0"/>
              <a:t>Somma degli elementi di un Vettore (I</a:t>
            </a:r>
            <a:r>
              <a:rPr lang="it-IT" dirty="0" smtClean="0"/>
              <a:t>)</a:t>
            </a:r>
          </a:p>
          <a:p>
            <a:pPr lvl="1"/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wVett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     .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5, 7, 3, 4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it-IT" sz="2400" dirty="0" smtClean="0"/>
          </a:p>
          <a:p>
            <a:r>
              <a:rPr lang="it-IT" dirty="0" smtClean="0"/>
              <a:t>Risultato in una variabile Risultato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wResult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  .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it-IT" dirty="0" smtClean="0"/>
          </a:p>
          <a:p>
            <a:r>
              <a:rPr lang="it-IT" dirty="0" smtClean="0"/>
              <a:t>Tecnica molto semplice fatta di somme </a:t>
            </a:r>
            <a:r>
              <a:rPr lang="it-IT" dirty="0" err="1" smtClean="0"/>
              <a:t>succesive</a:t>
            </a:r>
            <a:r>
              <a:rPr lang="it-IT" dirty="0" smtClean="0"/>
              <a:t> con utilizzo di un Registro come accumulatore.</a:t>
            </a:r>
          </a:p>
          <a:p>
            <a:pPr lvl="1"/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	ACCUMULATORE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	INDIRIZZO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Vettore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Secondo OPERANDO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 smtClean="0"/>
          </a:p>
          <a:p>
            <a:pPr marL="342900" lvl="1" indent="-342900">
              <a:buFont typeface="Arial" charset="0"/>
              <a:buChar char="•"/>
            </a:pP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ᥫᦄᥙᦂ᥷ᦉᦉ᥿᥼᥿᥻᥺"/>
  <p:tag name="DATETIME" val="᥈᥅᥈᥎᥅᥈᥆᥇᥉ᤶᤶ᥇᥈ᥐ᥆᥈ᥗᥣᤶ᤾ᥝᥣᥪ᥁᥇ᥐ᥆᤿"/>
  <p:tag name="DONEBY" val="ᥩᥪᥲᦃ᥿᥹᥾᥻ᦂ᥷ᦄ᥽᥻ᦂᦅᤶ᥽ᦈᦅᦉᦉᦅ"/>
  <p:tag name="IPADDRESS" val="ᥙᥪᥤᥙᥭᥢ᥆᥈᥋᥋"/>
  <p:tag name="APPVER" val="᥉᥄᥆"/>
  <p:tag name="RANDOM" val="22"/>
  <p:tag name="CHECKSUM" val="᥋᥋᥊᥇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889</Words>
  <Application>Microsoft Office PowerPoint</Application>
  <PresentationFormat>Presentazione su schermo (4:3)</PresentationFormat>
  <Paragraphs>309</Paragraphs>
  <Slides>24</Slides>
  <Notes>0</Notes>
  <HiddenSlides>13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Tema di Office</vt:lpstr>
      <vt:lpstr>Calcolatori Elettronici Esercitazione 0</vt:lpstr>
      <vt:lpstr>Obiettivi</vt:lpstr>
      <vt:lpstr>Esercizio 1</vt:lpstr>
      <vt:lpstr>Soluzione-1</vt:lpstr>
      <vt:lpstr>Esercizio 2</vt:lpstr>
      <vt:lpstr>Soluzione-2</vt:lpstr>
      <vt:lpstr>Esercizio 3</vt:lpstr>
      <vt:lpstr>Soluzione-3</vt:lpstr>
      <vt:lpstr>Esercizio 4</vt:lpstr>
      <vt:lpstr>Soluzione-4</vt:lpstr>
      <vt:lpstr>Soluzione-4</vt:lpstr>
      <vt:lpstr>Esercizio 5</vt:lpstr>
      <vt:lpstr>Soluzione-5</vt:lpstr>
      <vt:lpstr>Soluzione-5</vt:lpstr>
      <vt:lpstr>Esercizio 6</vt:lpstr>
      <vt:lpstr>Esercizio 6</vt:lpstr>
      <vt:lpstr>Esercizio 6</vt:lpstr>
      <vt:lpstr>Soluzione-6-1</vt:lpstr>
      <vt:lpstr>Soluzione-6-2</vt:lpstr>
      <vt:lpstr>Soluzione-6-3</vt:lpstr>
      <vt:lpstr>Esercizio 7</vt:lpstr>
      <vt:lpstr>Soluzione-7-1</vt:lpstr>
      <vt:lpstr>Soluzione-7-2</vt:lpstr>
      <vt:lpstr>Soluzione-7-3</vt:lpstr>
    </vt:vector>
  </TitlesOfParts>
  <Company>Politecnico di Torino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 Assembler 1</dc:title>
  <dc:creator>Michelangelo Grosso</dc:creator>
  <cp:lastModifiedBy>Monetti</cp:lastModifiedBy>
  <cp:revision>207</cp:revision>
  <dcterms:created xsi:type="dcterms:W3CDTF">2008-05-10T13:24:58Z</dcterms:created>
  <dcterms:modified xsi:type="dcterms:W3CDTF">2019-03-31T10:16:32Z</dcterms:modified>
</cp:coreProperties>
</file>