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320" r:id="rId2"/>
    <p:sldId id="327" r:id="rId3"/>
    <p:sldId id="306" r:id="rId4"/>
    <p:sldId id="307" r:id="rId5"/>
    <p:sldId id="304" r:id="rId6"/>
    <p:sldId id="321" r:id="rId7"/>
    <p:sldId id="322" r:id="rId8"/>
    <p:sldId id="323" r:id="rId9"/>
    <p:sldId id="324" r:id="rId10"/>
    <p:sldId id="287" r:id="rId11"/>
    <p:sldId id="325" r:id="rId12"/>
    <p:sldId id="288" r:id="rId13"/>
    <p:sldId id="326" r:id="rId14"/>
    <p:sldId id="331" r:id="rId15"/>
    <p:sldId id="332" r:id="rId16"/>
    <p:sldId id="333" r:id="rId17"/>
    <p:sldId id="328" r:id="rId18"/>
    <p:sldId id="329" r:id="rId19"/>
    <p:sldId id="330" r:id="rId20"/>
  </p:sldIdLst>
  <p:sldSz cx="9144000" cy="6858000" type="screen4x3"/>
  <p:notesSz cx="6858000" cy="9144000"/>
  <p:custDataLst>
    <p:tags r:id="rId22"/>
  </p:custDataLst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4" autoAdjust="0"/>
    <p:restoredTop sz="94660"/>
  </p:normalViewPr>
  <p:slideViewPr>
    <p:cSldViewPr>
      <p:cViewPr varScale="1">
        <p:scale>
          <a:sx n="70" d="100"/>
          <a:sy n="70" d="100"/>
        </p:scale>
        <p:origin x="13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17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B20FA31-FAF2-4959-86AA-3135A83A000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395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09794-B04D-49E7-8CAD-5B850F95A601}" type="datetimeFigureOut">
              <a:rPr lang="it-IT"/>
              <a:pPr>
                <a:defRPr/>
              </a:pPr>
              <a:t>02/04/2019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E7134-9610-4858-A996-F8F0EC98018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765BB-4FE1-4F3C-98A9-DDD775646509}" type="datetimeFigureOut">
              <a:rPr lang="it-IT"/>
              <a:pPr>
                <a:defRPr/>
              </a:pPr>
              <a:t>02/04/2019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27D21-77F4-475E-809B-047EB7F0E9C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CFC8E-E41F-4FE2-8CF0-857748227E15}" type="datetimeFigureOut">
              <a:rPr lang="it-IT"/>
              <a:pPr>
                <a:defRPr/>
              </a:pPr>
              <a:t>02/04/2019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48A16-9089-4DB1-B7E0-4361E063B7F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157559-C3B4-4B47-83FC-C0024D43A350}" type="datetimeFigureOut">
              <a:rPr lang="it-IT"/>
              <a:pPr>
                <a:defRPr/>
              </a:pPr>
              <a:t>02/04/2019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CF6C52-82E9-4DA8-B5A6-7B479DFF719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AEB77-ECD8-45C7-AF03-E23066D4E562}" type="datetimeFigureOut">
              <a:rPr lang="it-IT"/>
              <a:pPr>
                <a:defRPr/>
              </a:pPr>
              <a:t>02/04/2019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78BD9-33D0-450D-9E28-9B257DDF19D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19215-458D-44E1-9D19-11FA554A8DBC}" type="datetimeFigureOut">
              <a:rPr lang="it-IT"/>
              <a:pPr>
                <a:defRPr/>
              </a:pPr>
              <a:t>02/04/2019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1F690-8FC5-4795-B804-AFA420D212A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2BD80-F6C6-44EE-B283-B9D72743FDD2}" type="datetimeFigureOut">
              <a:rPr lang="it-IT"/>
              <a:pPr>
                <a:defRPr/>
              </a:pPr>
              <a:t>02/04/2019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6477A-B8C3-44DF-86B3-1672940BE44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02F9B-C019-4B53-8EA9-F7D9FF2769E8}" type="datetimeFigureOut">
              <a:rPr lang="it-IT"/>
              <a:pPr>
                <a:defRPr/>
              </a:pPr>
              <a:t>02/04/2019</a:t>
            </a:fld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D0F14-5743-4639-8BD4-72616F7F4FC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0FC71-AB9A-431C-89C5-51B89C6492FD}" type="datetimeFigureOut">
              <a:rPr lang="it-IT"/>
              <a:pPr>
                <a:defRPr/>
              </a:pPr>
              <a:t>02/04/2019</a:t>
            </a:fld>
            <a:endParaRPr lang="it-IT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8BDE7-9380-496B-B9C0-1D24F097E14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557A0-28C0-4019-9585-5D0C30B9C658}" type="datetimeFigureOut">
              <a:rPr lang="it-IT"/>
              <a:pPr>
                <a:defRPr/>
              </a:pPr>
              <a:t>02/04/2019</a:t>
            </a:fld>
            <a:endParaRPr lang="it-IT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34C77-67DB-435B-AAC2-459AE5C1D99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20E3C-788F-4675-BB0E-0367790B6CC8}" type="datetimeFigureOut">
              <a:rPr lang="it-IT"/>
              <a:pPr>
                <a:defRPr/>
              </a:pPr>
              <a:t>02/04/2019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0118B-0727-4278-A6B8-A40F4411771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A558C-07CE-402F-ABD8-6B69D06E25F6}" type="datetimeFigureOut">
              <a:rPr lang="it-IT"/>
              <a:pPr>
                <a:defRPr/>
              </a:pPr>
              <a:t>02/04/2019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F308D-581C-407D-BC26-28AD6F78D9F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3998D5-8E22-4567-B808-60BF573235A0}" type="datetimeFigureOut">
              <a:rPr lang="it-IT"/>
              <a:pPr>
                <a:defRPr/>
              </a:pPr>
              <a:t>02/04/2019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2AF119-D40A-4574-AB9B-60D83194406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olo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err="1"/>
              <a:t>Calcolatori</a:t>
            </a:r>
            <a:r>
              <a:rPr lang="en-US" dirty="0"/>
              <a:t> </a:t>
            </a:r>
            <a:r>
              <a:rPr lang="en-US" dirty="0" err="1"/>
              <a:t>Elettronici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Esercitazione</a:t>
            </a:r>
            <a:r>
              <a:rPr lang="en-US" dirty="0" smtClean="0"/>
              <a:t> 1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55576" y="3356992"/>
            <a:ext cx="7632848" cy="307238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300" dirty="0"/>
              <a:t>M. Sonza Reorda – M. </a:t>
            </a:r>
            <a:r>
              <a:rPr lang="en-US" sz="3300" dirty="0" smtClean="0"/>
              <a:t>Monetti</a:t>
            </a:r>
            <a:endParaRPr lang="it-IT" sz="33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it-IT" sz="3300" dirty="0" smtClean="0"/>
              <a:t>M. Rebaudengo – R. Ferrero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it-IT" sz="3300" dirty="0" smtClean="0"/>
              <a:t>L. Sterpone – M. Grosso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sz="2900" dirty="0" err="1"/>
              <a:t>Politecnico</a:t>
            </a:r>
            <a:r>
              <a:rPr lang="en-US" sz="2900" dirty="0"/>
              <a:t> </a:t>
            </a:r>
            <a:r>
              <a:rPr lang="en-US" sz="2900" dirty="0" err="1"/>
              <a:t>di</a:t>
            </a:r>
            <a:r>
              <a:rPr lang="en-US" sz="2900" dirty="0"/>
              <a:t> Torino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900" dirty="0" err="1"/>
              <a:t>Dipartimento</a:t>
            </a:r>
            <a:r>
              <a:rPr lang="en-US" sz="2900" dirty="0"/>
              <a:t> </a:t>
            </a:r>
            <a:r>
              <a:rPr lang="en-US" sz="2900" dirty="0" err="1"/>
              <a:t>di</a:t>
            </a:r>
            <a:r>
              <a:rPr lang="en-US" sz="2900" dirty="0"/>
              <a:t> </a:t>
            </a:r>
            <a:r>
              <a:rPr lang="en-US" sz="2900" dirty="0" err="1"/>
              <a:t>Automatica</a:t>
            </a:r>
            <a:r>
              <a:rPr lang="en-US" sz="2900" dirty="0"/>
              <a:t> e </a:t>
            </a:r>
            <a:r>
              <a:rPr lang="en-US" sz="2900" dirty="0" err="1"/>
              <a:t>Informatica</a:t>
            </a:r>
            <a:endParaRPr lang="it-IT" sz="2900" dirty="0"/>
          </a:p>
        </p:txBody>
      </p:sp>
    </p:spTree>
    <p:extLst>
      <p:ext uri="{BB962C8B-B14F-4D97-AF65-F5344CB8AC3E}">
        <p14:creationId xmlns:p14="http://schemas.microsoft.com/office/powerpoint/2010/main" val="18116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4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Sia</a:t>
            </a:r>
            <a:r>
              <a:rPr lang="en-US" dirty="0" smtClean="0"/>
              <a:t> data la </a:t>
            </a:r>
            <a:r>
              <a:rPr lang="en-US" dirty="0" err="1" smtClean="0"/>
              <a:t>seguente</a:t>
            </a:r>
            <a:r>
              <a:rPr lang="en-US" dirty="0" smtClean="0"/>
              <a:t> </a:t>
            </a:r>
            <a:r>
              <a:rPr lang="en-US" dirty="0" err="1"/>
              <a:t>variabili</a:t>
            </a:r>
            <a:r>
              <a:rPr lang="en-US" dirty="0"/>
              <a:t> di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smtClean="0"/>
              <a:t>word </a:t>
            </a:r>
            <a:r>
              <a:rPr lang="en-US" dirty="0" err="1" smtClean="0"/>
              <a:t>inizializzata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err="1"/>
              <a:t>memoria</a:t>
            </a:r>
            <a:r>
              <a:rPr lang="en-US" dirty="0"/>
              <a:t>:</a:t>
            </a:r>
          </a:p>
          <a:p>
            <a:pPr marL="400050" lvl="2" indent="0">
              <a:buNone/>
            </a:pP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var:	.word </a:t>
            </a:r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0x3FFFFFF0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3200" dirty="0" smtClean="0"/>
              <a:t>Si </a:t>
            </a:r>
            <a:r>
              <a:rPr lang="en-US" sz="3200" dirty="0" err="1" smtClean="0"/>
              <a:t>memorizzi</a:t>
            </a:r>
            <a:r>
              <a:rPr lang="en-US" sz="3200" dirty="0" smtClean="0"/>
              <a:t> </a:t>
            </a:r>
            <a:r>
              <a:rPr lang="en-US" sz="3200" dirty="0" err="1" smtClean="0"/>
              <a:t>nel</a:t>
            </a:r>
            <a:r>
              <a:rPr lang="en-US" sz="3200" dirty="0" smtClean="0"/>
              <a:t> </a:t>
            </a:r>
            <a:r>
              <a:rPr lang="en-US" sz="3200" dirty="0" err="1" smtClean="0"/>
              <a:t>registro</a:t>
            </a:r>
            <a:r>
              <a:rPr lang="en-US" sz="3200" dirty="0" smtClean="0"/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sz="3200" dirty="0" smtClean="0"/>
              <a:t> </a:t>
            </a:r>
            <a:r>
              <a:rPr lang="en-US" sz="3200" dirty="0" err="1" smtClean="0"/>
              <a:t>il</a:t>
            </a:r>
            <a:r>
              <a:rPr lang="en-US" sz="3200" dirty="0" smtClean="0"/>
              <a:t> </a:t>
            </a:r>
            <a:r>
              <a:rPr lang="en-US" sz="3200" dirty="0" err="1" smtClean="0"/>
              <a:t>doppio</a:t>
            </a:r>
            <a:r>
              <a:rPr lang="en-US" sz="3200" dirty="0" smtClean="0"/>
              <a:t> del </a:t>
            </a:r>
            <a:r>
              <a:rPr lang="en-US" sz="3200" dirty="0" err="1" smtClean="0"/>
              <a:t>valore</a:t>
            </a:r>
            <a:r>
              <a:rPr lang="en-US" sz="3200" dirty="0" smtClean="0"/>
              <a:t> di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dirty="0" smtClean="0"/>
              <a:t> e poi lo </a:t>
            </a:r>
            <a:r>
              <a:rPr lang="en-US" sz="3200" dirty="0" err="1" smtClean="0"/>
              <a:t>si</a:t>
            </a:r>
            <a:r>
              <a:rPr lang="en-US" sz="3200" dirty="0" smtClean="0"/>
              <a:t> </a:t>
            </a:r>
            <a:r>
              <a:rPr lang="en-US" sz="3200" dirty="0" err="1" smtClean="0"/>
              <a:t>stampi</a:t>
            </a:r>
            <a:r>
              <a:rPr lang="en-US" sz="3200" dirty="0" smtClean="0"/>
              <a:t> </a:t>
            </a:r>
            <a:r>
              <a:rPr lang="en-US" sz="3200" dirty="0"/>
              <a:t>a </a:t>
            </a:r>
            <a:r>
              <a:rPr lang="en-US" sz="3200" dirty="0" smtClean="0"/>
              <a:t>video.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3200" dirty="0" err="1" smtClean="0"/>
              <a:t>Aggiungere</a:t>
            </a:r>
            <a:r>
              <a:rPr lang="en-US" sz="3200" dirty="0" smtClean="0"/>
              <a:t> a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  <a:r>
              <a:rPr lang="en-US" sz="3200" dirty="0" smtClean="0"/>
              <a:t> </a:t>
            </a:r>
            <a:r>
              <a:rPr lang="en-US" sz="3200" dirty="0" err="1" smtClean="0"/>
              <a:t>il</a:t>
            </a:r>
            <a:r>
              <a:rPr lang="en-US" sz="3200" dirty="0" smtClean="0"/>
              <a:t> </a:t>
            </a:r>
            <a:r>
              <a:rPr lang="en-US" sz="3200" dirty="0" err="1" smtClean="0"/>
              <a:t>valore</a:t>
            </a:r>
            <a:r>
              <a:rPr lang="en-US" sz="3200" dirty="0" smtClean="0"/>
              <a:t> </a:t>
            </a:r>
            <a:r>
              <a:rPr lang="en-US" sz="3200" dirty="0" err="1" smtClean="0"/>
              <a:t>immediato</a:t>
            </a:r>
            <a:r>
              <a:rPr lang="en-US" sz="3200" dirty="0" smtClean="0"/>
              <a:t> 40 (</a:t>
            </a:r>
            <a:r>
              <a:rPr lang="en-US" sz="3200" dirty="0" err="1" smtClean="0"/>
              <a:t>usando</a:t>
            </a:r>
            <a:r>
              <a:rPr lang="en-US" sz="3200" dirty="0" smtClean="0"/>
              <a:t> un </a:t>
            </a:r>
            <a:r>
              <a:rPr lang="en-US" sz="3200" dirty="0" err="1" smtClean="0"/>
              <a:t>altro</a:t>
            </a:r>
            <a:r>
              <a:rPr lang="en-US" sz="3200" dirty="0"/>
              <a:t> </a:t>
            </a:r>
            <a:r>
              <a:rPr lang="en-US" sz="3200" dirty="0" err="1" smtClean="0"/>
              <a:t>registro</a:t>
            </a:r>
            <a:r>
              <a:rPr lang="en-US" sz="3200" dirty="0" smtClean="0"/>
              <a:t> come </a:t>
            </a:r>
            <a:r>
              <a:rPr lang="en-US" sz="3200" dirty="0" err="1" smtClean="0"/>
              <a:t>destinazione</a:t>
            </a:r>
            <a:r>
              <a:rPr lang="en-US" sz="3200" dirty="0" smtClean="0"/>
              <a:t> per non </a:t>
            </a:r>
            <a:r>
              <a:rPr lang="en-US" sz="3200" dirty="0" err="1" smtClean="0"/>
              <a:t>modificare</a:t>
            </a:r>
            <a:r>
              <a:rPr lang="en-US" sz="3200" dirty="0" smtClean="0"/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sz="3200" dirty="0" smtClean="0"/>
              <a:t>). Cosa </a:t>
            </a:r>
            <a:r>
              <a:rPr lang="en-US" sz="3200" dirty="0" err="1" smtClean="0"/>
              <a:t>accade</a:t>
            </a:r>
            <a:r>
              <a:rPr lang="en-US" sz="3200" dirty="0" smtClean="0"/>
              <a:t>? E’ </a:t>
            </a:r>
            <a:r>
              <a:rPr lang="en-US" sz="3200" dirty="0" err="1" smtClean="0"/>
              <a:t>possibile</a:t>
            </a:r>
            <a:r>
              <a:rPr lang="en-US" sz="3200" dirty="0" smtClean="0"/>
              <a:t> </a:t>
            </a:r>
            <a:r>
              <a:rPr lang="en-US" sz="3200" dirty="0" err="1" smtClean="0"/>
              <a:t>stampare</a:t>
            </a:r>
            <a:r>
              <a:rPr lang="en-US" sz="3200" dirty="0" smtClean="0"/>
              <a:t> un </a:t>
            </a:r>
            <a:r>
              <a:rPr lang="en-US" sz="3200" dirty="0" err="1" smtClean="0"/>
              <a:t>risultato</a:t>
            </a:r>
            <a:r>
              <a:rPr lang="en-US" sz="3200" dirty="0" smtClean="0"/>
              <a:t> </a:t>
            </a:r>
            <a:r>
              <a:rPr lang="en-US" sz="3200" dirty="0" err="1" smtClean="0"/>
              <a:t>numerico</a:t>
            </a:r>
            <a:r>
              <a:rPr lang="en-US" sz="3200" dirty="0" smtClean="0"/>
              <a:t>?</a:t>
            </a:r>
          </a:p>
          <a:p>
            <a:pPr marL="342900" lvl="1" indent="-342900">
              <a:buFont typeface="Arial" charset="0"/>
              <a:buChar char="•"/>
            </a:pP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4 (cont.)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Ripetere l’operazione precedente, ma questa volta porre 40 nel registro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it-IT" dirty="0" smtClean="0"/>
              <a:t> e poi sommare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  <a:r>
              <a:rPr lang="en-US" sz="3200" dirty="0" smtClean="0"/>
              <a:t> 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sz="3200" dirty="0" smtClean="0"/>
              <a:t>. E’ </a:t>
            </a:r>
            <a:r>
              <a:rPr lang="en-US" sz="3200" dirty="0" err="1" smtClean="0"/>
              <a:t>possibile</a:t>
            </a:r>
            <a:r>
              <a:rPr lang="en-US" sz="3200" dirty="0" smtClean="0"/>
              <a:t> </a:t>
            </a:r>
            <a:r>
              <a:rPr lang="en-US" sz="3200" dirty="0" err="1" smtClean="0"/>
              <a:t>stampare</a:t>
            </a:r>
            <a:r>
              <a:rPr lang="en-US" sz="3200" dirty="0" smtClean="0"/>
              <a:t> a video un </a:t>
            </a:r>
            <a:r>
              <a:rPr lang="en-US" sz="3200" dirty="0" err="1" smtClean="0"/>
              <a:t>risultato</a:t>
            </a:r>
            <a:r>
              <a:rPr lang="en-US" sz="3200" dirty="0" smtClean="0"/>
              <a:t> </a:t>
            </a:r>
            <a:r>
              <a:rPr lang="en-US" sz="3200" dirty="0" err="1" smtClean="0"/>
              <a:t>numerico</a:t>
            </a:r>
            <a:r>
              <a:rPr lang="en-US" sz="3200" dirty="0" smtClean="0"/>
              <a:t>?</a:t>
            </a:r>
          </a:p>
          <a:p>
            <a:pPr marL="342900" lvl="1" indent="-342900">
              <a:buFont typeface="Arial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95211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Soluzione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339850" algn="l"/>
              </a:tabLst>
            </a:pPr>
            <a:r>
              <a:rPr lang="en-US" sz="1600" dirty="0" smtClean="0">
                <a:latin typeface="Consolas" pitchFamily="49" charset="0"/>
              </a:rPr>
              <a:t>	.</a:t>
            </a:r>
            <a:r>
              <a:rPr lang="en-US" sz="1600" dirty="0">
                <a:latin typeface="Consolas" pitchFamily="49" charset="0"/>
              </a:rPr>
              <a:t>data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 err="1">
                <a:latin typeface="Consolas" pitchFamily="49" charset="0"/>
              </a:rPr>
              <a:t>var</a:t>
            </a:r>
            <a:r>
              <a:rPr lang="en-US" sz="1600" dirty="0">
                <a:latin typeface="Consolas" pitchFamily="49" charset="0"/>
              </a:rPr>
              <a:t>:	.word 0x3FFFFFF0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</a:rPr>
              <a:t>.</a:t>
            </a:r>
            <a:r>
              <a:rPr lang="en-US" sz="1600" dirty="0">
                <a:latin typeface="Consolas" pitchFamily="49" charset="0"/>
              </a:rPr>
              <a:t>text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</a:rPr>
              <a:t>.</a:t>
            </a:r>
            <a:r>
              <a:rPr lang="en-US" sz="1600" dirty="0" err="1">
                <a:latin typeface="Consolas" pitchFamily="49" charset="0"/>
              </a:rPr>
              <a:t>globl</a:t>
            </a:r>
            <a:r>
              <a:rPr lang="en-US" sz="1600" dirty="0">
                <a:latin typeface="Consolas" pitchFamily="49" charset="0"/>
              </a:rPr>
              <a:t> main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</a:rPr>
              <a:t>.</a:t>
            </a:r>
            <a:r>
              <a:rPr lang="en-US" sz="1600" dirty="0" err="1">
                <a:latin typeface="Consolas" pitchFamily="49" charset="0"/>
              </a:rPr>
              <a:t>ent</a:t>
            </a:r>
            <a:r>
              <a:rPr lang="en-US" sz="1600" dirty="0">
                <a:latin typeface="Consolas" pitchFamily="49" charset="0"/>
              </a:rPr>
              <a:t> main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main:	</a:t>
            </a:r>
            <a:r>
              <a:rPr lang="en-US" sz="1600" dirty="0" err="1">
                <a:latin typeface="Consolas" pitchFamily="49" charset="0"/>
              </a:rPr>
              <a:t>lw</a:t>
            </a:r>
            <a:r>
              <a:rPr lang="en-US" sz="1600" dirty="0">
                <a:latin typeface="Consolas" pitchFamily="49" charset="0"/>
              </a:rPr>
              <a:t> $t0, </a:t>
            </a:r>
            <a:r>
              <a:rPr lang="en-US" sz="1600" dirty="0" err="1">
                <a:latin typeface="Consolas" pitchFamily="49" charset="0"/>
              </a:rPr>
              <a:t>var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</a:rPr>
              <a:t>add </a:t>
            </a:r>
            <a:r>
              <a:rPr lang="en-US" sz="1600" dirty="0">
                <a:latin typeface="Consolas" pitchFamily="49" charset="0"/>
              </a:rPr>
              <a:t>$t1, $t0, $</a:t>
            </a:r>
            <a:r>
              <a:rPr lang="en-US" sz="1600" dirty="0" smtClean="0">
                <a:latin typeface="Consolas" pitchFamily="49" charset="0"/>
              </a:rPr>
              <a:t>t0	# prima </a:t>
            </a:r>
            <a:r>
              <a:rPr lang="en-US" sz="1600" dirty="0" err="1" smtClean="0">
                <a:latin typeface="Consolas" pitchFamily="49" charset="0"/>
              </a:rPr>
              <a:t>somma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</a:rPr>
              <a:t>move </a:t>
            </a:r>
            <a:r>
              <a:rPr lang="en-US" sz="1600" dirty="0">
                <a:latin typeface="Consolas" pitchFamily="49" charset="0"/>
              </a:rPr>
              <a:t>$a0, $t1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</a:rPr>
              <a:t>li </a:t>
            </a:r>
            <a:r>
              <a:rPr lang="en-US" sz="1600" dirty="0">
                <a:latin typeface="Consolas" pitchFamily="49" charset="0"/>
              </a:rPr>
              <a:t>$v0, 1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syscall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addiu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</a:rPr>
              <a:t>$a0, $t1, </a:t>
            </a:r>
            <a:r>
              <a:rPr lang="en-US" sz="1600" dirty="0" smtClean="0">
                <a:latin typeface="Consolas" pitchFamily="49" charset="0"/>
              </a:rPr>
              <a:t>40	# </a:t>
            </a:r>
            <a:r>
              <a:rPr lang="en-US" sz="1600" dirty="0" err="1" smtClean="0">
                <a:latin typeface="Consolas" pitchFamily="49" charset="0"/>
              </a:rPr>
              <a:t>seconda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somma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</a:rPr>
              <a:t>li </a:t>
            </a:r>
            <a:r>
              <a:rPr lang="en-US" sz="1600" dirty="0">
                <a:latin typeface="Consolas" pitchFamily="49" charset="0"/>
              </a:rPr>
              <a:t>$v0, 1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syscall</a:t>
            </a:r>
            <a:endParaRPr lang="en-US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</a:rPr>
              <a:t>#</a:t>
            </a:r>
            <a:r>
              <a:rPr lang="en-US" sz="1600" dirty="0" err="1">
                <a:latin typeface="Consolas" pitchFamily="49" charset="0"/>
              </a:rPr>
              <a:t>addi</a:t>
            </a:r>
            <a:r>
              <a:rPr lang="en-US" sz="1600" dirty="0">
                <a:latin typeface="Consolas" pitchFamily="49" charset="0"/>
              </a:rPr>
              <a:t> $a0, $t1, 40	#</a:t>
            </a:r>
            <a:r>
              <a:rPr lang="en-US" sz="1600" dirty="0" err="1">
                <a:latin typeface="Consolas" pitchFamily="49" charset="0"/>
              </a:rPr>
              <a:t>scatena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l'eccezione</a:t>
            </a:r>
            <a:r>
              <a:rPr lang="en-US" sz="1600" dirty="0">
                <a:latin typeface="Consolas" pitchFamily="49" charset="0"/>
              </a:rPr>
              <a:t> di overflow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</a:rPr>
              <a:t>#</a:t>
            </a:r>
            <a:r>
              <a:rPr lang="en-US" sz="1600" dirty="0">
                <a:latin typeface="Consolas" pitchFamily="49" charset="0"/>
              </a:rPr>
              <a:t>li $v0, 1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</a:rPr>
              <a:t>#</a:t>
            </a:r>
            <a:r>
              <a:rPr lang="en-US" sz="1600" dirty="0" err="1">
                <a:latin typeface="Consolas" pitchFamily="49" charset="0"/>
              </a:rPr>
              <a:t>syscall</a:t>
            </a:r>
            <a:endParaRPr lang="en-US" sz="1600" dirty="0" smtClean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Soluzione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339850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it-IT" sz="1600" dirty="0" smtClean="0">
                <a:latin typeface="Consolas" pitchFamily="49" charset="0"/>
              </a:rPr>
              <a:t>li </a:t>
            </a:r>
            <a:r>
              <a:rPr lang="it-IT" sz="1600" dirty="0">
                <a:latin typeface="Consolas" pitchFamily="49" charset="0"/>
              </a:rPr>
              <a:t>$t2, </a:t>
            </a:r>
            <a:r>
              <a:rPr lang="it-IT" sz="1600" dirty="0" smtClean="0">
                <a:latin typeface="Consolas" pitchFamily="49" charset="0"/>
              </a:rPr>
              <a:t>40		# terza somma</a:t>
            </a:r>
            <a:endParaRPr lang="it-IT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it-IT" sz="1600" dirty="0">
                <a:latin typeface="Consolas" pitchFamily="49" charset="0"/>
              </a:rPr>
              <a:t>	</a:t>
            </a:r>
            <a:r>
              <a:rPr lang="it-IT" sz="1600" dirty="0" err="1">
                <a:latin typeface="Consolas" pitchFamily="49" charset="0"/>
              </a:rPr>
              <a:t>addu</a:t>
            </a:r>
            <a:r>
              <a:rPr lang="it-IT" sz="1600" dirty="0">
                <a:latin typeface="Consolas" pitchFamily="49" charset="0"/>
              </a:rPr>
              <a:t> $a0, $t1, $t2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it-IT" sz="1600" dirty="0">
                <a:latin typeface="Consolas" pitchFamily="49" charset="0"/>
              </a:rPr>
              <a:t>	li $v0, 1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it-IT" sz="1600" dirty="0">
                <a:latin typeface="Consolas" pitchFamily="49" charset="0"/>
              </a:rPr>
              <a:t>	</a:t>
            </a:r>
            <a:r>
              <a:rPr lang="it-IT" sz="1600" dirty="0" err="1">
                <a:latin typeface="Consolas" pitchFamily="49" charset="0"/>
              </a:rPr>
              <a:t>syscall</a:t>
            </a:r>
            <a:endParaRPr lang="it-IT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it-IT" sz="1600" dirty="0">
                <a:latin typeface="Consolas" pitchFamily="49" charset="0"/>
              </a:rPr>
              <a:t>		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it-IT" sz="1600" dirty="0">
                <a:latin typeface="Consolas" pitchFamily="49" charset="0"/>
              </a:rPr>
              <a:t>	#</a:t>
            </a:r>
            <a:r>
              <a:rPr lang="it-IT" sz="1600" dirty="0" err="1">
                <a:latin typeface="Consolas" pitchFamily="49" charset="0"/>
              </a:rPr>
              <a:t>add</a:t>
            </a:r>
            <a:r>
              <a:rPr lang="it-IT" sz="1600" dirty="0">
                <a:latin typeface="Consolas" pitchFamily="49" charset="0"/>
              </a:rPr>
              <a:t> $a0, $t1, $t2	</a:t>
            </a:r>
            <a:r>
              <a:rPr lang="it-IT" sz="1600" dirty="0" smtClean="0">
                <a:latin typeface="Consolas" pitchFamily="49" charset="0"/>
              </a:rPr>
              <a:t># scatena </a:t>
            </a:r>
            <a:r>
              <a:rPr lang="it-IT" sz="1600" dirty="0">
                <a:latin typeface="Consolas" pitchFamily="49" charset="0"/>
              </a:rPr>
              <a:t>l'eccezione di </a:t>
            </a:r>
            <a:r>
              <a:rPr lang="it-IT" sz="1600" dirty="0" err="1">
                <a:latin typeface="Consolas" pitchFamily="49" charset="0"/>
              </a:rPr>
              <a:t>overflow</a:t>
            </a:r>
            <a:endParaRPr lang="it-IT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it-IT" sz="1600" dirty="0">
                <a:latin typeface="Consolas" pitchFamily="49" charset="0"/>
              </a:rPr>
              <a:t>	#li $v0, 1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it-IT" sz="1600" dirty="0">
                <a:latin typeface="Consolas" pitchFamily="49" charset="0"/>
              </a:rPr>
              <a:t>	#</a:t>
            </a:r>
            <a:r>
              <a:rPr lang="it-IT" sz="1600" dirty="0" err="1">
                <a:latin typeface="Consolas" pitchFamily="49" charset="0"/>
              </a:rPr>
              <a:t>syscall</a:t>
            </a:r>
            <a:endParaRPr lang="it-IT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it-IT" sz="1600" dirty="0">
                <a:latin typeface="Consolas" pitchFamily="49" charset="0"/>
              </a:rPr>
              <a:t>		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it-IT" sz="1600" dirty="0">
                <a:latin typeface="Consolas" pitchFamily="49" charset="0"/>
              </a:rPr>
              <a:t>	li $v0, 10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it-IT" sz="1600" dirty="0">
                <a:latin typeface="Consolas" pitchFamily="49" charset="0"/>
              </a:rPr>
              <a:t>	</a:t>
            </a:r>
            <a:r>
              <a:rPr lang="it-IT" sz="1600" dirty="0" err="1">
                <a:latin typeface="Consolas" pitchFamily="49" charset="0"/>
              </a:rPr>
              <a:t>syscall</a:t>
            </a:r>
            <a:endParaRPr lang="it-IT" sz="1600" dirty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it-IT" sz="1600" dirty="0">
                <a:latin typeface="Consolas" pitchFamily="49" charset="0"/>
              </a:rPr>
              <a:t>	.end </a:t>
            </a:r>
            <a:r>
              <a:rPr lang="it-IT" sz="1600" dirty="0" err="1">
                <a:latin typeface="Consolas" pitchFamily="49" charset="0"/>
              </a:rPr>
              <a:t>main</a:t>
            </a:r>
            <a:endParaRPr lang="en-US" sz="16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418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Rappresentazione dei numeri</a:t>
            </a:r>
            <a:endParaRPr lang="it-I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238878"/>
              </p:ext>
            </p:extLst>
          </p:nvPr>
        </p:nvGraphicFramePr>
        <p:xfrm>
          <a:off x="457200" y="1600200"/>
          <a:ext cx="8229600" cy="4114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308562632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361761171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90068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Complemento a 2</a:t>
                      </a:r>
                      <a:endParaRPr lang="it-IT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Binario puro</a:t>
                      </a:r>
                      <a:endParaRPr lang="it-IT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6482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-1</a:t>
                      </a:r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0xFFFFFFFF</a:t>
                      </a:r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4.294.967.296</a:t>
                      </a:r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329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-2</a:t>
                      </a:r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 smtClean="0"/>
                        <a:t>0xFFFFFFFE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 smtClean="0"/>
                        <a:t>4.294.967.295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0709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2665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 smtClean="0"/>
                        <a:t>-2.147.483.648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0x80000000</a:t>
                      </a:r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 smtClean="0"/>
                        <a:t>2.147.483.648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953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2.147.483.647</a:t>
                      </a:r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0x7FFFFFFFF</a:t>
                      </a:r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2.147.483.647</a:t>
                      </a:r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984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…</a:t>
                      </a:r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4761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1</a:t>
                      </a:r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 smtClean="0"/>
                        <a:t>0x00000001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1</a:t>
                      </a:r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386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0</a:t>
                      </a:r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0x00000000</a:t>
                      </a:r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smtClean="0"/>
                        <a:t>0</a:t>
                      </a:r>
                      <a:endParaRPr lang="it-IT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4290384"/>
                  </a:ext>
                </a:extLst>
              </a:tr>
            </a:tbl>
          </a:graphicData>
        </a:graphic>
      </p:graphicFrame>
      <p:sp>
        <p:nvSpPr>
          <p:cNvPr id="5" name="Freeform 4"/>
          <p:cNvSpPr/>
          <p:nvPr/>
        </p:nvSpPr>
        <p:spPr>
          <a:xfrm>
            <a:off x="5076056" y="1700808"/>
            <a:ext cx="576064" cy="4392488"/>
          </a:xfrm>
          <a:custGeom>
            <a:avLst/>
            <a:gdLst>
              <a:gd name="connsiteX0" fmla="*/ 0 w 676404"/>
              <a:gd name="connsiteY0" fmla="*/ 243227 h 2819712"/>
              <a:gd name="connsiteX1" fmla="*/ 584200 w 676404"/>
              <a:gd name="connsiteY1" fmla="*/ 230527 h 2819712"/>
              <a:gd name="connsiteX2" fmla="*/ 622300 w 676404"/>
              <a:gd name="connsiteY2" fmla="*/ 2668927 h 2819712"/>
              <a:gd name="connsiteX3" fmla="*/ 63500 w 676404"/>
              <a:gd name="connsiteY3" fmla="*/ 2630827 h 2819712"/>
              <a:gd name="connsiteX0" fmla="*/ 0 w 676404"/>
              <a:gd name="connsiteY0" fmla="*/ 243227 h 2968677"/>
              <a:gd name="connsiteX1" fmla="*/ 584200 w 676404"/>
              <a:gd name="connsiteY1" fmla="*/ 230527 h 2968677"/>
              <a:gd name="connsiteX2" fmla="*/ 622300 w 676404"/>
              <a:gd name="connsiteY2" fmla="*/ 2668927 h 2968677"/>
              <a:gd name="connsiteX3" fmla="*/ 63500 w 676404"/>
              <a:gd name="connsiteY3" fmla="*/ 2630827 h 2968677"/>
              <a:gd name="connsiteX0" fmla="*/ 0 w 676404"/>
              <a:gd name="connsiteY0" fmla="*/ 287150 h 3012600"/>
              <a:gd name="connsiteX1" fmla="*/ 584200 w 676404"/>
              <a:gd name="connsiteY1" fmla="*/ 274450 h 3012600"/>
              <a:gd name="connsiteX2" fmla="*/ 622300 w 676404"/>
              <a:gd name="connsiteY2" fmla="*/ 2712850 h 3012600"/>
              <a:gd name="connsiteX3" fmla="*/ 63500 w 676404"/>
              <a:gd name="connsiteY3" fmla="*/ 2674750 h 3012600"/>
              <a:gd name="connsiteX0" fmla="*/ 4356 w 680760"/>
              <a:gd name="connsiteY0" fmla="*/ 298128 h 3023578"/>
              <a:gd name="connsiteX1" fmla="*/ 588556 w 680760"/>
              <a:gd name="connsiteY1" fmla="*/ 285428 h 3023578"/>
              <a:gd name="connsiteX2" fmla="*/ 626656 w 680760"/>
              <a:gd name="connsiteY2" fmla="*/ 2723828 h 3023578"/>
              <a:gd name="connsiteX3" fmla="*/ 67856 w 680760"/>
              <a:gd name="connsiteY3" fmla="*/ 2685728 h 3023578"/>
              <a:gd name="connsiteX0" fmla="*/ 26148 w 702552"/>
              <a:gd name="connsiteY0" fmla="*/ 316991 h 3042441"/>
              <a:gd name="connsiteX1" fmla="*/ 610348 w 702552"/>
              <a:gd name="connsiteY1" fmla="*/ 304291 h 3042441"/>
              <a:gd name="connsiteX2" fmla="*/ 648448 w 702552"/>
              <a:gd name="connsiteY2" fmla="*/ 2742691 h 3042441"/>
              <a:gd name="connsiteX3" fmla="*/ 89648 w 702552"/>
              <a:gd name="connsiteY3" fmla="*/ 2704591 h 3042441"/>
              <a:gd name="connsiteX0" fmla="*/ 0 w 676404"/>
              <a:gd name="connsiteY0" fmla="*/ 316991 h 3042441"/>
              <a:gd name="connsiteX1" fmla="*/ 584200 w 676404"/>
              <a:gd name="connsiteY1" fmla="*/ 304291 h 3042441"/>
              <a:gd name="connsiteX2" fmla="*/ 622300 w 676404"/>
              <a:gd name="connsiteY2" fmla="*/ 2742691 h 3042441"/>
              <a:gd name="connsiteX3" fmla="*/ 63500 w 676404"/>
              <a:gd name="connsiteY3" fmla="*/ 2704591 h 3042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404" h="3042441">
                <a:moveTo>
                  <a:pt x="0" y="316991"/>
                </a:moveTo>
                <a:cubicBezTo>
                  <a:pt x="255153" y="-107094"/>
                  <a:pt x="480483" y="-99992"/>
                  <a:pt x="584200" y="304291"/>
                </a:cubicBezTo>
                <a:cubicBezTo>
                  <a:pt x="687917" y="708574"/>
                  <a:pt x="709083" y="2342641"/>
                  <a:pt x="622300" y="2742691"/>
                </a:cubicBezTo>
                <a:cubicBezTo>
                  <a:pt x="535517" y="3142741"/>
                  <a:pt x="301616" y="3154470"/>
                  <a:pt x="63500" y="2704591"/>
                </a:cubicBezTo>
              </a:path>
            </a:pathLst>
          </a:cu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563888" y="2420888"/>
            <a:ext cx="0" cy="30243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2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Verifica dell’</a:t>
            </a:r>
            <a:r>
              <a:rPr lang="it-IT" dirty="0" err="1" smtClean="0"/>
              <a:t>overflow</a:t>
            </a:r>
            <a:r>
              <a:rPr lang="it-IT" dirty="0" smtClean="0"/>
              <a:t> in </a:t>
            </a:r>
            <a:r>
              <a:rPr lang="it-IT" u="sng" dirty="0" smtClean="0"/>
              <a:t>Ca2</a:t>
            </a:r>
            <a:endParaRPr lang="it-IT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it-IT" sz="2800" dirty="0" smtClean="0"/>
              <a:t>Sommando </a:t>
            </a:r>
            <a:r>
              <a:rPr lang="it-IT" sz="2800" dirty="0"/>
              <a:t>1 a </a:t>
            </a:r>
            <a:r>
              <a:rPr lang="it-IT" sz="2800" dirty="0" smtClean="0"/>
              <a:t>0x7FFFFFFF</a:t>
            </a:r>
            <a:r>
              <a:rPr lang="it-IT" sz="2800" dirty="0"/>
              <a:t>, il risultato </a:t>
            </a:r>
            <a:r>
              <a:rPr lang="it-IT" sz="2800" dirty="0" smtClean="0"/>
              <a:t>ottenuto in complemento a 2 su 32 bit (0x80000000) è in </a:t>
            </a:r>
            <a:r>
              <a:rPr lang="it-IT" sz="2800" i="1" dirty="0" smtClean="0"/>
              <a:t>overflow</a:t>
            </a:r>
          </a:p>
          <a:p>
            <a:r>
              <a:rPr lang="it-IT" sz="2800" dirty="0" smtClean="0"/>
              <a:t>Quando il risultato dell’operazione genera overflow,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sz="2800" dirty="0" smtClean="0"/>
              <a:t> 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it-IT" sz="2800" dirty="0" smtClean="0"/>
              <a:t> scatenano un’eccezione, interrompendo l’esecuzione del programma corrente.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it-IT" sz="2800" dirty="0" smtClean="0"/>
              <a:t> 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ADDIU</a:t>
            </a:r>
            <a:r>
              <a:rPr lang="it-IT" sz="2800" dirty="0" smtClean="0"/>
              <a:t> non scatenano alcuna eccezione: in questo, caso per verificare l’overflow in Ca2, è possibile confrontare il segno del risultato con quello degli operandi (se la somma di due operandi con lo stesso segno produce un risultato di segno opposto, c’è overflow). </a:t>
            </a:r>
            <a:endParaRPr lang="it-IT" sz="2800" dirty="0"/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7302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986" y="125760"/>
            <a:ext cx="8424936" cy="1143000"/>
          </a:xfrm>
        </p:spPr>
        <p:txBody>
          <a:bodyPr/>
          <a:lstStyle/>
          <a:p>
            <a:r>
              <a:rPr lang="it-IT" dirty="0"/>
              <a:t>Verifica </a:t>
            </a:r>
            <a:r>
              <a:rPr lang="it-IT" dirty="0" smtClean="0"/>
              <a:t>dell’</a:t>
            </a:r>
            <a:r>
              <a:rPr lang="it-IT" dirty="0" err="1" smtClean="0"/>
              <a:t>overflow</a:t>
            </a:r>
            <a:r>
              <a:rPr lang="it-IT" dirty="0" smtClean="0"/>
              <a:t> in </a:t>
            </a:r>
            <a:r>
              <a:rPr lang="it-IT" u="sng" dirty="0" smtClean="0"/>
              <a:t>binario puro</a:t>
            </a:r>
            <a:endParaRPr lang="it-IT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601" y="1268760"/>
            <a:ext cx="8579296" cy="5328592"/>
          </a:xfrm>
        </p:spPr>
        <p:txBody>
          <a:bodyPr/>
          <a:lstStyle/>
          <a:p>
            <a:r>
              <a:rPr lang="it-IT" sz="2800" dirty="0"/>
              <a:t>Sommando 1 a 0xFFFFFFFF, il risultato </a:t>
            </a:r>
            <a:r>
              <a:rPr lang="it-IT" sz="2800" dirty="0" smtClean="0"/>
              <a:t>ottenuto in binario puro su 32 bit (0x00000000) è in </a:t>
            </a:r>
            <a:r>
              <a:rPr lang="it-IT" sz="2800" i="1" dirty="0" smtClean="0"/>
              <a:t>overflow</a:t>
            </a:r>
            <a:r>
              <a:rPr lang="it-IT" sz="2800" dirty="0" smtClean="0"/>
              <a:t>.</a:t>
            </a:r>
          </a:p>
          <a:p>
            <a:r>
              <a:rPr lang="it-IT" sz="2800" dirty="0"/>
              <a:t>In questo caso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sz="2800" dirty="0" smtClean="0"/>
              <a:t>,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ADDIU</a:t>
            </a:r>
            <a:r>
              <a:rPr lang="it-IT" sz="2800" dirty="0" smtClean="0"/>
              <a:t>,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sz="2800" dirty="0" smtClean="0"/>
              <a:t> </a:t>
            </a:r>
            <a:r>
              <a:rPr lang="it-IT" sz="2800" dirty="0"/>
              <a:t>e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it-IT" sz="2800" dirty="0" smtClean="0"/>
              <a:t> si comportano allo stesso modo: effettuano la somma e non scatenano nessuna eccezione (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sz="2800" dirty="0" smtClean="0"/>
              <a:t> 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it-IT" sz="2800" dirty="0" smtClean="0"/>
              <a:t> scatenano comunque l’eccezione descritta nella slide precedente).</a:t>
            </a:r>
          </a:p>
          <a:p>
            <a:r>
              <a:rPr lang="it-IT" sz="2800" dirty="0" smtClean="0"/>
              <a:t>Volendo estendere la rappresentazione numerica lavorando in binario puro, si usano le istruzioni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it-IT" sz="2800" dirty="0" smtClean="0"/>
              <a:t> 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ADDIU</a:t>
            </a:r>
            <a:r>
              <a:rPr lang="it-IT" sz="2800" dirty="0" smtClean="0"/>
              <a:t>, e per il controllo dell’overflow occorre verificare che il risultato sia maggiore dei due operandi. </a:t>
            </a:r>
            <a:endParaRPr lang="it-IT" sz="2800" dirty="0"/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583424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5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Utilizzando la </a:t>
            </a:r>
            <a:r>
              <a:rPr lang="it-IT" dirty="0" err="1" smtClean="0"/>
              <a:t>system</a:t>
            </a:r>
            <a:r>
              <a:rPr lang="it-IT" dirty="0" smtClean="0"/>
              <a:t> call 5, leggere un intero introdotto tramite tastiera e salvarlo in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  <a:r>
              <a:rPr lang="it-IT" dirty="0" smtClean="0"/>
              <a:t>.</a:t>
            </a:r>
          </a:p>
          <a:p>
            <a:r>
              <a:rPr lang="it-IT" sz="3200" dirty="0" smtClean="0"/>
              <a:t>Leggere un altro intero e salvarlo in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r>
              <a:rPr lang="it-IT" sz="3200" dirty="0" smtClean="0"/>
              <a:t>.</a:t>
            </a:r>
          </a:p>
          <a:p>
            <a:r>
              <a:rPr lang="it-IT" dirty="0" smtClean="0"/>
              <a:t>Senza utilizzare altri registri, scambiare il valore di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  <a:r>
              <a:rPr lang="it-IT" dirty="0" smtClean="0"/>
              <a:t> 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r>
              <a:rPr lang="it-IT" dirty="0" smtClean="0"/>
              <a:t>.</a:t>
            </a:r>
          </a:p>
          <a:p>
            <a:r>
              <a:rPr lang="it-IT" sz="3200" dirty="0" smtClean="0"/>
              <a:t>Suggerimento: utilizzare istruzioni di somma e sottrazione.</a:t>
            </a:r>
            <a:endParaRPr lang="en-US" sz="3200" dirty="0" smtClean="0"/>
          </a:p>
          <a:p>
            <a:pPr marL="342900" lvl="1" indent="-342900">
              <a:buFont typeface="Arial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2251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Soluzione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339850" algn="l"/>
              </a:tabLst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message: .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asciiz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Inserisci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un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numero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: "</a:t>
            </a:r>
          </a:p>
          <a:p>
            <a:pPr marL="0" indent="0">
              <a:buNone/>
              <a:tabLst>
                <a:tab pos="1339850" algn="l"/>
              </a:tabLst>
            </a:pPr>
            <a:endParaRPr lang="en-US" sz="16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.text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main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ent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main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main:	la $a0, message		#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lettura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primo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numero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li $v0, 4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syscall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li $v0, 5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syscall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move $t1, $v0</a:t>
            </a:r>
          </a:p>
          <a:p>
            <a:pPr marL="0" indent="0">
              <a:buNone/>
              <a:tabLst>
                <a:tab pos="1339850" algn="l"/>
              </a:tabLst>
            </a:pPr>
            <a:endParaRPr lang="en-US" sz="1600" dirty="0" smtClean="0">
              <a:latin typeface="Consolas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	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	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endParaRPr lang="en-US" sz="16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57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Soluzione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339850" algn="l"/>
              </a:tabLst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la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$a0, message		#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lettura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secondo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numero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li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$v0, 4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syscall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li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$v0, 5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syscall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move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$t2, $v0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scambia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$t1 e $t2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senza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usare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altri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registri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$t1, $t1, $t2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sub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$t2, $t1, $t2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sub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$t1, $t1, $t2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li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$v0, 10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syscall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end main</a:t>
            </a:r>
            <a:endParaRPr lang="en-US" sz="16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	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	</a:t>
            </a:r>
          </a:p>
          <a:p>
            <a:pPr marL="0" indent="0">
              <a:buNone/>
              <a:tabLst>
                <a:tab pos="1339850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endParaRPr lang="en-US" sz="16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703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Obiettivi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Assegnazione di valori a registri e in memoria</a:t>
            </a:r>
          </a:p>
          <a:p>
            <a:r>
              <a:rPr lang="it-IT" dirty="0" smtClean="0"/>
              <a:t>Operazioni aritmetiche: ADD e SUB</a:t>
            </a:r>
          </a:p>
          <a:p>
            <a:pPr lvl="1"/>
            <a:r>
              <a:rPr lang="it-IT" dirty="0" smtClean="0"/>
              <a:t>con segno/senza segno</a:t>
            </a:r>
          </a:p>
          <a:p>
            <a:pPr lvl="1"/>
            <a:r>
              <a:rPr lang="it-IT" dirty="0" smtClean="0"/>
              <a:t>tra due registri o tra registro e immediato</a:t>
            </a:r>
          </a:p>
          <a:p>
            <a:r>
              <a:rPr lang="it-IT" dirty="0" smtClean="0"/>
              <a:t>Istruzioni di input/output</a:t>
            </a:r>
          </a:p>
          <a:p>
            <a:pPr lvl="1"/>
            <a:r>
              <a:rPr lang="it-IT" dirty="0" smtClean="0"/>
              <a:t>lettura di un intero inserito da tastiera</a:t>
            </a:r>
          </a:p>
          <a:p>
            <a:pPr lvl="1"/>
            <a:r>
              <a:rPr lang="it-IT" dirty="0" smtClean="0"/>
              <a:t>stampa a video di interi e stringhe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422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Siano</a:t>
            </a:r>
            <a:r>
              <a:rPr lang="en-US" dirty="0"/>
              <a:t> date le </a:t>
            </a:r>
            <a:r>
              <a:rPr lang="en-US" dirty="0" err="1"/>
              <a:t>seguenti</a:t>
            </a:r>
            <a:r>
              <a:rPr lang="en-US" dirty="0"/>
              <a:t> </a:t>
            </a:r>
            <a:r>
              <a:rPr lang="en-US" dirty="0" err="1"/>
              <a:t>variabili</a:t>
            </a:r>
            <a:r>
              <a:rPr lang="en-US" dirty="0"/>
              <a:t> di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smtClean="0"/>
              <a:t>byte </a:t>
            </a:r>
            <a:r>
              <a:rPr lang="en-US" dirty="0" err="1" smtClean="0"/>
              <a:t>già</a:t>
            </a:r>
            <a:r>
              <a:rPr lang="en-US" dirty="0" smtClean="0"/>
              <a:t> </a:t>
            </a:r>
            <a:r>
              <a:rPr lang="en-US" dirty="0" err="1"/>
              <a:t>inizializzate</a:t>
            </a:r>
            <a:r>
              <a:rPr lang="en-US" dirty="0"/>
              <a:t> in </a:t>
            </a:r>
            <a:r>
              <a:rPr lang="en-US" dirty="0" err="1"/>
              <a:t>memoria</a:t>
            </a:r>
            <a:r>
              <a:rPr lang="en-US" dirty="0"/>
              <a:t>:</a:t>
            </a:r>
          </a:p>
          <a:p>
            <a:pPr marL="742950" lvl="2" indent="-342900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n1: .byte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742950" lvl="2" indent="-342900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n2: .byte 0x10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2" indent="-342900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n3: .byte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sz="3200" dirty="0" err="1" smtClean="0"/>
              <a:t>Sia</a:t>
            </a:r>
            <a:r>
              <a:rPr lang="en-US" sz="3200" dirty="0" smtClean="0"/>
              <a:t> </a:t>
            </a:r>
            <a:r>
              <a:rPr lang="en-US" sz="3200" dirty="0" err="1" smtClean="0"/>
              <a:t>inoltre</a:t>
            </a:r>
            <a:r>
              <a:rPr lang="en-US" sz="3200" dirty="0" smtClean="0"/>
              <a:t> </a:t>
            </a:r>
            <a:r>
              <a:rPr lang="en-US" sz="3200" dirty="0" err="1" smtClean="0"/>
              <a:t>definita</a:t>
            </a:r>
            <a:r>
              <a:rPr lang="en-US" sz="3200" dirty="0" smtClean="0"/>
              <a:t> la </a:t>
            </a:r>
            <a:r>
              <a:rPr lang="en-US" sz="3200" dirty="0" err="1" smtClean="0"/>
              <a:t>variabile</a:t>
            </a:r>
            <a:r>
              <a:rPr lang="en-US" sz="3200" dirty="0" smtClean="0"/>
              <a:t> </a:t>
            </a:r>
            <a:r>
              <a:rPr lang="en-US" sz="3200" dirty="0"/>
              <a:t>di </a:t>
            </a:r>
            <a:r>
              <a:rPr lang="en-US" sz="3200" dirty="0" err="1"/>
              <a:t>tipo</a:t>
            </a:r>
            <a:r>
              <a:rPr lang="en-US" sz="3200" dirty="0"/>
              <a:t> </a:t>
            </a:r>
            <a:r>
              <a:rPr lang="en-US" sz="3200" dirty="0" smtClean="0"/>
              <a:t>byte, non </a:t>
            </a:r>
            <a:r>
              <a:rPr lang="en-US" sz="3200" dirty="0" err="1" smtClean="0"/>
              <a:t>inizializzata</a:t>
            </a:r>
            <a:r>
              <a:rPr lang="en-US" sz="3200" dirty="0" smtClean="0"/>
              <a:t>, 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endParaRPr lang="en-US" sz="3200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sz="3200" dirty="0" smtClean="0"/>
              <a:t>Si </a:t>
            </a:r>
            <a:r>
              <a:rPr lang="en-US" sz="3200" dirty="0" err="1" smtClean="0"/>
              <a:t>calcoli</a:t>
            </a:r>
            <a:r>
              <a:rPr lang="en-US" sz="3200" dirty="0" smtClean="0"/>
              <a:t> la </a:t>
            </a:r>
            <a:r>
              <a:rPr lang="en-US" sz="3200" dirty="0" err="1" smtClean="0"/>
              <a:t>seguente</a:t>
            </a:r>
            <a:r>
              <a:rPr lang="en-US" sz="3200" dirty="0" smtClean="0"/>
              <a:t> </a:t>
            </a:r>
            <a:r>
              <a:rPr lang="en-US" sz="3200" dirty="0" err="1" smtClean="0"/>
              <a:t>espressione</a:t>
            </a:r>
            <a:r>
              <a:rPr lang="it-IT" sz="3200" dirty="0" smtClean="0">
                <a:cs typeface="Consolas" pitchFamily="49" charset="0"/>
              </a:rPr>
              <a:t> e si verifichi il risultato</a:t>
            </a:r>
            <a:r>
              <a:rPr lang="it-IT" sz="3200" dirty="0" smtClean="0"/>
              <a:t>:	</a:t>
            </a:r>
            <a:r>
              <a:rPr lang="it-IT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 = n1 - n2 + n3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data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n1: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byte 10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n2: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byte 0x10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n3: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byte '1'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res:	.space 1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.text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.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globl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main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.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main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main: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lb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$t0, n1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lb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$t1, n2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sub $t0, $t0, $t1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lb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$t1, n3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add $t0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$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t0, $t1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sb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$t0, res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li $v0, 10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syscall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.end main</a:t>
            </a:r>
          </a:p>
        </p:txBody>
      </p:sp>
    </p:spTree>
    <p:extLst>
      <p:ext uri="{BB962C8B-B14F-4D97-AF65-F5344CB8AC3E}">
        <p14:creationId xmlns:p14="http://schemas.microsoft.com/office/powerpoint/2010/main" val="61326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Esercizio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en-US" dirty="0" err="1" smtClean="0"/>
              <a:t>Siano</a:t>
            </a:r>
            <a:r>
              <a:rPr lang="en-US" dirty="0" smtClean="0"/>
              <a:t> date cinque </a:t>
            </a:r>
            <a:r>
              <a:rPr lang="en-US" dirty="0" err="1" smtClean="0"/>
              <a:t>variabili</a:t>
            </a:r>
            <a:r>
              <a:rPr lang="en-US" dirty="0" smtClean="0"/>
              <a:t> di </a:t>
            </a:r>
            <a:r>
              <a:rPr lang="en-US" dirty="0" err="1" smtClean="0"/>
              <a:t>tipo</a:t>
            </a:r>
            <a:r>
              <a:rPr lang="en-US" dirty="0" smtClean="0"/>
              <a:t> byte: 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var1</a:t>
            </a:r>
            <a:r>
              <a:rPr lang="en-US" sz="2800" dirty="0" smtClean="0"/>
              <a:t> = ‘m’,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var2</a:t>
            </a:r>
            <a:r>
              <a:rPr lang="en-US" sz="2800" dirty="0" smtClean="0"/>
              <a:t> = ‘</a:t>
            </a:r>
            <a:r>
              <a:rPr lang="en-US" sz="2800" dirty="0" err="1" smtClean="0"/>
              <a:t>i</a:t>
            </a:r>
            <a:r>
              <a:rPr lang="en-US" sz="2800" dirty="0" smtClean="0"/>
              <a:t>’,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var3</a:t>
            </a:r>
            <a:r>
              <a:rPr lang="en-US" sz="2800" dirty="0" smtClean="0"/>
              <a:t> = ‘p’,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var4</a:t>
            </a:r>
            <a:r>
              <a:rPr lang="en-US" sz="2800" dirty="0" smtClean="0"/>
              <a:t> = ‘s’,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var5</a:t>
            </a:r>
            <a:r>
              <a:rPr lang="en-US" sz="2800" dirty="0" smtClean="0"/>
              <a:t> = 0</a:t>
            </a:r>
          </a:p>
          <a:p>
            <a:r>
              <a:rPr lang="it-IT" dirty="0"/>
              <a:t>Si scriva un programma che converta in maiuscolo le prime 4 variabili.</a:t>
            </a:r>
          </a:p>
          <a:p>
            <a:r>
              <a:rPr lang="it-IT" dirty="0"/>
              <a:t>Successivamente, stampare una stringa utilizzando la </a:t>
            </a:r>
            <a:r>
              <a:rPr lang="it-IT" dirty="0" err="1"/>
              <a:t>system</a:t>
            </a:r>
            <a:r>
              <a:rPr lang="it-IT" dirty="0"/>
              <a:t> call 4 e copiando in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$a0 </a:t>
            </a:r>
            <a:r>
              <a:rPr lang="it-IT" dirty="0"/>
              <a:t>l’indirizzo di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var1</a:t>
            </a:r>
            <a:r>
              <a:rPr lang="it-IT" dirty="0"/>
              <a:t>.</a:t>
            </a:r>
          </a:p>
          <a:p>
            <a:r>
              <a:rPr lang="it-IT" dirty="0"/>
              <a:t>Quali sono i caratteri stampati a video? A cosa serve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var5</a:t>
            </a:r>
            <a:r>
              <a:rPr lang="it-IT" dirty="0"/>
              <a:t>?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080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var1:	.byte 'm'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var2:	.byte 'i'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var3:	.byte 'p'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var4:	.byte 's'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var5:	.byte 0</a:t>
            </a:r>
          </a:p>
          <a:p>
            <a:pPr marL="0" indent="0">
              <a:buNone/>
            </a:pPr>
            <a:endParaRPr lang="it-IT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text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it-IT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globl</a:t>
            </a: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main</a:t>
            </a:r>
            <a:endParaRPr lang="it-IT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it-IT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ent</a:t>
            </a: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main</a:t>
            </a:r>
            <a:endParaRPr lang="it-IT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main</a:t>
            </a: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:	li $t0, 'A'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li </a:t>
            </a: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$t1, 'a'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sub </a:t>
            </a: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$t0, $t0, $t1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lb</a:t>
            </a:r>
            <a:r>
              <a:rPr lang="it-IT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$t1, </a:t>
            </a:r>
            <a:r>
              <a:rPr lang="it-IT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var1	</a:t>
            </a:r>
            <a:r>
              <a:rPr lang="fr-FR" sz="1600" dirty="0">
                <a:latin typeface="Consolas" panose="020B0609020204030204" pitchFamily="49" charset="0"/>
                <a:cs typeface="Courier New" panose="02070309020205020404" pitchFamily="49" charset="0"/>
              </a:rPr>
              <a:t> # </a:t>
            </a:r>
            <a:r>
              <a:rPr lang="fr-FR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conversione</a:t>
            </a:r>
            <a:r>
              <a:rPr lang="fr-FR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prima </a:t>
            </a:r>
            <a:r>
              <a:rPr lang="fr-FR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variabile</a:t>
            </a:r>
            <a:endParaRPr lang="it-IT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it-IT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$t1, $t1, $t0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sb</a:t>
            </a:r>
            <a:r>
              <a:rPr lang="it-IT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$t1, var1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35293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600" dirty="0" smtClean="0">
                <a:latin typeface="Consolas" panose="020B0609020204030204" pitchFamily="49" charset="0"/>
              </a:rPr>
              <a:t>	lb </a:t>
            </a:r>
            <a:r>
              <a:rPr lang="fr-FR" sz="1600" dirty="0">
                <a:latin typeface="Consolas" panose="020B0609020204030204" pitchFamily="49" charset="0"/>
              </a:rPr>
              <a:t>$t1, </a:t>
            </a:r>
            <a:r>
              <a:rPr lang="fr-FR" sz="1600" dirty="0" smtClean="0">
                <a:latin typeface="Consolas" panose="020B0609020204030204" pitchFamily="49" charset="0"/>
              </a:rPr>
              <a:t>var2	# </a:t>
            </a:r>
            <a:r>
              <a:rPr lang="fr-FR" sz="1600" dirty="0" err="1" smtClean="0">
                <a:latin typeface="Consolas" panose="020B0609020204030204" pitchFamily="49" charset="0"/>
              </a:rPr>
              <a:t>conversione</a:t>
            </a:r>
            <a:r>
              <a:rPr lang="fr-FR" sz="1600" dirty="0" smtClean="0">
                <a:latin typeface="Consolas" panose="020B0609020204030204" pitchFamily="49" charset="0"/>
              </a:rPr>
              <a:t> seconda </a:t>
            </a:r>
            <a:r>
              <a:rPr lang="fr-FR" sz="1600" dirty="0" err="1" smtClean="0">
                <a:latin typeface="Consolas" panose="020B0609020204030204" pitchFamily="49" charset="0"/>
              </a:rPr>
              <a:t>variabile</a:t>
            </a: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	</a:t>
            </a:r>
            <a:r>
              <a:rPr lang="fr-FR" sz="1600" dirty="0" err="1" smtClean="0">
                <a:latin typeface="Consolas" panose="020B0609020204030204" pitchFamily="49" charset="0"/>
              </a:rPr>
              <a:t>add</a:t>
            </a:r>
            <a:r>
              <a:rPr lang="fr-FR" sz="1600" dirty="0" smtClean="0">
                <a:latin typeface="Consolas" panose="020B0609020204030204" pitchFamily="49" charset="0"/>
              </a:rPr>
              <a:t> </a:t>
            </a:r>
            <a:r>
              <a:rPr lang="fr-FR" sz="1600" dirty="0">
                <a:latin typeface="Consolas" panose="020B0609020204030204" pitchFamily="49" charset="0"/>
              </a:rPr>
              <a:t>$t1, $t1, $t0</a:t>
            </a:r>
          </a:p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	</a:t>
            </a:r>
            <a:r>
              <a:rPr lang="fr-FR" sz="1600" dirty="0" err="1" smtClean="0">
                <a:latin typeface="Consolas" panose="020B0609020204030204" pitchFamily="49" charset="0"/>
              </a:rPr>
              <a:t>sb</a:t>
            </a:r>
            <a:r>
              <a:rPr lang="fr-FR" sz="1600" dirty="0" smtClean="0">
                <a:latin typeface="Consolas" panose="020B0609020204030204" pitchFamily="49" charset="0"/>
              </a:rPr>
              <a:t> </a:t>
            </a:r>
            <a:r>
              <a:rPr lang="fr-FR" sz="1600" dirty="0">
                <a:latin typeface="Consolas" panose="020B0609020204030204" pitchFamily="49" charset="0"/>
              </a:rPr>
              <a:t>$t1, var2</a:t>
            </a:r>
          </a:p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	</a:t>
            </a:r>
            <a:r>
              <a:rPr lang="fr-FR" sz="1600" dirty="0" smtClean="0">
                <a:latin typeface="Consolas" panose="020B0609020204030204" pitchFamily="49" charset="0"/>
              </a:rPr>
              <a:t>lb </a:t>
            </a:r>
            <a:r>
              <a:rPr lang="fr-FR" sz="1600" dirty="0">
                <a:latin typeface="Consolas" panose="020B0609020204030204" pitchFamily="49" charset="0"/>
              </a:rPr>
              <a:t>$t1, </a:t>
            </a:r>
            <a:r>
              <a:rPr lang="fr-FR" sz="1600" dirty="0" smtClean="0">
                <a:latin typeface="Consolas" panose="020B0609020204030204" pitchFamily="49" charset="0"/>
              </a:rPr>
              <a:t>var3	# </a:t>
            </a:r>
            <a:r>
              <a:rPr lang="fr-FR" sz="1600" dirty="0" err="1">
                <a:latin typeface="Consolas" panose="020B0609020204030204" pitchFamily="49" charset="0"/>
              </a:rPr>
              <a:t>conversione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latin typeface="Consolas" panose="020B0609020204030204" pitchFamily="49" charset="0"/>
              </a:rPr>
              <a:t>terza </a:t>
            </a:r>
            <a:r>
              <a:rPr lang="fr-FR" sz="1600" dirty="0" err="1">
                <a:latin typeface="Consolas" panose="020B0609020204030204" pitchFamily="49" charset="0"/>
              </a:rPr>
              <a:t>variabile</a:t>
            </a: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	</a:t>
            </a:r>
            <a:r>
              <a:rPr lang="fr-FR" sz="1600" dirty="0" err="1" smtClean="0">
                <a:latin typeface="Consolas" panose="020B0609020204030204" pitchFamily="49" charset="0"/>
              </a:rPr>
              <a:t>add</a:t>
            </a:r>
            <a:r>
              <a:rPr lang="fr-FR" sz="1600" dirty="0" smtClean="0">
                <a:latin typeface="Consolas" panose="020B0609020204030204" pitchFamily="49" charset="0"/>
              </a:rPr>
              <a:t> </a:t>
            </a:r>
            <a:r>
              <a:rPr lang="fr-FR" sz="1600" dirty="0">
                <a:latin typeface="Consolas" panose="020B0609020204030204" pitchFamily="49" charset="0"/>
              </a:rPr>
              <a:t>$t1, $t1, $t0</a:t>
            </a:r>
          </a:p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	</a:t>
            </a:r>
            <a:r>
              <a:rPr lang="fr-FR" sz="1600" dirty="0" err="1" smtClean="0">
                <a:latin typeface="Consolas" panose="020B0609020204030204" pitchFamily="49" charset="0"/>
              </a:rPr>
              <a:t>sb</a:t>
            </a:r>
            <a:r>
              <a:rPr lang="fr-FR" sz="1600" dirty="0" smtClean="0">
                <a:latin typeface="Consolas" panose="020B0609020204030204" pitchFamily="49" charset="0"/>
              </a:rPr>
              <a:t> </a:t>
            </a:r>
            <a:r>
              <a:rPr lang="fr-FR" sz="1600" dirty="0">
                <a:latin typeface="Consolas" panose="020B0609020204030204" pitchFamily="49" charset="0"/>
              </a:rPr>
              <a:t>$t1, var3</a:t>
            </a:r>
          </a:p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	</a:t>
            </a:r>
            <a:r>
              <a:rPr lang="fr-FR" sz="1600" dirty="0" smtClean="0">
                <a:latin typeface="Consolas" panose="020B0609020204030204" pitchFamily="49" charset="0"/>
              </a:rPr>
              <a:t>lb </a:t>
            </a:r>
            <a:r>
              <a:rPr lang="fr-FR" sz="1600" dirty="0">
                <a:latin typeface="Consolas" panose="020B0609020204030204" pitchFamily="49" charset="0"/>
              </a:rPr>
              <a:t>$t1, </a:t>
            </a:r>
            <a:r>
              <a:rPr lang="fr-FR" sz="1600" dirty="0" smtClean="0">
                <a:latin typeface="Consolas" panose="020B0609020204030204" pitchFamily="49" charset="0"/>
              </a:rPr>
              <a:t>var4	# </a:t>
            </a:r>
            <a:r>
              <a:rPr lang="fr-FR" sz="1600" dirty="0" err="1">
                <a:latin typeface="Consolas" panose="020B0609020204030204" pitchFamily="49" charset="0"/>
              </a:rPr>
              <a:t>conversione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latin typeface="Consolas" panose="020B0609020204030204" pitchFamily="49" charset="0"/>
              </a:rPr>
              <a:t>quarta </a:t>
            </a:r>
            <a:r>
              <a:rPr lang="fr-FR" sz="1600" dirty="0" err="1">
                <a:latin typeface="Consolas" panose="020B0609020204030204" pitchFamily="49" charset="0"/>
              </a:rPr>
              <a:t>variabile</a:t>
            </a: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	</a:t>
            </a:r>
            <a:r>
              <a:rPr lang="fr-FR" sz="1600" dirty="0" err="1" smtClean="0">
                <a:latin typeface="Consolas" panose="020B0609020204030204" pitchFamily="49" charset="0"/>
              </a:rPr>
              <a:t>add</a:t>
            </a:r>
            <a:r>
              <a:rPr lang="fr-FR" sz="1600" dirty="0" smtClean="0">
                <a:latin typeface="Consolas" panose="020B0609020204030204" pitchFamily="49" charset="0"/>
              </a:rPr>
              <a:t> </a:t>
            </a:r>
            <a:r>
              <a:rPr lang="fr-FR" sz="1600" dirty="0">
                <a:latin typeface="Consolas" panose="020B0609020204030204" pitchFamily="49" charset="0"/>
              </a:rPr>
              <a:t>$t1, $t1, $t0</a:t>
            </a:r>
          </a:p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	</a:t>
            </a:r>
            <a:r>
              <a:rPr lang="fr-FR" sz="1600" dirty="0" err="1" smtClean="0">
                <a:latin typeface="Consolas" panose="020B0609020204030204" pitchFamily="49" charset="0"/>
              </a:rPr>
              <a:t>sb</a:t>
            </a:r>
            <a:r>
              <a:rPr lang="fr-FR" sz="1600" dirty="0" smtClean="0">
                <a:latin typeface="Consolas" panose="020B0609020204030204" pitchFamily="49" charset="0"/>
              </a:rPr>
              <a:t> </a:t>
            </a:r>
            <a:r>
              <a:rPr lang="fr-FR" sz="1600" dirty="0">
                <a:latin typeface="Consolas" panose="020B0609020204030204" pitchFamily="49" charset="0"/>
              </a:rPr>
              <a:t>$t1, var4</a:t>
            </a:r>
          </a:p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	</a:t>
            </a:r>
            <a:r>
              <a:rPr lang="fr-FR" sz="1600" dirty="0" smtClean="0">
                <a:latin typeface="Consolas" panose="020B0609020204030204" pitchFamily="49" charset="0"/>
              </a:rPr>
              <a:t>la </a:t>
            </a:r>
            <a:r>
              <a:rPr lang="fr-FR" sz="1600" dirty="0">
                <a:latin typeface="Consolas" panose="020B0609020204030204" pitchFamily="49" charset="0"/>
              </a:rPr>
              <a:t>$a0, </a:t>
            </a:r>
            <a:r>
              <a:rPr lang="fr-FR" sz="1600" dirty="0" smtClean="0">
                <a:latin typeface="Consolas" panose="020B0609020204030204" pitchFamily="49" charset="0"/>
              </a:rPr>
              <a:t>var1	# </a:t>
            </a:r>
            <a:r>
              <a:rPr lang="fr-FR" sz="1600" dirty="0" err="1" smtClean="0">
                <a:latin typeface="Consolas" panose="020B0609020204030204" pitchFamily="49" charset="0"/>
              </a:rPr>
              <a:t>stampa</a:t>
            </a: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	</a:t>
            </a:r>
            <a:r>
              <a:rPr lang="fr-FR" sz="1600" dirty="0" smtClean="0">
                <a:latin typeface="Consolas" panose="020B0609020204030204" pitchFamily="49" charset="0"/>
              </a:rPr>
              <a:t>li </a:t>
            </a:r>
            <a:r>
              <a:rPr lang="fr-FR" sz="1600" dirty="0">
                <a:latin typeface="Consolas" panose="020B0609020204030204" pitchFamily="49" charset="0"/>
              </a:rPr>
              <a:t>$v0, 4</a:t>
            </a:r>
          </a:p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	</a:t>
            </a:r>
            <a:r>
              <a:rPr lang="fr-FR" sz="1600" dirty="0" err="1" smtClean="0">
                <a:latin typeface="Consolas" panose="020B0609020204030204" pitchFamily="49" charset="0"/>
              </a:rPr>
              <a:t>syscall</a:t>
            </a: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	</a:t>
            </a:r>
            <a:r>
              <a:rPr lang="fr-FR" sz="1600" dirty="0" smtClean="0">
                <a:latin typeface="Consolas" panose="020B0609020204030204" pitchFamily="49" charset="0"/>
              </a:rPr>
              <a:t>li </a:t>
            </a:r>
            <a:r>
              <a:rPr lang="fr-FR" sz="1600" dirty="0">
                <a:latin typeface="Consolas" panose="020B0609020204030204" pitchFamily="49" charset="0"/>
              </a:rPr>
              <a:t>$v0, 10</a:t>
            </a:r>
          </a:p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	</a:t>
            </a:r>
            <a:r>
              <a:rPr lang="fr-FR" sz="1600" dirty="0" err="1" smtClean="0">
                <a:latin typeface="Consolas" panose="020B0609020204030204" pitchFamily="49" charset="0"/>
              </a:rPr>
              <a:t>syscall</a:t>
            </a:r>
            <a:endParaRPr lang="fr-F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	</a:t>
            </a:r>
            <a:r>
              <a:rPr lang="fr-FR" sz="1600" dirty="0" smtClean="0">
                <a:latin typeface="Consolas" panose="020B0609020204030204" pitchFamily="49" charset="0"/>
              </a:rPr>
              <a:t>.</a:t>
            </a:r>
            <a:r>
              <a:rPr lang="fr-FR" sz="1600" dirty="0">
                <a:latin typeface="Consolas" panose="020B0609020204030204" pitchFamily="49" charset="0"/>
              </a:rPr>
              <a:t>end main</a:t>
            </a:r>
            <a:endParaRPr lang="it-IT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4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3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Siano</a:t>
            </a:r>
            <a:r>
              <a:rPr lang="en-US" dirty="0"/>
              <a:t> date le </a:t>
            </a:r>
            <a:r>
              <a:rPr lang="en-US" dirty="0" err="1"/>
              <a:t>seguenti</a:t>
            </a:r>
            <a:r>
              <a:rPr lang="en-US" dirty="0"/>
              <a:t> </a:t>
            </a:r>
            <a:r>
              <a:rPr lang="en-US" dirty="0" err="1"/>
              <a:t>variabili</a:t>
            </a:r>
            <a:r>
              <a:rPr lang="en-US" dirty="0"/>
              <a:t> di </a:t>
            </a:r>
            <a:r>
              <a:rPr lang="en-US" dirty="0" err="1"/>
              <a:t>tipo</a:t>
            </a:r>
            <a:r>
              <a:rPr lang="en-US" dirty="0"/>
              <a:t> byte </a:t>
            </a:r>
            <a:r>
              <a:rPr lang="en-US" dirty="0" err="1" smtClean="0"/>
              <a:t>inizializzate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err="1"/>
              <a:t>memoria</a:t>
            </a:r>
            <a:r>
              <a:rPr lang="en-US" dirty="0"/>
              <a:t>:</a:t>
            </a:r>
          </a:p>
          <a:p>
            <a:pPr marL="742950" lvl="2" indent="-342900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op1: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.byte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2" indent="-342900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op2: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.byte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sz="3200" dirty="0" smtClean="0"/>
              <a:t>Si </a:t>
            </a:r>
            <a:r>
              <a:rPr lang="en-US" sz="3200" dirty="0" err="1" smtClean="0"/>
              <a:t>stampi</a:t>
            </a:r>
            <a:r>
              <a:rPr lang="en-US" sz="3200" dirty="0" smtClean="0"/>
              <a:t> a video la </a:t>
            </a:r>
            <a:r>
              <a:rPr lang="en-US" sz="3200" dirty="0" err="1" smtClean="0"/>
              <a:t>somma</a:t>
            </a:r>
            <a:r>
              <a:rPr lang="en-US" sz="3200" dirty="0" smtClean="0"/>
              <a:t> </a:t>
            </a:r>
            <a:r>
              <a:rPr lang="en-US" sz="3200" dirty="0" err="1" smtClean="0"/>
              <a:t>delle</a:t>
            </a:r>
            <a:r>
              <a:rPr lang="en-US" sz="3200" dirty="0" smtClean="0"/>
              <a:t> due </a:t>
            </a:r>
            <a:r>
              <a:rPr lang="en-US" sz="3200" dirty="0" err="1" smtClean="0"/>
              <a:t>variabili</a:t>
            </a:r>
            <a:r>
              <a:rPr lang="en-US" sz="3200" dirty="0" smtClean="0"/>
              <a:t>, </a:t>
            </a:r>
            <a:r>
              <a:rPr lang="en-US" sz="3200" dirty="0" err="1" smtClean="0"/>
              <a:t>utilizzando</a:t>
            </a:r>
            <a:r>
              <a:rPr lang="en-US" sz="3200" dirty="0" smtClean="0"/>
              <a:t> la system call 1, e </a:t>
            </a:r>
            <a:r>
              <a:rPr lang="en-US" sz="3200" dirty="0" err="1" smtClean="0"/>
              <a:t>si</a:t>
            </a:r>
            <a:r>
              <a:rPr lang="en-US" sz="3200" dirty="0" smtClean="0"/>
              <a:t> </a:t>
            </a:r>
            <a:r>
              <a:rPr lang="en-US" sz="3200" dirty="0" err="1" smtClean="0"/>
              <a:t>verifichi</a:t>
            </a:r>
            <a:r>
              <a:rPr lang="en-US" sz="3200" dirty="0" smtClean="0"/>
              <a:t> </a:t>
            </a:r>
            <a:r>
              <a:rPr lang="en-US" sz="3200" dirty="0" err="1" smtClean="0"/>
              <a:t>che</a:t>
            </a:r>
            <a:r>
              <a:rPr lang="en-US" sz="3200" dirty="0" smtClean="0"/>
              <a:t> </a:t>
            </a:r>
            <a:r>
              <a:rPr lang="en-US" sz="3200" dirty="0" err="1" smtClean="0"/>
              <a:t>il</a:t>
            </a:r>
            <a:r>
              <a:rPr lang="en-US" sz="3200" dirty="0" smtClean="0"/>
              <a:t> </a:t>
            </a:r>
            <a:r>
              <a:rPr lang="en-US" sz="3200" dirty="0" err="1" smtClean="0"/>
              <a:t>risultato</a:t>
            </a:r>
            <a:r>
              <a:rPr lang="en-US" sz="3200" dirty="0" smtClean="0"/>
              <a:t> </a:t>
            </a:r>
            <a:r>
              <a:rPr lang="en-US" sz="3200" dirty="0" err="1" smtClean="0"/>
              <a:t>sia</a:t>
            </a:r>
            <a:r>
              <a:rPr lang="en-US" sz="3200" dirty="0" smtClean="0"/>
              <a:t> </a:t>
            </a:r>
            <a:r>
              <a:rPr lang="en-US" sz="3200" dirty="0" err="1" smtClean="0"/>
              <a:t>corretto</a:t>
            </a:r>
            <a:r>
              <a:rPr lang="en-US" sz="3200" dirty="0" smtClean="0"/>
              <a:t>.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268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op1:	.byte 150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op2:	.byte 100</a:t>
            </a:r>
          </a:p>
          <a:p>
            <a:pPr marL="0" indent="0">
              <a:buNone/>
            </a:pPr>
            <a:endParaRPr lang="it-IT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text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it-IT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globl</a:t>
            </a: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main</a:t>
            </a:r>
            <a:endParaRPr lang="it-IT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it-IT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ent</a:t>
            </a: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main</a:t>
            </a:r>
            <a:endParaRPr lang="it-IT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main</a:t>
            </a: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:	</a:t>
            </a:r>
            <a:r>
              <a:rPr lang="it-IT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lbu</a:t>
            </a: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 $t0, op1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lb</a:t>
            </a:r>
            <a:r>
              <a:rPr lang="it-IT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$t1, </a:t>
            </a:r>
            <a:r>
              <a:rPr lang="it-IT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op2	# equivalente a </a:t>
            </a:r>
            <a:r>
              <a:rPr lang="it-IT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lbu</a:t>
            </a:r>
            <a:r>
              <a:rPr lang="it-IT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$t1, op2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it-IT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$a0, $t0, $t1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li </a:t>
            </a: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$v0, 1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syscall</a:t>
            </a:r>
            <a:endParaRPr lang="it-IT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li </a:t>
            </a: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$v0, 10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syscall</a:t>
            </a:r>
            <a:endParaRPr lang="it-IT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end </a:t>
            </a:r>
            <a:r>
              <a:rPr lang="it-IT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main</a:t>
            </a:r>
            <a:r>
              <a:rPr lang="it-IT" sz="1600" dirty="0"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59939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ᥫᦄᥙᦂ᥷ᦉᦉ᥿᥼᥿᥻᥺"/>
  <p:tag name="DATETIME" val="᥈᥅᥈᥎᥅᥈᥆᥇᥉ᤶᤶ᥇᥈ᥐ᥆᥈ᥗᥣᤶ᤾ᥝᥣᥪ᥁᥇ᥐ᥆᤿"/>
  <p:tag name="DONEBY" val="ᥩᥪᥲᦃ᥿᥹᥾᥻ᦂ᥷ᦄ᥽᥻ᦂᦅᤶ᥽ᦈᦅᦉᦉᦅ"/>
  <p:tag name="IPADDRESS" val="ᥙᥪᥤᥙᥭᥢ᥆᥈᥋᥋"/>
  <p:tag name="APPVER" val="᥉᥄᥆"/>
  <p:tag name="RANDOM" val="22"/>
  <p:tag name="CHECKSUM" val="᥋᥋᥊᥇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586</Words>
  <Application>Microsoft Office PowerPoint</Application>
  <PresentationFormat>Presentazione su schermo (4:3)</PresentationFormat>
  <Paragraphs>211</Paragraphs>
  <Slides>19</Slides>
  <Notes>0</Notes>
  <HiddenSlides>8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Tema di Office</vt:lpstr>
      <vt:lpstr>Calcolatori Elettronici Esercitazione 1</vt:lpstr>
      <vt:lpstr>Obiettivi</vt:lpstr>
      <vt:lpstr>Esercizio 1</vt:lpstr>
      <vt:lpstr>Soluzione</vt:lpstr>
      <vt:lpstr>Esercizio 2</vt:lpstr>
      <vt:lpstr>Soluzione</vt:lpstr>
      <vt:lpstr>Soluzione</vt:lpstr>
      <vt:lpstr>Esercizio 3</vt:lpstr>
      <vt:lpstr>Soluzione</vt:lpstr>
      <vt:lpstr>Esercizio 4</vt:lpstr>
      <vt:lpstr>Esercizio 4 (cont.)</vt:lpstr>
      <vt:lpstr>Soluzione</vt:lpstr>
      <vt:lpstr>Soluzione</vt:lpstr>
      <vt:lpstr>Rappresentazione dei numeri</vt:lpstr>
      <vt:lpstr>Verifica dell’overflow in Ca2</vt:lpstr>
      <vt:lpstr>Verifica dell’overflow in binario puro</vt:lpstr>
      <vt:lpstr>Esercizio 5</vt:lpstr>
      <vt:lpstr>Soluzione</vt:lpstr>
      <vt:lpstr>Soluzione</vt:lpstr>
    </vt:vector>
  </TitlesOfParts>
  <Company>Politecnico di Torino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 Assembler 1</dc:title>
  <dc:creator>Michelangelo Grosso</dc:creator>
  <cp:lastModifiedBy>Monetti</cp:lastModifiedBy>
  <cp:revision>200</cp:revision>
  <dcterms:created xsi:type="dcterms:W3CDTF">2008-05-10T13:24:58Z</dcterms:created>
  <dcterms:modified xsi:type="dcterms:W3CDTF">2019-04-02T09:00:44Z</dcterms:modified>
</cp:coreProperties>
</file>