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320" r:id="rId2"/>
    <p:sldId id="327" r:id="rId3"/>
    <p:sldId id="306" r:id="rId4"/>
    <p:sldId id="307" r:id="rId5"/>
    <p:sldId id="304" r:id="rId6"/>
    <p:sldId id="321" r:id="rId7"/>
    <p:sldId id="331" r:id="rId8"/>
    <p:sldId id="323" r:id="rId9"/>
    <p:sldId id="324" r:id="rId10"/>
    <p:sldId id="287" r:id="rId11"/>
    <p:sldId id="288" r:id="rId12"/>
    <p:sldId id="328" r:id="rId13"/>
    <p:sldId id="329" r:id="rId14"/>
    <p:sldId id="330" r:id="rId15"/>
  </p:sldIdLst>
  <p:sldSz cx="9144000" cy="6858000" type="screen4x3"/>
  <p:notesSz cx="6858000" cy="9144000"/>
  <p:custDataLst>
    <p:tags r:id="rId17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 autoAdjust="0"/>
    <p:restoredTop sz="94660"/>
  </p:normalViewPr>
  <p:slideViewPr>
    <p:cSldViewPr>
      <p:cViewPr varScale="1">
        <p:scale>
          <a:sx n="97" d="100"/>
          <a:sy n="97" d="100"/>
        </p:scale>
        <p:origin x="102" y="1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17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20FA31-FAF2-4959-86AA-3135A83A000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9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9794-B04D-49E7-8CAD-5B850F95A601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E7134-9610-4858-A996-F8F0EC98018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65BB-4FE1-4F3C-98A9-DDD775646509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27D21-77F4-475E-809B-047EB7F0E9C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FC8E-E41F-4FE2-8CF0-857748227E15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8A16-9089-4DB1-B7E0-4361E063B7F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157559-C3B4-4B47-83FC-C0024D43A350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CF6C52-82E9-4DA8-B5A6-7B479DFF71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EB77-ECD8-45C7-AF03-E23066D4E562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78BD9-33D0-450D-9E28-9B257DDF19D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9215-458D-44E1-9D19-11FA554A8DBC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1F690-8FC5-4795-B804-AFA420D212A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2BD80-F6C6-44EE-B283-B9D72743FDD2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477A-B8C3-44DF-86B3-1672940BE44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2F9B-C019-4B53-8EA9-F7D9FF2769E8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D0F14-5743-4639-8BD4-72616F7F4FC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FC71-AB9A-431C-89C5-51B89C6492FD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BDE7-9380-496B-B9C0-1D24F097E14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557A0-28C0-4019-9585-5D0C30B9C658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4C77-67DB-435B-AAC2-459AE5C1D99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0E3C-788F-4675-BB0E-0367790B6CC8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118B-0727-4278-A6B8-A40F4411771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A558C-07CE-402F-ABD8-6B69D06E25F6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308D-581C-407D-BC26-28AD6F78D9F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3998D5-8E22-4567-B808-60BF573235A0}" type="datetimeFigureOut">
              <a:rPr lang="it-IT"/>
              <a:pPr>
                <a:defRPr/>
              </a:pPr>
              <a:t>05/04/2019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2AF119-D40A-4574-AB9B-60D83194406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/>
              <a:t>Calcolatori</a:t>
            </a:r>
            <a:r>
              <a:rPr lang="en-US" dirty="0"/>
              <a:t> </a:t>
            </a:r>
            <a:r>
              <a:rPr lang="en-US" dirty="0" err="1"/>
              <a:t>Elettronici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Esercitazione</a:t>
            </a:r>
            <a:r>
              <a:rPr lang="en-US" dirty="0" smtClean="0"/>
              <a:t> 2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5576" y="3356992"/>
            <a:ext cx="7632848" cy="307238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300" dirty="0"/>
              <a:t>M. Sonza Reorda – M. </a:t>
            </a:r>
            <a:r>
              <a:rPr lang="en-US" sz="3300" dirty="0" smtClean="0"/>
              <a:t>Monetti</a:t>
            </a:r>
            <a:endParaRPr lang="it-IT" sz="33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M. Rebaudengo – R. Ferrero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L. Sterpone – M. Grosso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2900" dirty="0" err="1"/>
              <a:t>Politecnico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Torino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 err="1"/>
              <a:t>Dipartimento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</a:t>
            </a:r>
            <a:r>
              <a:rPr lang="en-US" sz="2900" dirty="0" err="1"/>
              <a:t>Automatica</a:t>
            </a:r>
            <a:r>
              <a:rPr lang="en-US" sz="2900" dirty="0"/>
              <a:t> e </a:t>
            </a:r>
            <a:r>
              <a:rPr lang="en-US" sz="2900" dirty="0" err="1"/>
              <a:t>Informatica</a:t>
            </a:r>
            <a:endParaRPr lang="it-IT" sz="2900" dirty="0"/>
          </a:p>
        </p:txBody>
      </p:sp>
    </p:spTree>
    <p:extLst>
      <p:ext uri="{BB962C8B-B14F-4D97-AF65-F5344CB8AC3E}">
        <p14:creationId xmlns:p14="http://schemas.microsoft.com/office/powerpoint/2010/main" val="1811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Date tre variabili </a:t>
            </a:r>
            <a:r>
              <a:rPr lang="it-IT" i="1" dirty="0" smtClean="0"/>
              <a:t>word</a:t>
            </a:r>
            <a:r>
              <a:rPr lang="it-IT" dirty="0" smtClean="0"/>
              <a:t> inizializzate in memoria, si scriva un programma che le stampi a video in ordine crescente</a:t>
            </a:r>
          </a:p>
          <a:p>
            <a:pPr lvl="1"/>
            <a:r>
              <a:rPr lang="it-IT" dirty="0" smtClean="0"/>
              <a:t>È possibile usare l’algoritmo descritto con il seguente pseudocodice: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843808" y="422108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smtClean="0">
                <a:latin typeface="Consolas" panose="020B0609020204030204" pitchFamily="49" charset="0"/>
              </a:rPr>
              <a:t>(a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b)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swap(a, b);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smtClean="0">
                <a:latin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c)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swap(a, c);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smtClean="0">
                <a:latin typeface="Consolas" panose="020B0609020204030204" pitchFamily="49" charset="0"/>
              </a:rPr>
              <a:t>(b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c)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swap(b, c);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74730"/>
            <a:ext cx="8229600" cy="4525963"/>
          </a:xfrm>
        </p:spPr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.data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v0:       .word 1249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v1:       .word 2198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v2:       .word -968    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2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.text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.</a:t>
            </a:r>
            <a:r>
              <a:rPr lang="en-US" sz="1200" dirty="0" err="1">
                <a:latin typeface="Consolas" pitchFamily="49" charset="0"/>
              </a:rPr>
              <a:t>globl</a:t>
            </a:r>
            <a:r>
              <a:rPr lang="en-US" sz="12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.</a:t>
            </a:r>
            <a:r>
              <a:rPr lang="en-US" sz="1200" dirty="0" err="1">
                <a:latin typeface="Consolas" pitchFamily="49" charset="0"/>
              </a:rPr>
              <a:t>ent</a:t>
            </a:r>
            <a:r>
              <a:rPr lang="en-US" sz="12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main:     </a:t>
            </a:r>
            <a:r>
              <a:rPr lang="en-US" sz="1200" dirty="0" err="1">
                <a:latin typeface="Consolas" pitchFamily="49" charset="0"/>
              </a:rPr>
              <a:t>lw</a:t>
            </a:r>
            <a:r>
              <a:rPr lang="en-US" sz="1200" dirty="0">
                <a:latin typeface="Consolas" pitchFamily="49" charset="0"/>
              </a:rPr>
              <a:t> $t0, v0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</a:t>
            </a:r>
            <a:r>
              <a:rPr lang="en-US" sz="1200" dirty="0" err="1">
                <a:latin typeface="Consolas" pitchFamily="49" charset="0"/>
              </a:rPr>
              <a:t>lw</a:t>
            </a:r>
            <a:r>
              <a:rPr lang="en-US" sz="1200" dirty="0">
                <a:latin typeface="Consolas" pitchFamily="49" charset="0"/>
              </a:rPr>
              <a:t> $t1, v1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</a:t>
            </a:r>
            <a:r>
              <a:rPr lang="en-US" sz="1200" dirty="0" err="1">
                <a:latin typeface="Consolas" pitchFamily="49" charset="0"/>
              </a:rPr>
              <a:t>lw</a:t>
            </a:r>
            <a:r>
              <a:rPr lang="en-US" sz="1200" dirty="0">
                <a:latin typeface="Consolas" pitchFamily="49" charset="0"/>
              </a:rPr>
              <a:t> $t2, v2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		 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</a:t>
            </a:r>
            <a:r>
              <a:rPr lang="en-US" sz="1200" dirty="0" err="1">
                <a:latin typeface="Consolas" pitchFamily="49" charset="0"/>
              </a:rPr>
              <a:t>blt</a:t>
            </a:r>
            <a:r>
              <a:rPr lang="en-US" sz="1200" dirty="0">
                <a:latin typeface="Consolas" pitchFamily="49" charset="0"/>
              </a:rPr>
              <a:t> $t0, $t1, salto1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</a:t>
            </a:r>
            <a:r>
              <a:rPr lang="en-US" sz="1200" dirty="0">
                <a:latin typeface="Consolas" pitchFamily="49" charset="0"/>
              </a:rPr>
              <a:t>move $t3, $t0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move </a:t>
            </a:r>
            <a:r>
              <a:rPr lang="en-US" sz="1200" dirty="0">
                <a:latin typeface="Consolas" pitchFamily="49" charset="0"/>
              </a:rPr>
              <a:t>$t0, $t1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move </a:t>
            </a:r>
            <a:r>
              <a:rPr lang="en-US" sz="1200" dirty="0">
                <a:latin typeface="Consolas" pitchFamily="49" charset="0"/>
              </a:rPr>
              <a:t>$t1, $t3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salto1:   </a:t>
            </a:r>
            <a:r>
              <a:rPr lang="en-US" sz="1200" dirty="0" err="1">
                <a:latin typeface="Consolas" pitchFamily="49" charset="0"/>
              </a:rPr>
              <a:t>blt</a:t>
            </a:r>
            <a:r>
              <a:rPr lang="en-US" sz="1200" dirty="0">
                <a:latin typeface="Consolas" pitchFamily="49" charset="0"/>
              </a:rPr>
              <a:t> $t0, $t2, salto2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</a:t>
            </a:r>
            <a:r>
              <a:rPr lang="en-US" sz="1200" dirty="0">
                <a:latin typeface="Consolas" pitchFamily="49" charset="0"/>
              </a:rPr>
              <a:t>move $t3, $t0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</a:rPr>
              <a:t>          move </a:t>
            </a:r>
            <a:r>
              <a:rPr lang="en-US" sz="1200" dirty="0">
                <a:latin typeface="Consolas" pitchFamily="49" charset="0"/>
              </a:rPr>
              <a:t>$t0,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move $t2, $t3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salto2:   </a:t>
            </a:r>
            <a:r>
              <a:rPr lang="en-US" sz="1200" dirty="0" err="1">
                <a:latin typeface="Consolas" pitchFamily="49" charset="0"/>
              </a:rPr>
              <a:t>blt</a:t>
            </a:r>
            <a:r>
              <a:rPr lang="en-US" sz="1200" dirty="0">
                <a:latin typeface="Consolas" pitchFamily="49" charset="0"/>
              </a:rPr>
              <a:t> $t1, $t2, salto3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move $t3, $t1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move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</a:rPr>
              <a:t>          move $t2, $t3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200" dirty="0">
              <a:latin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3968" y="1268760"/>
            <a:ext cx="4572000" cy="515218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endParaRPr lang="en-US" sz="1200" dirty="0">
              <a:latin typeface="Consolas" pitchFamily="49" charset="0"/>
              <a:cs typeface="+mn-cs"/>
            </a:endParaRP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salto3:   move $a0, $t0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         li $v0, 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>
                <a:latin typeface="Consolas" pitchFamily="49" charset="0"/>
                <a:cs typeface="+mn-cs"/>
              </a:rPr>
              <a:t>syscall</a:t>
            </a:r>
            <a:endParaRPr lang="en-US" sz="1200" dirty="0">
              <a:latin typeface="Consolas" pitchFamily="49" charset="0"/>
              <a:cs typeface="+mn-cs"/>
            </a:endParaRP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</a:t>
            </a:r>
            <a:r>
              <a:rPr lang="en-US" sz="1200" dirty="0">
                <a:latin typeface="Consolas" pitchFamily="49" charset="0"/>
                <a:cs typeface="+mn-cs"/>
              </a:rPr>
              <a:t>li $a0, '\n'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>
                <a:latin typeface="Consolas" pitchFamily="49" charset="0"/>
                <a:cs typeface="+mn-cs"/>
              </a:rPr>
              <a:t>li $v0, </a:t>
            </a:r>
            <a:r>
              <a:rPr lang="en-US" sz="1200" dirty="0" smtClean="0">
                <a:latin typeface="Consolas" pitchFamily="49" charset="0"/>
                <a:cs typeface="+mn-cs"/>
              </a:rPr>
              <a:t>11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 smtClean="0">
                <a:latin typeface="Consolas" pitchFamily="49" charset="0"/>
                <a:cs typeface="+mn-cs"/>
              </a:rPr>
              <a:t>syscall</a:t>
            </a:r>
            <a:endParaRPr lang="en-US" sz="1200" dirty="0" smtClean="0">
              <a:latin typeface="Consolas" pitchFamily="49" charset="0"/>
              <a:cs typeface="+mn-cs"/>
            </a:endParaRP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move </a:t>
            </a:r>
            <a:r>
              <a:rPr lang="en-US" sz="1200" dirty="0">
                <a:latin typeface="Consolas" pitchFamily="49" charset="0"/>
                <a:cs typeface="+mn-cs"/>
              </a:rPr>
              <a:t>$a0, $t1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         li $v0, 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 smtClean="0">
                <a:latin typeface="Consolas" pitchFamily="49" charset="0"/>
                <a:cs typeface="+mn-cs"/>
              </a:rPr>
              <a:t>syscall</a:t>
            </a:r>
            <a:r>
              <a:rPr lang="en-US" sz="1200" dirty="0">
                <a:latin typeface="Consolas" pitchFamily="49" charset="0"/>
                <a:cs typeface="+mn-cs"/>
              </a:rPr>
              <a:t>	  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>
                <a:latin typeface="Consolas" pitchFamily="49" charset="0"/>
                <a:cs typeface="+mn-cs"/>
              </a:rPr>
              <a:t>li $a0, '\n'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>
                <a:latin typeface="Consolas" pitchFamily="49" charset="0"/>
                <a:cs typeface="+mn-cs"/>
              </a:rPr>
              <a:t>li $v0, 11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 smtClean="0">
                <a:latin typeface="Consolas" pitchFamily="49" charset="0"/>
                <a:cs typeface="+mn-cs"/>
              </a:rPr>
              <a:t>syscall</a:t>
            </a:r>
            <a:r>
              <a:rPr lang="en-US" sz="1200" dirty="0">
                <a:latin typeface="Consolas" pitchFamily="49" charset="0"/>
                <a:cs typeface="+mn-cs"/>
              </a:rPr>
              <a:t>	 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</a:t>
            </a:r>
            <a:r>
              <a:rPr lang="en-US" sz="1200" dirty="0">
                <a:latin typeface="Consolas" pitchFamily="49" charset="0"/>
                <a:cs typeface="+mn-cs"/>
              </a:rPr>
              <a:t>move $a0, $t2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         li $v0, 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</a:t>
            </a:r>
            <a:r>
              <a:rPr lang="en-US" sz="1200" dirty="0" err="1" smtClean="0">
                <a:latin typeface="Consolas" pitchFamily="49" charset="0"/>
                <a:cs typeface="+mn-cs"/>
              </a:rPr>
              <a:t>syscall</a:t>
            </a:r>
            <a:r>
              <a:rPr lang="en-US" sz="1200" dirty="0">
                <a:latin typeface="Consolas" pitchFamily="49" charset="0"/>
                <a:cs typeface="+mn-cs"/>
              </a:rPr>
              <a:t>	  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</a:t>
            </a:r>
            <a:r>
              <a:rPr lang="en-US" sz="1200" dirty="0">
                <a:latin typeface="Consolas" pitchFamily="49" charset="0"/>
                <a:cs typeface="+mn-cs"/>
              </a:rPr>
              <a:t>li $a0, '\n'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>
                <a:latin typeface="Consolas" pitchFamily="49" charset="0"/>
                <a:cs typeface="+mn-cs"/>
              </a:rPr>
              <a:t>li $v0, 11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>
                <a:latin typeface="Consolas" pitchFamily="49" charset="0"/>
                <a:cs typeface="+mn-cs"/>
              </a:rPr>
              <a:t>syscall</a:t>
            </a:r>
            <a:endParaRPr lang="en-US" sz="1200" dirty="0">
              <a:latin typeface="Consolas" pitchFamily="49" charset="0"/>
              <a:cs typeface="+mn-cs"/>
            </a:endParaRP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		  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 smtClean="0">
                <a:latin typeface="Consolas" pitchFamily="49" charset="0"/>
                <a:cs typeface="+mn-cs"/>
              </a:rPr>
              <a:t>          li </a:t>
            </a:r>
            <a:r>
              <a:rPr lang="en-US" sz="1200" dirty="0">
                <a:latin typeface="Consolas" pitchFamily="49" charset="0"/>
                <a:cs typeface="+mn-cs"/>
              </a:rPr>
              <a:t>$v0, </a:t>
            </a:r>
            <a:r>
              <a:rPr lang="en-US" sz="1200" dirty="0" smtClean="0">
                <a:latin typeface="Consolas" pitchFamily="49" charset="0"/>
                <a:cs typeface="+mn-cs"/>
              </a:rPr>
              <a:t>10</a:t>
            </a: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</a:t>
            </a:r>
            <a:r>
              <a:rPr lang="en-US" sz="1200" dirty="0" smtClean="0">
                <a:latin typeface="Consolas" pitchFamily="49" charset="0"/>
                <a:cs typeface="+mn-cs"/>
              </a:rPr>
              <a:t>         </a:t>
            </a:r>
            <a:r>
              <a:rPr lang="en-US" sz="1200" dirty="0" err="1">
                <a:latin typeface="Consolas" pitchFamily="49" charset="0"/>
                <a:cs typeface="+mn-cs"/>
              </a:rPr>
              <a:t>syscall</a:t>
            </a:r>
            <a:endParaRPr lang="en-US" sz="1200" dirty="0">
              <a:latin typeface="Consolas" pitchFamily="49" charset="0"/>
              <a:cs typeface="+mn-cs"/>
            </a:endParaRPr>
          </a:p>
          <a:p>
            <a:pPr eaLnBrk="0" hangingPunct="0">
              <a:spcBef>
                <a:spcPct val="20000"/>
              </a:spcBef>
              <a:tabLst>
                <a:tab pos="1339850" algn="l"/>
              </a:tabLst>
            </a:pPr>
            <a:r>
              <a:rPr lang="en-US" sz="1200" dirty="0">
                <a:latin typeface="Consolas" pitchFamily="49" charset="0"/>
                <a:cs typeface="+mn-cs"/>
              </a:rPr>
              <a:t>          .end main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</a:t>
            </a:r>
            <a:r>
              <a:rPr lang="it-IT" dirty="0" err="1" smtClean="0"/>
              <a:t>system</a:t>
            </a:r>
            <a:r>
              <a:rPr lang="it-IT" dirty="0" smtClean="0"/>
              <a:t> call 5 permette di leggere in input un numero intero senza segno.</a:t>
            </a:r>
          </a:p>
          <a:p>
            <a:r>
              <a:rPr lang="it-IT" sz="3200" dirty="0" smtClean="0"/>
              <a:t>Cosa succede se l’utente introduce da tastiera un carattere non numerico?</a:t>
            </a:r>
          </a:p>
          <a:p>
            <a:r>
              <a:rPr lang="it-IT" dirty="0" smtClean="0"/>
              <a:t>Si realizzi un programma per effettuare una lettura robusta di un numero intero.</a:t>
            </a:r>
          </a:p>
          <a:p>
            <a:r>
              <a:rPr lang="it-IT" sz="3200" dirty="0" smtClean="0"/>
              <a:t>Il programma deve leggere singoli caratteri tramite la </a:t>
            </a:r>
            <a:r>
              <a:rPr lang="it-IT" sz="3200" dirty="0" err="1" smtClean="0"/>
              <a:t>system</a:t>
            </a:r>
            <a:r>
              <a:rPr lang="it-IT" sz="3200" dirty="0" smtClean="0"/>
              <a:t> call 12, verificare se sono cifre e terminare quando è letto ‘\n’.</a:t>
            </a: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25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.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char: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space 1 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messageInput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asciiz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un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"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messageError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asciiz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"\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nL'input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non e' un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."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messageOk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asciiz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L'input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e'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corretto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."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asciiz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"Non e'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inserito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nessun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.text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main: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la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$a0,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messageInput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li $v0,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$t0, $0	#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contatore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di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caratteri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letti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loop:	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li $v0, 12	#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lettura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di un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carattere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$v0, '\n',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exitLoop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blt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$v0, '0',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notANumber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$v0, '9',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notANumber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$t0, $t0,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b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loop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exitLoop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	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$t0, 0,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noInput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la $a0,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messageOk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b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printMessage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noInput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la $a0,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messageEmpty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b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printMessage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notANumber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la $a0,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messageError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printMessage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li 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.end main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17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Istruzioni di salto</a:t>
            </a:r>
          </a:p>
          <a:p>
            <a:r>
              <a:rPr lang="it-IT" dirty="0" smtClean="0"/>
              <a:t>Istruzioni logiche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42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scriva un programma che richieda all’utente un intero positivo e quindi dica se il valore introdotto è pari oppure dispari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la determinazione </a:t>
            </a:r>
            <a:r>
              <a:rPr lang="it-IT" dirty="0" smtClean="0"/>
              <a:t>del pari/dispari si utilizzi un’operazione di and logico con il valore 1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paris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  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asciiz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disparis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asciiz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dispari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li $v0,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syscall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$t0, $v0,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la $a0,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paris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beq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$t0, $zero,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salto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la $a0,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disparis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salto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li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$v0,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syscall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$v0,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syscall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6132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it-IT" dirty="0" smtClean="0"/>
              <a:t>Si scriva un programma che</a:t>
            </a:r>
          </a:p>
          <a:p>
            <a:pPr lvl="1"/>
            <a:r>
              <a:rPr lang="it-IT" dirty="0" smtClean="0"/>
              <a:t>Acquisisca due interi positivi</a:t>
            </a:r>
          </a:p>
          <a:p>
            <a:pPr lvl="1"/>
            <a:r>
              <a:rPr lang="it-IT" dirty="0" smtClean="0"/>
              <a:t>Verifichi che gli interi acquisiti siano rappresentabili su byte, e in questo caso esegua la seguente operazione logica </a:t>
            </a:r>
            <a:r>
              <a:rPr lang="it-IT" i="1" dirty="0" smtClean="0"/>
              <a:t>bitwise </a:t>
            </a:r>
            <a:r>
              <a:rPr lang="it-IT" dirty="0" smtClean="0"/>
              <a:t>e scriva sulla console il risultato ottenuto (intero):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C </a:t>
            </a:r>
            <a:r>
              <a:rPr lang="en-US" sz="2000" dirty="0">
                <a:latin typeface="Consolas" panose="020B0609020204030204" pitchFamily="49" charset="0"/>
              </a:rPr>
              <a:t>= NOT(A AND (NOT(B))) OR (A XOR B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it-IT" dirty="0" smtClean="0"/>
              <a:t>Altrimenti, dia un messaggio di errore.</a:t>
            </a:r>
            <a:endParaRPr lang="en-US" dirty="0"/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lvl="2"/>
            <a:endParaRPr lang="it-IT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8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err_mess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asciiz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Introdurre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valori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compresi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tra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-127 e 128"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globl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$v0,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syscall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$t1, 0xFFFFFF00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$t0, $v0, $t1     # A in $t0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$t0,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errore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$v0,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syscall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$t1, $v0, $t1     # B in $t1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$t1,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errore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</a:p>
        </p:txBody>
      </p:sp>
    </p:spTree>
    <p:extLst>
      <p:ext uri="{BB962C8B-B14F-4D97-AF65-F5344CB8AC3E}">
        <p14:creationId xmlns:p14="http://schemas.microsoft.com/office/powerpoint/2010/main" val="23529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</a:t>
            </a:r>
            <a:r>
              <a:rPr lang="it-IT" sz="2800" dirty="0" smtClean="0"/>
              <a:t>[cont.]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$t3, $t1          # not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$t3, $t0, $t3     # A and (not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not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$t3, $t3          # not (A and (not B))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$t0, $t0, $t1     # A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B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or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$t0, $t0, $t3      # not (A and (not B)) or (A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$t1, 0x000000FF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$t0, $t0, $t1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$a0, $t0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$v0,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syscall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fine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errore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  la, $a0,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err_mess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 li $v0,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syscall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fine:     li $v0,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syscall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    .end main</a:t>
            </a:r>
          </a:p>
        </p:txBody>
      </p:sp>
    </p:spTree>
    <p:extLst>
      <p:ext uri="{BB962C8B-B14F-4D97-AF65-F5344CB8AC3E}">
        <p14:creationId xmlns:p14="http://schemas.microsoft.com/office/powerpoint/2010/main" val="1861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scriva un programma che conti il numero di bit a 1 nella rappresentazione binaria di una variabile di tipo </a:t>
            </a:r>
            <a:r>
              <a:rPr lang="it-IT" i="1" dirty="0" err="1" smtClean="0"/>
              <a:t>halfword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68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.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num:      .half 1979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.text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.globl main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.ent main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main:     and $t3, $0, $0    # azzeramento risultato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and $t4, $0, $0    # azzeramento indice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lh $t0, num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li $t1, 1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ciclo:    and $t2, $t0, $t1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beq $t2, 0, next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addi $t3, $t3, 1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next:     sll $t1, $t1, 1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addi $t4, $t4, 1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bne $t4, 16, ciclo          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move 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$a0, $t3      # stampa risultato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li $v0, 1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syscall  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li 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$v0, 10</a:t>
            </a:r>
          </a:p>
          <a:p>
            <a:pPr marL="0" indent="0">
              <a:buNone/>
            </a:pPr>
            <a:r>
              <a:rPr lang="it-IT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.end main</a:t>
            </a:r>
            <a:endParaRPr lang="it-IT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ᥫᦄᥙᦂ᥷ᦉᦉ᥿᥼᥿᥻᥺"/>
  <p:tag name="DATETIME" val="᥈᥅᥈᥎᥅᥈᥆᥇᥉ᤶᤶ᥇᥈ᥐ᥆᥈ᥗᥣᤶ᤾ᥝᥣᥪ᥁᥇ᥐ᥆᤿"/>
  <p:tag name="DONEBY" val="ᥩᥪᥲᦃ᥿᥹᥾᥻ᦂ᥷ᦄ᥽᥻ᦂᦅᤶ᥽ᦈᦅᦉᦉᦅ"/>
  <p:tag name="IPADDRESS" val="ᥙᥪᥤᥙᥭᥢ᥆᥈᥋᥋"/>
  <p:tag name="APPVER" val="᥉᥄᥆"/>
  <p:tag name="RANDOM" val="22"/>
  <p:tag name="CHECKSUM" val="᥋᥋᥊᥇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568</Words>
  <Application>Microsoft Office PowerPoint</Application>
  <PresentationFormat>On-screen Show (4:3)</PresentationFormat>
  <Paragraphs>205</Paragraphs>
  <Slides>14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Tema di Office</vt:lpstr>
      <vt:lpstr>Calcolatori Elettronici Esercitazione 2</vt:lpstr>
      <vt:lpstr>Obiettivi</vt:lpstr>
      <vt:lpstr>Esercizio 1</vt:lpstr>
      <vt:lpstr>Soluzione</vt:lpstr>
      <vt:lpstr>Esercizio 2</vt:lpstr>
      <vt:lpstr>Soluzione</vt:lpstr>
      <vt:lpstr>Soluzione [cont.]</vt:lpstr>
      <vt:lpstr>Esercizio 3</vt:lpstr>
      <vt:lpstr>Soluzione</vt:lpstr>
      <vt:lpstr>Esercizio 4</vt:lpstr>
      <vt:lpstr>Soluzione</vt:lpstr>
      <vt:lpstr>Esercizio 5</vt:lpstr>
      <vt:lpstr>Soluzione</vt:lpstr>
      <vt:lpstr>Soluzione</vt:lpstr>
    </vt:vector>
  </TitlesOfParts>
  <Company>Politecnico di Torino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Assembler 1</dc:title>
  <dc:creator>Michelangelo Grosso</dc:creator>
  <cp:lastModifiedBy>Renato Ferrero</cp:lastModifiedBy>
  <cp:revision>205</cp:revision>
  <dcterms:created xsi:type="dcterms:W3CDTF">2008-05-10T13:24:58Z</dcterms:created>
  <dcterms:modified xsi:type="dcterms:W3CDTF">2019-04-05T11:51:33Z</dcterms:modified>
</cp:coreProperties>
</file>