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y fecha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Autor y fecha</a:t>
            </a:r>
          </a:p>
        </p:txBody>
      </p:sp>
      <p:sp>
        <p:nvSpPr>
          <p:cNvPr id="12" name="Título de presentación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13" name="Nivel de texto 1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 de diapositiva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100" name="Subtítulo de diapositiva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10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ítulo de agenda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de agenda</a:t>
            </a:r>
          </a:p>
        </p:txBody>
      </p:sp>
      <p:sp>
        <p:nvSpPr>
          <p:cNvPr id="109" name="Subtítulo de agenda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agenda</a:t>
            </a:r>
          </a:p>
        </p:txBody>
      </p:sp>
      <p:sp>
        <p:nvSpPr>
          <p:cNvPr id="110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Temas de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Nivel de texto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Declaración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Nivel de texto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Información del dato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Información del dato</a:t>
            </a:r>
          </a:p>
        </p:txBody>
      </p:sp>
      <p:sp>
        <p:nvSpPr>
          <p:cNvPr id="12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ribució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Atribución</a:t>
            </a:r>
          </a:p>
        </p:txBody>
      </p:sp>
      <p:sp>
        <p:nvSpPr>
          <p:cNvPr id="136" name="Nivel de texto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“Frase celebre”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lobos aerostáticos vistos desde abajo con el cielo de fondo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Acercamiento de un globo aerostático visto desde arriba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Globos aerostáticos vistos desde abajo con el cielo de fondo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lobos aerostáticos vistos desde abajo con el cielo de fondo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cercamiento de un globo aerostático visto desde arriba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ítulo de presentación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Título de presentación</a:t>
            </a:r>
          </a:p>
        </p:txBody>
      </p:sp>
      <p:sp>
        <p:nvSpPr>
          <p:cNvPr id="23" name="Autor y fecha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y fecha</a:t>
            </a:r>
          </a:p>
        </p:txBody>
      </p:sp>
      <p:sp>
        <p:nvSpPr>
          <p:cNvPr id="24" name="Nivel de texto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Subtítulo de presentación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cercamiento de un globo aerostático visto desde abajo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e diapositiva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Título de diapositiva</a:t>
            </a:r>
          </a:p>
        </p:txBody>
      </p:sp>
      <p:sp>
        <p:nvSpPr>
          <p:cNvPr id="34" name="Nivel de texto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e diapositiva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diapositiva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43" name="Subtítulo de diapositiva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44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ubtítulo de diapositiva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61" name="Nivel de texto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Globos aerostáticos vistos desde abajo con el cielo de fondo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Título de diapositiva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6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video pequeñ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ubtítulo de diapositiva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72" name="Nivel de texto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Título de diapositiva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7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vide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ítulo de diapositiva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diapositiva</a:t>
            </a:r>
          </a:p>
        </p:txBody>
      </p:sp>
      <p:sp>
        <p:nvSpPr>
          <p:cNvPr id="82" name="Nivel de texto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Título de diapositiva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de diapositiva</a:t>
            </a:r>
          </a:p>
        </p:txBody>
      </p:sp>
      <p:sp>
        <p:nvSpPr>
          <p:cNvPr id="84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ció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ítulo de sección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Título de sección</a:t>
            </a:r>
          </a:p>
        </p:txBody>
      </p:sp>
      <p:sp>
        <p:nvSpPr>
          <p:cNvPr id="92" name="Número de diapositiva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diapositiva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Título de diapositiva</a:t>
            </a:r>
          </a:p>
        </p:txBody>
      </p:sp>
      <p:sp>
        <p:nvSpPr>
          <p:cNvPr id="3" name="Nivel de texto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en viñeta de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arlos Iñiguez Ph.D.…"/>
          <p:cNvSpPr txBox="1"/>
          <p:nvPr>
            <p:ph type="body" idx="21"/>
          </p:nvPr>
        </p:nvSpPr>
        <p:spPr>
          <a:xfrm>
            <a:off x="1201340" y="10901350"/>
            <a:ext cx="13417826" cy="158279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Carlos Iñiguez Ph.D.</a:t>
            </a:r>
          </a:p>
          <a:p>
            <a:pPr/>
            <a:r>
              <a:t>Julio 2025</a:t>
            </a:r>
          </a:p>
        </p:txBody>
      </p:sp>
      <p:sp>
        <p:nvSpPr>
          <p:cNvPr id="172" name="Proceso Unificado de Desarrollo"/>
          <p:cNvSpPr txBox="1"/>
          <p:nvPr>
            <p:ph type="ctrTitle"/>
          </p:nvPr>
        </p:nvSpPr>
        <p:spPr>
          <a:xfrm>
            <a:off x="1206496" y="2574991"/>
            <a:ext cx="13133415" cy="4648201"/>
          </a:xfrm>
          <a:prstGeom prst="rect">
            <a:avLst/>
          </a:prstGeom>
        </p:spPr>
        <p:txBody>
          <a:bodyPr/>
          <a:lstStyle/>
          <a:p>
            <a:pPr/>
            <a:r>
              <a:t>Proceso Unificado de Desarrollo</a:t>
            </a:r>
          </a:p>
        </p:txBody>
      </p:sp>
      <p:sp>
        <p:nvSpPr>
          <p:cNvPr id="173" name="PUD"/>
          <p:cNvSpPr txBox="1"/>
          <p:nvPr>
            <p:ph type="subTitle" sz="quarter" idx="1"/>
          </p:nvPr>
        </p:nvSpPr>
        <p:spPr>
          <a:xfrm>
            <a:off x="1201342" y="7908990"/>
            <a:ext cx="13417821" cy="1905001"/>
          </a:xfrm>
          <a:prstGeom prst="rect">
            <a:avLst/>
          </a:prstGeom>
        </p:spPr>
        <p:txBody>
          <a:bodyPr/>
          <a:lstStyle/>
          <a:p>
            <a:pPr/>
            <a:r>
              <a:t>PUD</a:t>
            </a:r>
          </a:p>
        </p:txBody>
      </p:sp>
      <p:sp>
        <p:nvSpPr>
          <p:cNvPr id="174" name="Número de diapositiva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75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rcRect l="16419" t="0" r="22934" b="0"/>
          <a:stretch>
            <a:fillRect/>
          </a:stretch>
        </p:blipFill>
        <p:spPr>
          <a:xfrm>
            <a:off x="15020573" y="-1"/>
            <a:ext cx="11090924" cy="137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video pegado.png" descr="video pegad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8211" y="473992"/>
            <a:ext cx="3271100" cy="15827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estionar Usuari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Gestionar Usuarios</a:t>
            </a:r>
          </a:p>
        </p:txBody>
      </p:sp>
      <p:sp>
        <p:nvSpPr>
          <p:cNvPr id="233" name="Requisitos - Descripción de Caso de Us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Requisitos - Descripción de Caso de Uso</a:t>
            </a:r>
          </a:p>
        </p:txBody>
      </p:sp>
      <p:sp>
        <p:nvSpPr>
          <p:cNvPr id="234" name="Actor Principal: Administrador del Sistema…"/>
          <p:cNvSpPr txBox="1"/>
          <p:nvPr/>
        </p:nvSpPr>
        <p:spPr>
          <a:xfrm>
            <a:off x="2667926" y="3495266"/>
            <a:ext cx="20880496" cy="9854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 sz="3800"/>
            </a:pPr>
            <a:r>
              <a:rPr b="1"/>
              <a:t>Actor Principal:</a:t>
            </a:r>
            <a:r>
              <a:t> Administrador del Sistema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3800"/>
            </a:pPr>
            <a:r>
              <a:rPr b="1"/>
              <a:t>Precondiciones:</a:t>
            </a:r>
            <a:r>
              <a:t> El Administrador del Sistema ha iniciado sesión en el sistema.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3800"/>
            </a:pPr>
          </a:p>
          <a:p>
            <a:pPr>
              <a:lnSpc>
                <a:spcPct val="100000"/>
              </a:lnSpc>
              <a:spcBef>
                <a:spcPts val="0"/>
              </a:spcBef>
              <a:defRPr b="1" sz="3800"/>
            </a:pPr>
            <a:r>
              <a:t>Flujo Básico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3800"/>
            </a:pPr>
            <a:r>
              <a:t>El Administrador del Sistema desea administrar la información de los usuarios registrados en el sistema.  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3800"/>
            </a:pPr>
            <a:r>
              <a:t>1.- Usuario solicita gestionar los usuarios  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3800"/>
            </a:pPr>
            <a:r>
              <a:t>2.- Sistema presenta la lista de usuarios con su ID, nombre de usuario, nombre completo, correo electrónico y departamento de la empresa a la que pertenece.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3800"/>
            </a:pPr>
            <a:r>
              <a:t>3.- Usuario solicita realizar cualquiera de las siguientes acciones: Dar de Baja, Dar de Alta Usuarios o modificar la contraseña (ver sección Flujos Alternativos).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3800"/>
            </a:pPr>
          </a:p>
          <a:p>
            <a:pPr>
              <a:lnSpc>
                <a:spcPct val="100000"/>
              </a:lnSpc>
              <a:spcBef>
                <a:spcPts val="0"/>
              </a:spcBef>
              <a:defRPr b="1" sz="3800"/>
            </a:pPr>
            <a:r>
              <a:t>Flujos Alternativos   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3800"/>
            </a:pPr>
            <a:r>
              <a:t>1.- A2: Crear Usuario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3800"/>
            </a:pPr>
            <a:r>
              <a:t>2.- A3: Actualizar Contraseña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3800"/>
            </a:pPr>
            <a:r>
              <a:t>3.- A4: Eliminar Usuario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A2. Crear Usuari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A2. Crear Usuario</a:t>
            </a:r>
          </a:p>
        </p:txBody>
      </p:sp>
      <p:sp>
        <p:nvSpPr>
          <p:cNvPr id="237" name="Requisitos - Modelo de Casos de Us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Requisitos - Modelo de Casos de Uso</a:t>
            </a:r>
          </a:p>
        </p:txBody>
      </p:sp>
      <p:sp>
        <p:nvSpPr>
          <p:cNvPr id="238" name="El Administrador del Sistema desea añadir un nuevo usuario al sistema.…"/>
          <p:cNvSpPr txBox="1"/>
          <p:nvPr/>
        </p:nvSpPr>
        <p:spPr>
          <a:xfrm>
            <a:off x="2273119" y="3715796"/>
            <a:ext cx="21147435" cy="8418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spcBef>
                <a:spcPts val="0"/>
              </a:spcBef>
              <a:defRPr sz="3800"/>
            </a:pPr>
            <a:r>
              <a:t>El Administrador del Sistema desea añadir un nuevo usuario al sistema.</a:t>
            </a:r>
          </a:p>
          <a:p>
            <a:pPr>
              <a:spcBef>
                <a:spcPts val="0"/>
              </a:spcBef>
              <a:defRPr sz="3800"/>
            </a:pPr>
          </a:p>
          <a:p>
            <a:pPr>
              <a:spcBef>
                <a:spcPts val="0"/>
              </a:spcBef>
              <a:defRPr sz="3800"/>
            </a:pPr>
            <a:r>
              <a:t>1.- Usuario: Solicita crear un usuario.  </a:t>
            </a:r>
          </a:p>
          <a:p>
            <a:pPr>
              <a:spcBef>
                <a:spcPts val="0"/>
              </a:spcBef>
              <a:defRPr sz="3800"/>
            </a:pPr>
            <a:r>
              <a:t>2.- Sistema: Presenta formulario para ingresar datos incluyendo los campos: nombre de usuario, nombre completo, correo electrónico, contraseña y rol.</a:t>
            </a:r>
          </a:p>
          <a:p>
            <a:pPr>
              <a:spcBef>
                <a:spcPts val="0"/>
              </a:spcBef>
              <a:defRPr sz="3800"/>
            </a:pPr>
            <a:r>
              <a:t>3.- Usuario: Ingresa los datos (ejemplo ('juan.perez', nombre completo 'Juan Pérez', correo 'juan.perez@example.com', contraseña 'password123' y departamento ‘Contabilidad'"  </a:t>
            </a:r>
          </a:p>
          <a:p>
            <a:pPr>
              <a:spcBef>
                <a:spcPts val="0"/>
              </a:spcBef>
              <a:defRPr sz="3800"/>
            </a:pPr>
            <a:r>
              <a:t>4.- Sistema: Verifica que el nombre de usuario 'juan.perez' y el correo 'juan.perez@example.com' no existan ya en el sistema.”</a:t>
            </a:r>
          </a:p>
          <a:p>
            <a:pPr>
              <a:spcBef>
                <a:spcPts val="0"/>
              </a:spcBef>
              <a:defRPr sz="3800"/>
            </a:pPr>
          </a:p>
          <a:p>
            <a:pPr>
              <a:spcBef>
                <a:spcPts val="0"/>
              </a:spcBef>
              <a:defRPr b="1" sz="3800"/>
            </a:pPr>
            <a:r>
              <a:t>Si el nombre de usuario o correo ya existen:  </a:t>
            </a:r>
          </a:p>
          <a:p>
            <a:pPr lvl="1">
              <a:spcBef>
                <a:spcPts val="0"/>
              </a:spcBef>
              <a:defRPr sz="3800"/>
            </a:pPr>
            <a:r>
              <a:t>Sistema: "Error: El nombre de usuario 'juan.perez' o el correo 'juan.perez@example.com' ya están registrados. Por favor, introduce datos únicos." (El flujo regresa al paso 2 de A2).  </a:t>
            </a:r>
          </a:p>
          <a:p>
            <a:pPr>
              <a:spcBef>
                <a:spcPts val="0"/>
              </a:spcBef>
              <a:defRPr b="1" sz="3800"/>
            </a:pPr>
            <a:r>
              <a:t>Si los datos son únicos:  </a:t>
            </a:r>
          </a:p>
          <a:p>
            <a:pPr lvl="1">
              <a:spcBef>
                <a:spcPts val="0"/>
              </a:spcBef>
              <a:defRPr sz="3800"/>
            </a:pPr>
            <a:r>
              <a:t>Sistema: Guarda los datos del nuevo usuario  y muestra el listado de usuarios con el nuevo usuario juan.perez creado.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A5- Autentica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A5- Autenticar</a:t>
            </a:r>
          </a:p>
        </p:txBody>
      </p:sp>
      <p:sp>
        <p:nvSpPr>
          <p:cNvPr id="241" name="Requisitos - Descripción de Caso de Us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Requisitos - Descripción de Caso de Uso</a:t>
            </a:r>
          </a:p>
        </p:txBody>
      </p:sp>
      <p:sp>
        <p:nvSpPr>
          <p:cNvPr id="242" name="Este caso de uso describe cómo los usuarios acceden al sistema de Gestión de Talento Humano, autenticándose para poder utilizar sus funcionalidades.…"/>
          <p:cNvSpPr txBox="1"/>
          <p:nvPr/>
        </p:nvSpPr>
        <p:spPr>
          <a:xfrm>
            <a:off x="1971241" y="3386797"/>
            <a:ext cx="20880495" cy="10121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1200"/>
              </a:spcBef>
              <a:defRPr sz="3800"/>
            </a:pPr>
            <a:r>
              <a:t>Este caso de uso describe cómo los usuarios acceden al sistema de Gestión de Talento Humano, autenticándose para poder utilizar sus funcionalidades.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sz="3800"/>
            </a:pPr>
            <a:r>
              <a:rPr b="1"/>
              <a:t>Actor Principal:</a:t>
            </a:r>
            <a:r>
              <a:t> Usuario (Personal de RRHH, Gerente de Departamento, Administrador, etc.).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b="1" sz="3800"/>
            </a:pPr>
            <a:r>
              <a:t>Precondiciones:</a:t>
            </a:r>
          </a:p>
          <a:p>
            <a:pPr lvl="1" marL="9144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◦"/>
              <a:defRPr sz="3800"/>
            </a:pPr>
            <a:r>
              <a:t>El usuario debe tener una cuenta de usuario previamente registrada en el sistema con un nombre de usuario y una contraseña.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b="1" sz="3800"/>
            </a:pPr>
            <a:r>
              <a:t>Flujo Normal:</a:t>
            </a:r>
            <a:endParaRPr b="0"/>
          </a:p>
          <a:p>
            <a:pPr lvl="1" marL="1592791" indent="-703791" defTabSz="457200">
              <a:lnSpc>
                <a:spcPct val="100000"/>
              </a:lnSpc>
              <a:spcBef>
                <a:spcPts val="1200"/>
              </a:spcBef>
              <a:buSzPct val="100000"/>
              <a:buAutoNum type="arabicPeriod" startAt="1"/>
              <a:defRPr sz="3800"/>
            </a:pPr>
            <a:r>
              <a:t>El </a:t>
            </a:r>
            <a:r>
              <a:rPr b="1"/>
              <a:t>Usuario</a:t>
            </a:r>
            <a:r>
              <a:t> accede a la URL del sistema de Gestión de Talento Humano a través de un navegador web.</a:t>
            </a:r>
          </a:p>
          <a:p>
            <a:pPr lvl="1" marL="1592791" indent="-703791" defTabSz="457200">
              <a:lnSpc>
                <a:spcPct val="100000"/>
              </a:lnSpc>
              <a:spcBef>
                <a:spcPts val="1200"/>
              </a:spcBef>
              <a:buSzPct val="100000"/>
              <a:buAutoNum type="arabicPeriod" startAt="1"/>
              <a:defRPr sz="3800"/>
            </a:pPr>
            <a:r>
              <a:t>El sistema presenta la </a:t>
            </a:r>
            <a:r>
              <a:rPr b="1"/>
              <a:t>pantalla de inicio de sesión</a:t>
            </a:r>
            <a:r>
              <a:t>, que incluye campos para el nombre de usuario y la contraseña, y un botón de "Iniciar Sesión".</a:t>
            </a:r>
          </a:p>
          <a:p>
            <a:pPr lvl="1" marL="1592791" indent="-703791" defTabSz="457200">
              <a:lnSpc>
                <a:spcPct val="100000"/>
              </a:lnSpc>
              <a:spcBef>
                <a:spcPts val="1200"/>
              </a:spcBef>
              <a:buSzPct val="100000"/>
              <a:buAutoNum type="arabicPeriod" startAt="1"/>
              <a:defRPr sz="3800"/>
            </a:pPr>
            <a:r>
              <a:t>El </a:t>
            </a:r>
            <a:r>
              <a:rPr b="1"/>
              <a:t>Usuario</a:t>
            </a:r>
            <a:r>
              <a:t> ingresa su </a:t>
            </a:r>
            <a:r>
              <a:rPr b="1"/>
              <a:t>nombre de usuario</a:t>
            </a:r>
            <a:r>
              <a:t> y </a:t>
            </a:r>
            <a:r>
              <a:rPr b="1"/>
              <a:t>contraseña</a:t>
            </a:r>
            <a:r>
              <a:t> en los campos correspondientes.</a:t>
            </a:r>
          </a:p>
          <a:p>
            <a:pPr lvl="1" marL="1592791" indent="-703791" defTabSz="457200">
              <a:lnSpc>
                <a:spcPct val="100000"/>
              </a:lnSpc>
              <a:spcBef>
                <a:spcPts val="1200"/>
              </a:spcBef>
              <a:buSzPct val="100000"/>
              <a:buAutoNum type="arabicPeriod" startAt="1"/>
              <a:defRPr sz="3800"/>
            </a:pPr>
            <a:r>
              <a:t>El </a:t>
            </a:r>
            <a:r>
              <a:rPr b="1"/>
              <a:t>Usuario</a:t>
            </a:r>
            <a:r>
              <a:t> hace clic en el botón </a:t>
            </a:r>
            <a:r>
              <a:rPr b="1"/>
              <a:t>"Iniciar Sesión"</a:t>
            </a:r>
            <a:r>
              <a:t>.</a:t>
            </a:r>
          </a:p>
          <a:p>
            <a:pPr lvl="1" marL="9144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◦"/>
              <a:defRPr sz="3800"/>
            </a:pPr>
            <a:r>
              <a:t>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A5- Autentica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A5- Autenticar</a:t>
            </a:r>
          </a:p>
        </p:txBody>
      </p:sp>
      <p:sp>
        <p:nvSpPr>
          <p:cNvPr id="245" name="Requisitos - Descripción de Caso de Us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Requisitos - Descripción de Caso de Uso</a:t>
            </a:r>
          </a:p>
        </p:txBody>
      </p:sp>
      <p:sp>
        <p:nvSpPr>
          <p:cNvPr id="246" name="5.- El sistema valida las credenciales ingresadas contra la base de datos de usuarios.…"/>
          <p:cNvSpPr txBox="1"/>
          <p:nvPr/>
        </p:nvSpPr>
        <p:spPr>
          <a:xfrm>
            <a:off x="1921478" y="4068839"/>
            <a:ext cx="20880495" cy="8508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defTabSz="457200">
              <a:lnSpc>
                <a:spcPct val="100000"/>
              </a:lnSpc>
              <a:spcBef>
                <a:spcPts val="1200"/>
              </a:spcBef>
              <a:defRPr sz="3800"/>
            </a:pPr>
            <a:r>
              <a:t>5.- El sistema valida las credenciales ingresadas contra la base de datos de usuarios.</a:t>
            </a:r>
          </a:p>
          <a:p>
            <a:pPr lvl="1" defTabSz="457200">
              <a:lnSpc>
                <a:spcPct val="100000"/>
              </a:lnSpc>
              <a:spcBef>
                <a:spcPts val="1200"/>
              </a:spcBef>
              <a:defRPr sz="3800"/>
            </a:pPr>
            <a:r>
              <a:t>6.- Si las credenciales son válidas, el sistema redirige al </a:t>
            </a:r>
            <a:r>
              <a:rPr b="1"/>
              <a:t>Usuario</a:t>
            </a:r>
            <a:r>
              <a:t> a la </a:t>
            </a:r>
            <a:r>
              <a:rPr b="1"/>
              <a:t>página principal</a:t>
            </a:r>
            <a:r>
              <a:t> o </a:t>
            </a:r>
            <a:r>
              <a:rPr b="1"/>
              <a:t>dashboard</a:t>
            </a:r>
            <a:r>
              <a:t> del sistema, mostrando las funcionalidades a las que tiene acceso según su rol y permisos.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b="1" sz="3800"/>
            </a:pPr>
            <a:r>
              <a:t>Flujos Alternativos:</a:t>
            </a:r>
            <a:endParaRPr b="0"/>
          </a:p>
          <a:p>
            <a:pPr lvl="1" marL="9144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◦"/>
              <a:defRPr sz="3800"/>
            </a:pPr>
            <a:r>
              <a:rPr b="1"/>
              <a:t>A1: Credenciales Inválidas:</a:t>
            </a:r>
            <a:r>
              <a:t> Si el </a:t>
            </a:r>
            <a:r>
              <a:rPr b="1"/>
              <a:t>Usuario</a:t>
            </a:r>
            <a:r>
              <a:t> ingresa un nombre de usuario o contraseña incorrectos (paso 5), el sistema muestra un mensaje de error indicando que las credenciales son inválidas y mantiene al usuario en la pantalla de inicio de sesión.</a:t>
            </a:r>
          </a:p>
          <a:p>
            <a:pPr lvl="1" marL="9144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◦"/>
              <a:defRPr sz="3800"/>
            </a:pPr>
            <a:r>
              <a:rPr b="1"/>
              <a:t>A3: Olvido de Contraseña:</a:t>
            </a:r>
            <a:r>
              <a:t> El usuario puede seleccionar una opción "Olvidé mi contraseña”…..</a:t>
            </a:r>
          </a:p>
          <a:p>
            <a:pPr marL="4572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•"/>
              <a:defRPr b="1" sz="3800"/>
            </a:pPr>
            <a:r>
              <a:t>Postcondiciones:</a:t>
            </a:r>
            <a:endParaRPr b="0"/>
          </a:p>
          <a:p>
            <a:pPr lvl="1" marL="914400" indent="-317500" defTabSz="457200">
              <a:lnSpc>
                <a:spcPct val="100000"/>
              </a:lnSpc>
              <a:spcBef>
                <a:spcPts val="1200"/>
              </a:spcBef>
              <a:buSzPct val="123000"/>
              <a:buFont typeface="Times Roman"/>
              <a:buChar char="◦"/>
              <a:defRPr sz="3800"/>
            </a:pPr>
            <a:r>
              <a:t>Si el inicio de sesión es exitoso, el usuario es autenticado y se le concede acceso a las funcionalidades del sistema según su rol.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Mapa Navegacion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Mapa Navegacional</a:t>
            </a:r>
          </a:p>
        </p:txBody>
      </p:sp>
      <p:sp>
        <p:nvSpPr>
          <p:cNvPr id="249" name="Requisito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Requisitos</a:t>
            </a:r>
          </a:p>
        </p:txBody>
      </p:sp>
      <p:pic>
        <p:nvPicPr>
          <p:cNvPr id="250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82772" y="3503470"/>
            <a:ext cx="18018456" cy="9173887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Flecha"/>
          <p:cNvSpPr/>
          <p:nvPr/>
        </p:nvSpPr>
        <p:spPr>
          <a:xfrm rot="5400000">
            <a:off x="4708626" y="4635314"/>
            <a:ext cx="1270001" cy="1270001"/>
          </a:xfrm>
          <a:prstGeom prst="rightArrow">
            <a:avLst>
              <a:gd name="adj1" fmla="val 41771"/>
              <a:gd name="adj2" fmla="val 58293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79" name="Proceso Unificado de Desarroll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Proceso Unificado de Desarrollo</a:t>
            </a:r>
          </a:p>
        </p:txBody>
      </p:sp>
      <p:sp>
        <p:nvSpPr>
          <p:cNvPr id="180" name="Introducció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98500" indent="-698500">
              <a:buSzPct val="123000"/>
              <a:buChar char="•"/>
            </a:pPr>
            <a:r>
              <a:t>Introducción</a:t>
            </a:r>
          </a:p>
          <a:p>
            <a:pPr marL="698500" indent="-698500">
              <a:buSzPct val="123000"/>
              <a:buChar char="•"/>
            </a:pPr>
            <a:r>
              <a:t>Flujos de Trabajo</a:t>
            </a:r>
          </a:p>
          <a:p>
            <a:pPr lvl="1" marL="1308100" indent="-698500">
              <a:buSzPct val="123000"/>
              <a:buChar char="•"/>
            </a:pPr>
            <a:r>
              <a:t>Requisitos</a:t>
            </a:r>
          </a:p>
          <a:p>
            <a:pPr lvl="1" marL="1308100" indent="-698500">
              <a:buSzPct val="123000"/>
              <a:buChar char="•"/>
            </a:pPr>
            <a:r>
              <a:t>Análisis</a:t>
            </a:r>
          </a:p>
          <a:p>
            <a:pPr lvl="1" marL="1308100" indent="-698500">
              <a:buSzPct val="123000"/>
              <a:buChar char="•"/>
            </a:pPr>
            <a:r>
              <a:t>Diseño</a:t>
            </a:r>
          </a:p>
          <a:p>
            <a:pPr marL="698500" indent="-698500">
              <a:buSzPct val="123000"/>
              <a:buChar char="•"/>
            </a:pPr>
            <a:r>
              <a:t>Resumen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enealogía del PU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Genealogía del PUD</a:t>
            </a:r>
          </a:p>
        </p:txBody>
      </p:sp>
      <p:sp>
        <p:nvSpPr>
          <p:cNvPr id="183" name="Introducció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Introducción</a:t>
            </a:r>
          </a:p>
        </p:txBody>
      </p:sp>
      <p:pic>
        <p:nvPicPr>
          <p:cNvPr id="184" name="genealogia-pud.png" descr="genealogia-pu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99981" y="3135034"/>
            <a:ext cx="14483678" cy="96777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UD en pocas palabras (parte I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PUD en pocas palabras (parte I)</a:t>
            </a:r>
          </a:p>
        </p:txBody>
      </p:sp>
      <p:sp>
        <p:nvSpPr>
          <p:cNvPr id="187" name="Introducció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Introducción</a:t>
            </a:r>
          </a:p>
        </p:txBody>
      </p:sp>
      <p:pic>
        <p:nvPicPr>
          <p:cNvPr id="188" name="proceso.png" descr="proces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29182" y="3978571"/>
            <a:ext cx="11529583" cy="86513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flujos-trabajo.png" descr="flujos-trabaj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022519" y="4551345"/>
            <a:ext cx="11474122" cy="75057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Aristas del PU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Aristas del PUD</a:t>
            </a:r>
          </a:p>
        </p:txBody>
      </p:sp>
      <p:sp>
        <p:nvSpPr>
          <p:cNvPr id="192" name="Número de diapositiva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3" name="Tetraedro"/>
          <p:cNvSpPr/>
          <p:nvPr/>
        </p:nvSpPr>
        <p:spPr>
          <a:xfrm>
            <a:off x="9530608" y="5201952"/>
            <a:ext cx="5465004" cy="47361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8" h="21595" fill="norm" stroke="1" extrusionOk="0">
                <a:moveTo>
                  <a:pt x="10508" y="2"/>
                </a:moveTo>
                <a:cubicBezTo>
                  <a:pt x="10486" y="-5"/>
                  <a:pt x="10460" y="5"/>
                  <a:pt x="10446" y="33"/>
                </a:cubicBezTo>
                <a:lnTo>
                  <a:pt x="8" y="20930"/>
                </a:lnTo>
                <a:cubicBezTo>
                  <a:pt x="-21" y="20987"/>
                  <a:pt x="34" y="21049"/>
                  <a:pt x="83" y="21017"/>
                </a:cubicBezTo>
                <a:lnTo>
                  <a:pt x="10481" y="14106"/>
                </a:lnTo>
                <a:cubicBezTo>
                  <a:pt x="10523" y="14077"/>
                  <a:pt x="10550" y="14025"/>
                  <a:pt x="10550" y="13969"/>
                </a:cubicBezTo>
                <a:lnTo>
                  <a:pt x="10550" y="64"/>
                </a:lnTo>
                <a:cubicBezTo>
                  <a:pt x="10550" y="31"/>
                  <a:pt x="10531" y="9"/>
                  <a:pt x="10508" y="2"/>
                </a:cubicBezTo>
                <a:close/>
                <a:moveTo>
                  <a:pt x="11050" y="2"/>
                </a:moveTo>
                <a:cubicBezTo>
                  <a:pt x="11027" y="9"/>
                  <a:pt x="11008" y="31"/>
                  <a:pt x="11008" y="64"/>
                </a:cubicBezTo>
                <a:lnTo>
                  <a:pt x="11008" y="13969"/>
                </a:lnTo>
                <a:cubicBezTo>
                  <a:pt x="11008" y="14025"/>
                  <a:pt x="11033" y="14078"/>
                  <a:pt x="11075" y="14106"/>
                </a:cubicBezTo>
                <a:lnTo>
                  <a:pt x="21473" y="21017"/>
                </a:lnTo>
                <a:cubicBezTo>
                  <a:pt x="21523" y="21050"/>
                  <a:pt x="21579" y="20987"/>
                  <a:pt x="21550" y="20930"/>
                </a:cubicBezTo>
                <a:lnTo>
                  <a:pt x="11112" y="33"/>
                </a:lnTo>
                <a:cubicBezTo>
                  <a:pt x="11098" y="5"/>
                  <a:pt x="11072" y="-5"/>
                  <a:pt x="11050" y="2"/>
                </a:cubicBezTo>
                <a:close/>
                <a:moveTo>
                  <a:pt x="10779" y="14543"/>
                </a:moveTo>
                <a:cubicBezTo>
                  <a:pt x="10756" y="14543"/>
                  <a:pt x="10732" y="14550"/>
                  <a:pt x="10711" y="14564"/>
                </a:cubicBezTo>
                <a:lnTo>
                  <a:pt x="316" y="21475"/>
                </a:lnTo>
                <a:cubicBezTo>
                  <a:pt x="267" y="21508"/>
                  <a:pt x="286" y="21595"/>
                  <a:pt x="343" y="21595"/>
                </a:cubicBezTo>
                <a:lnTo>
                  <a:pt x="21213" y="21595"/>
                </a:lnTo>
                <a:cubicBezTo>
                  <a:pt x="21271" y="21595"/>
                  <a:pt x="21289" y="21507"/>
                  <a:pt x="21240" y="21475"/>
                </a:cubicBezTo>
                <a:lnTo>
                  <a:pt x="10845" y="14564"/>
                </a:lnTo>
                <a:cubicBezTo>
                  <a:pt x="10824" y="14550"/>
                  <a:pt x="10802" y="14543"/>
                  <a:pt x="10779" y="1454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4" name="Dirigido por CU"/>
          <p:cNvSpPr txBox="1"/>
          <p:nvPr/>
        </p:nvSpPr>
        <p:spPr>
          <a:xfrm>
            <a:off x="10478871" y="3198632"/>
            <a:ext cx="3568476" cy="1461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/>
          </a:lstStyle>
          <a:p>
            <a:pPr/>
            <a:r>
              <a:t>Dirigido por CU</a:t>
            </a:r>
          </a:p>
        </p:txBody>
      </p:sp>
      <p:sp>
        <p:nvSpPr>
          <p:cNvPr id="195" name="Iterativo e Incremental"/>
          <p:cNvSpPr txBox="1"/>
          <p:nvPr/>
        </p:nvSpPr>
        <p:spPr>
          <a:xfrm>
            <a:off x="14340926" y="10806381"/>
            <a:ext cx="4720712" cy="1461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/>
          </a:lstStyle>
          <a:p>
            <a:pPr/>
            <a:r>
              <a:t>Iterativo e Incremental</a:t>
            </a:r>
          </a:p>
        </p:txBody>
      </p:sp>
      <p:sp>
        <p:nvSpPr>
          <p:cNvPr id="196" name="Centrado en la Arquitectura"/>
          <p:cNvSpPr txBox="1"/>
          <p:nvPr/>
        </p:nvSpPr>
        <p:spPr>
          <a:xfrm>
            <a:off x="5978972" y="10479772"/>
            <a:ext cx="5667710" cy="1461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/>
          </a:lstStyle>
          <a:p>
            <a:pPr/>
            <a:r>
              <a:t>Centrado en la Arquitectura</a:t>
            </a:r>
          </a:p>
        </p:txBody>
      </p:sp>
      <p:sp>
        <p:nvSpPr>
          <p:cNvPr id="197" name="Introducción"/>
          <p:cNvSpPr txBox="1"/>
          <p:nvPr/>
        </p:nvSpPr>
        <p:spPr>
          <a:xfrm>
            <a:off x="1206500" y="2247900"/>
            <a:ext cx="14015350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5500"/>
            </a:lvl1pPr>
          </a:lstStyle>
          <a:p>
            <a:pPr/>
            <a:r>
              <a:t>Introducción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Iterativo e Increment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Iterativo e Incremental</a:t>
            </a:r>
          </a:p>
        </p:txBody>
      </p:sp>
      <p:sp>
        <p:nvSpPr>
          <p:cNvPr id="200" name="Introducció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Introducción</a:t>
            </a:r>
          </a:p>
        </p:txBody>
      </p:sp>
      <p:sp>
        <p:nvSpPr>
          <p:cNvPr id="201" name="Número de diapositiva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2" name="Tetraedro"/>
          <p:cNvSpPr/>
          <p:nvPr/>
        </p:nvSpPr>
        <p:spPr>
          <a:xfrm>
            <a:off x="21990026" y="952499"/>
            <a:ext cx="1653716" cy="14331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8" h="21595" fill="norm" stroke="1" extrusionOk="0">
                <a:moveTo>
                  <a:pt x="10508" y="2"/>
                </a:moveTo>
                <a:cubicBezTo>
                  <a:pt x="10486" y="-5"/>
                  <a:pt x="10460" y="5"/>
                  <a:pt x="10446" y="33"/>
                </a:cubicBezTo>
                <a:lnTo>
                  <a:pt x="8" y="20930"/>
                </a:lnTo>
                <a:cubicBezTo>
                  <a:pt x="-21" y="20987"/>
                  <a:pt x="34" y="21049"/>
                  <a:pt x="83" y="21017"/>
                </a:cubicBezTo>
                <a:lnTo>
                  <a:pt x="10481" y="14106"/>
                </a:lnTo>
                <a:cubicBezTo>
                  <a:pt x="10523" y="14077"/>
                  <a:pt x="10550" y="14025"/>
                  <a:pt x="10550" y="13969"/>
                </a:cubicBezTo>
                <a:lnTo>
                  <a:pt x="10550" y="64"/>
                </a:lnTo>
                <a:cubicBezTo>
                  <a:pt x="10550" y="31"/>
                  <a:pt x="10531" y="9"/>
                  <a:pt x="10508" y="2"/>
                </a:cubicBezTo>
                <a:close/>
                <a:moveTo>
                  <a:pt x="11050" y="2"/>
                </a:moveTo>
                <a:cubicBezTo>
                  <a:pt x="11027" y="9"/>
                  <a:pt x="11008" y="31"/>
                  <a:pt x="11008" y="64"/>
                </a:cubicBezTo>
                <a:lnTo>
                  <a:pt x="11008" y="13969"/>
                </a:lnTo>
                <a:cubicBezTo>
                  <a:pt x="11008" y="14025"/>
                  <a:pt x="11033" y="14078"/>
                  <a:pt x="11075" y="14106"/>
                </a:cubicBezTo>
                <a:lnTo>
                  <a:pt x="21473" y="21017"/>
                </a:lnTo>
                <a:cubicBezTo>
                  <a:pt x="21523" y="21050"/>
                  <a:pt x="21579" y="20987"/>
                  <a:pt x="21550" y="20930"/>
                </a:cubicBezTo>
                <a:lnTo>
                  <a:pt x="11112" y="33"/>
                </a:lnTo>
                <a:cubicBezTo>
                  <a:pt x="11098" y="5"/>
                  <a:pt x="11072" y="-5"/>
                  <a:pt x="11050" y="2"/>
                </a:cubicBezTo>
                <a:close/>
                <a:moveTo>
                  <a:pt x="10779" y="14543"/>
                </a:moveTo>
                <a:cubicBezTo>
                  <a:pt x="10756" y="14543"/>
                  <a:pt x="10732" y="14550"/>
                  <a:pt x="10711" y="14564"/>
                </a:cubicBezTo>
                <a:lnTo>
                  <a:pt x="316" y="21475"/>
                </a:lnTo>
                <a:cubicBezTo>
                  <a:pt x="267" y="21508"/>
                  <a:pt x="286" y="21595"/>
                  <a:pt x="343" y="21595"/>
                </a:cubicBezTo>
                <a:lnTo>
                  <a:pt x="21213" y="21595"/>
                </a:lnTo>
                <a:cubicBezTo>
                  <a:pt x="21271" y="21595"/>
                  <a:pt x="21289" y="21507"/>
                  <a:pt x="21240" y="21475"/>
                </a:cubicBezTo>
                <a:lnTo>
                  <a:pt x="10845" y="14564"/>
                </a:lnTo>
                <a:cubicBezTo>
                  <a:pt x="10824" y="14550"/>
                  <a:pt x="10802" y="14543"/>
                  <a:pt x="10779" y="1454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203" name="flujos-trabajo.png" descr="flujos-trabaj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93199" y="3071942"/>
            <a:ext cx="12156252" cy="7952015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Cubo"/>
          <p:cNvSpPr/>
          <p:nvPr/>
        </p:nvSpPr>
        <p:spPr>
          <a:xfrm>
            <a:off x="11320032" y="11710235"/>
            <a:ext cx="727881" cy="727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201" y="0"/>
                </a:moveTo>
                <a:cubicBezTo>
                  <a:pt x="7108" y="0"/>
                  <a:pt x="7018" y="37"/>
                  <a:pt x="6952" y="103"/>
                </a:cubicBezTo>
                <a:lnTo>
                  <a:pt x="103" y="6951"/>
                </a:lnTo>
                <a:cubicBezTo>
                  <a:pt x="65" y="6989"/>
                  <a:pt x="91" y="7054"/>
                  <a:pt x="145" y="7054"/>
                </a:cubicBezTo>
                <a:lnTo>
                  <a:pt x="14172" y="7054"/>
                </a:lnTo>
                <a:cubicBezTo>
                  <a:pt x="14214" y="7054"/>
                  <a:pt x="14253" y="7038"/>
                  <a:pt x="14283" y="7008"/>
                </a:cubicBezTo>
                <a:lnTo>
                  <a:pt x="21210" y="81"/>
                </a:lnTo>
                <a:cubicBezTo>
                  <a:pt x="21240" y="51"/>
                  <a:pt x="21219" y="0"/>
                  <a:pt x="21176" y="0"/>
                </a:cubicBezTo>
                <a:lnTo>
                  <a:pt x="7201" y="0"/>
                </a:lnTo>
                <a:close/>
                <a:moveTo>
                  <a:pt x="21571" y="380"/>
                </a:moveTo>
                <a:cubicBezTo>
                  <a:pt x="21555" y="373"/>
                  <a:pt x="21534" y="375"/>
                  <a:pt x="21519" y="390"/>
                </a:cubicBezTo>
                <a:lnTo>
                  <a:pt x="14597" y="7312"/>
                </a:lnTo>
                <a:cubicBezTo>
                  <a:pt x="14564" y="7345"/>
                  <a:pt x="14546" y="7389"/>
                  <a:pt x="14546" y="7435"/>
                </a:cubicBezTo>
                <a:lnTo>
                  <a:pt x="14546" y="21490"/>
                </a:lnTo>
                <a:cubicBezTo>
                  <a:pt x="14546" y="21530"/>
                  <a:pt x="14594" y="21550"/>
                  <a:pt x="14622" y="21522"/>
                </a:cubicBezTo>
                <a:lnTo>
                  <a:pt x="21490" y="14622"/>
                </a:lnTo>
                <a:cubicBezTo>
                  <a:pt x="21561" y="14552"/>
                  <a:pt x="21600" y="14457"/>
                  <a:pt x="21600" y="14357"/>
                </a:cubicBezTo>
                <a:lnTo>
                  <a:pt x="21600" y="424"/>
                </a:lnTo>
                <a:cubicBezTo>
                  <a:pt x="21600" y="402"/>
                  <a:pt x="21588" y="387"/>
                  <a:pt x="21571" y="380"/>
                </a:cubicBezTo>
                <a:close/>
                <a:moveTo>
                  <a:pt x="78" y="7491"/>
                </a:moveTo>
                <a:cubicBezTo>
                  <a:pt x="34" y="7491"/>
                  <a:pt x="0" y="7527"/>
                  <a:pt x="0" y="7570"/>
                </a:cubicBezTo>
                <a:lnTo>
                  <a:pt x="0" y="21522"/>
                </a:lnTo>
                <a:cubicBezTo>
                  <a:pt x="0" y="21566"/>
                  <a:pt x="34" y="21600"/>
                  <a:pt x="78" y="21600"/>
                </a:cubicBezTo>
                <a:lnTo>
                  <a:pt x="14030" y="21600"/>
                </a:lnTo>
                <a:cubicBezTo>
                  <a:pt x="14073" y="21600"/>
                  <a:pt x="14109" y="21566"/>
                  <a:pt x="14109" y="21522"/>
                </a:cubicBezTo>
                <a:lnTo>
                  <a:pt x="14109" y="7570"/>
                </a:lnTo>
                <a:cubicBezTo>
                  <a:pt x="14109" y="7527"/>
                  <a:pt x="14073" y="7491"/>
                  <a:pt x="14030" y="7491"/>
                </a:cubicBezTo>
                <a:lnTo>
                  <a:pt x="78" y="7491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5" name="Cubo"/>
          <p:cNvSpPr/>
          <p:nvPr/>
        </p:nvSpPr>
        <p:spPr>
          <a:xfrm>
            <a:off x="13996880" y="11561612"/>
            <a:ext cx="1152127" cy="1152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201" y="0"/>
                </a:moveTo>
                <a:cubicBezTo>
                  <a:pt x="7108" y="0"/>
                  <a:pt x="7018" y="37"/>
                  <a:pt x="6952" y="103"/>
                </a:cubicBezTo>
                <a:lnTo>
                  <a:pt x="103" y="6951"/>
                </a:lnTo>
                <a:cubicBezTo>
                  <a:pt x="65" y="6989"/>
                  <a:pt x="91" y="7054"/>
                  <a:pt x="145" y="7054"/>
                </a:cubicBezTo>
                <a:lnTo>
                  <a:pt x="14172" y="7054"/>
                </a:lnTo>
                <a:cubicBezTo>
                  <a:pt x="14214" y="7054"/>
                  <a:pt x="14253" y="7038"/>
                  <a:pt x="14283" y="7008"/>
                </a:cubicBezTo>
                <a:lnTo>
                  <a:pt x="21210" y="81"/>
                </a:lnTo>
                <a:cubicBezTo>
                  <a:pt x="21240" y="51"/>
                  <a:pt x="21219" y="0"/>
                  <a:pt x="21176" y="0"/>
                </a:cubicBezTo>
                <a:lnTo>
                  <a:pt x="7201" y="0"/>
                </a:lnTo>
                <a:close/>
                <a:moveTo>
                  <a:pt x="21571" y="380"/>
                </a:moveTo>
                <a:cubicBezTo>
                  <a:pt x="21555" y="373"/>
                  <a:pt x="21534" y="375"/>
                  <a:pt x="21519" y="390"/>
                </a:cubicBezTo>
                <a:lnTo>
                  <a:pt x="14597" y="7312"/>
                </a:lnTo>
                <a:cubicBezTo>
                  <a:pt x="14564" y="7345"/>
                  <a:pt x="14546" y="7389"/>
                  <a:pt x="14546" y="7435"/>
                </a:cubicBezTo>
                <a:lnTo>
                  <a:pt x="14546" y="21490"/>
                </a:lnTo>
                <a:cubicBezTo>
                  <a:pt x="14546" y="21530"/>
                  <a:pt x="14594" y="21550"/>
                  <a:pt x="14622" y="21522"/>
                </a:cubicBezTo>
                <a:lnTo>
                  <a:pt x="21490" y="14622"/>
                </a:lnTo>
                <a:cubicBezTo>
                  <a:pt x="21561" y="14552"/>
                  <a:pt x="21600" y="14457"/>
                  <a:pt x="21600" y="14357"/>
                </a:cubicBezTo>
                <a:lnTo>
                  <a:pt x="21600" y="424"/>
                </a:lnTo>
                <a:cubicBezTo>
                  <a:pt x="21600" y="402"/>
                  <a:pt x="21588" y="387"/>
                  <a:pt x="21571" y="380"/>
                </a:cubicBezTo>
                <a:close/>
                <a:moveTo>
                  <a:pt x="78" y="7491"/>
                </a:moveTo>
                <a:cubicBezTo>
                  <a:pt x="34" y="7491"/>
                  <a:pt x="0" y="7527"/>
                  <a:pt x="0" y="7570"/>
                </a:cubicBezTo>
                <a:lnTo>
                  <a:pt x="0" y="21522"/>
                </a:lnTo>
                <a:cubicBezTo>
                  <a:pt x="0" y="21566"/>
                  <a:pt x="34" y="21600"/>
                  <a:pt x="78" y="21600"/>
                </a:cubicBezTo>
                <a:lnTo>
                  <a:pt x="14030" y="21600"/>
                </a:lnTo>
                <a:cubicBezTo>
                  <a:pt x="14073" y="21600"/>
                  <a:pt x="14109" y="21566"/>
                  <a:pt x="14109" y="21522"/>
                </a:cubicBezTo>
                <a:lnTo>
                  <a:pt x="14109" y="7570"/>
                </a:lnTo>
                <a:cubicBezTo>
                  <a:pt x="14109" y="7527"/>
                  <a:pt x="14073" y="7491"/>
                  <a:pt x="14030" y="7491"/>
                </a:cubicBezTo>
                <a:lnTo>
                  <a:pt x="78" y="7491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6" name="Cubo"/>
          <p:cNvSpPr/>
          <p:nvPr/>
        </p:nvSpPr>
        <p:spPr>
          <a:xfrm>
            <a:off x="17097973" y="11545566"/>
            <a:ext cx="1653716" cy="1653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201" y="0"/>
                </a:moveTo>
                <a:cubicBezTo>
                  <a:pt x="7108" y="0"/>
                  <a:pt x="7018" y="37"/>
                  <a:pt x="6952" y="103"/>
                </a:cubicBezTo>
                <a:lnTo>
                  <a:pt x="103" y="6951"/>
                </a:lnTo>
                <a:cubicBezTo>
                  <a:pt x="65" y="6989"/>
                  <a:pt x="91" y="7054"/>
                  <a:pt x="145" y="7054"/>
                </a:cubicBezTo>
                <a:lnTo>
                  <a:pt x="14172" y="7054"/>
                </a:lnTo>
                <a:cubicBezTo>
                  <a:pt x="14214" y="7054"/>
                  <a:pt x="14253" y="7038"/>
                  <a:pt x="14283" y="7008"/>
                </a:cubicBezTo>
                <a:lnTo>
                  <a:pt x="21210" y="81"/>
                </a:lnTo>
                <a:cubicBezTo>
                  <a:pt x="21240" y="51"/>
                  <a:pt x="21219" y="0"/>
                  <a:pt x="21176" y="0"/>
                </a:cubicBezTo>
                <a:lnTo>
                  <a:pt x="7201" y="0"/>
                </a:lnTo>
                <a:close/>
                <a:moveTo>
                  <a:pt x="21571" y="380"/>
                </a:moveTo>
                <a:cubicBezTo>
                  <a:pt x="21555" y="373"/>
                  <a:pt x="21534" y="375"/>
                  <a:pt x="21519" y="390"/>
                </a:cubicBezTo>
                <a:lnTo>
                  <a:pt x="14597" y="7312"/>
                </a:lnTo>
                <a:cubicBezTo>
                  <a:pt x="14564" y="7345"/>
                  <a:pt x="14546" y="7389"/>
                  <a:pt x="14546" y="7435"/>
                </a:cubicBezTo>
                <a:lnTo>
                  <a:pt x="14546" y="21490"/>
                </a:lnTo>
                <a:cubicBezTo>
                  <a:pt x="14546" y="21530"/>
                  <a:pt x="14594" y="21550"/>
                  <a:pt x="14622" y="21522"/>
                </a:cubicBezTo>
                <a:lnTo>
                  <a:pt x="21490" y="14622"/>
                </a:lnTo>
                <a:cubicBezTo>
                  <a:pt x="21561" y="14552"/>
                  <a:pt x="21600" y="14457"/>
                  <a:pt x="21600" y="14357"/>
                </a:cubicBezTo>
                <a:lnTo>
                  <a:pt x="21600" y="424"/>
                </a:lnTo>
                <a:cubicBezTo>
                  <a:pt x="21600" y="402"/>
                  <a:pt x="21588" y="387"/>
                  <a:pt x="21571" y="380"/>
                </a:cubicBezTo>
                <a:close/>
                <a:moveTo>
                  <a:pt x="78" y="7491"/>
                </a:moveTo>
                <a:cubicBezTo>
                  <a:pt x="34" y="7491"/>
                  <a:pt x="0" y="7527"/>
                  <a:pt x="0" y="7570"/>
                </a:cubicBezTo>
                <a:lnTo>
                  <a:pt x="0" y="21522"/>
                </a:lnTo>
                <a:cubicBezTo>
                  <a:pt x="0" y="21566"/>
                  <a:pt x="34" y="21600"/>
                  <a:pt x="78" y="21600"/>
                </a:cubicBezTo>
                <a:lnTo>
                  <a:pt x="14030" y="21600"/>
                </a:lnTo>
                <a:cubicBezTo>
                  <a:pt x="14073" y="21600"/>
                  <a:pt x="14109" y="21566"/>
                  <a:pt x="14109" y="21522"/>
                </a:cubicBezTo>
                <a:lnTo>
                  <a:pt x="14109" y="7570"/>
                </a:lnTo>
                <a:cubicBezTo>
                  <a:pt x="14109" y="7527"/>
                  <a:pt x="14073" y="7491"/>
                  <a:pt x="14030" y="7491"/>
                </a:cubicBezTo>
                <a:lnTo>
                  <a:pt x="78" y="7491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7" name="Flecha"/>
          <p:cNvSpPr/>
          <p:nvPr/>
        </p:nvSpPr>
        <p:spPr>
          <a:xfrm>
            <a:off x="10087798" y="10725390"/>
            <a:ext cx="8246649" cy="727881"/>
          </a:xfrm>
          <a:prstGeom prst="rightArrow">
            <a:avLst>
              <a:gd name="adj1" fmla="val 32000"/>
              <a:gd name="adj2" fmla="val 111667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8" name="Flecha"/>
          <p:cNvSpPr/>
          <p:nvPr/>
        </p:nvSpPr>
        <p:spPr>
          <a:xfrm rot="5400000">
            <a:off x="2381453" y="7034675"/>
            <a:ext cx="7049156" cy="727881"/>
          </a:xfrm>
          <a:prstGeom prst="rightArrow">
            <a:avLst>
              <a:gd name="adj1" fmla="val 32000"/>
              <a:gd name="adj2" fmla="val 111667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9" name="Iterativo"/>
          <p:cNvSpPr txBox="1"/>
          <p:nvPr/>
        </p:nvSpPr>
        <p:spPr>
          <a:xfrm>
            <a:off x="4754038" y="11098355"/>
            <a:ext cx="2303985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Iterativo</a:t>
            </a:r>
          </a:p>
        </p:txBody>
      </p:sp>
      <p:sp>
        <p:nvSpPr>
          <p:cNvPr id="210" name="Incremental"/>
          <p:cNvSpPr txBox="1"/>
          <p:nvPr/>
        </p:nvSpPr>
        <p:spPr>
          <a:xfrm>
            <a:off x="19398656" y="10685115"/>
            <a:ext cx="329885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Incremental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Dirigido por C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Dirigido por CU</a:t>
            </a:r>
          </a:p>
        </p:txBody>
      </p:sp>
      <p:sp>
        <p:nvSpPr>
          <p:cNvPr id="213" name="Introducció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Introducción</a:t>
            </a:r>
          </a:p>
        </p:txBody>
      </p:sp>
      <p:sp>
        <p:nvSpPr>
          <p:cNvPr id="214" name="Número de diapositiva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5" name="Tetraedro"/>
          <p:cNvSpPr/>
          <p:nvPr/>
        </p:nvSpPr>
        <p:spPr>
          <a:xfrm>
            <a:off x="21990026" y="952499"/>
            <a:ext cx="1653716" cy="14331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8" h="21595" fill="norm" stroke="1" extrusionOk="0">
                <a:moveTo>
                  <a:pt x="10508" y="2"/>
                </a:moveTo>
                <a:cubicBezTo>
                  <a:pt x="10486" y="-5"/>
                  <a:pt x="10460" y="5"/>
                  <a:pt x="10446" y="33"/>
                </a:cubicBezTo>
                <a:lnTo>
                  <a:pt x="8" y="20930"/>
                </a:lnTo>
                <a:cubicBezTo>
                  <a:pt x="-21" y="20987"/>
                  <a:pt x="34" y="21049"/>
                  <a:pt x="83" y="21017"/>
                </a:cubicBezTo>
                <a:lnTo>
                  <a:pt x="10481" y="14106"/>
                </a:lnTo>
                <a:cubicBezTo>
                  <a:pt x="10523" y="14077"/>
                  <a:pt x="10550" y="14025"/>
                  <a:pt x="10550" y="13969"/>
                </a:cubicBezTo>
                <a:lnTo>
                  <a:pt x="10550" y="64"/>
                </a:lnTo>
                <a:cubicBezTo>
                  <a:pt x="10550" y="31"/>
                  <a:pt x="10531" y="9"/>
                  <a:pt x="10508" y="2"/>
                </a:cubicBezTo>
                <a:close/>
                <a:moveTo>
                  <a:pt x="11050" y="2"/>
                </a:moveTo>
                <a:cubicBezTo>
                  <a:pt x="11027" y="9"/>
                  <a:pt x="11008" y="31"/>
                  <a:pt x="11008" y="64"/>
                </a:cubicBezTo>
                <a:lnTo>
                  <a:pt x="11008" y="13969"/>
                </a:lnTo>
                <a:cubicBezTo>
                  <a:pt x="11008" y="14025"/>
                  <a:pt x="11033" y="14078"/>
                  <a:pt x="11075" y="14106"/>
                </a:cubicBezTo>
                <a:lnTo>
                  <a:pt x="21473" y="21017"/>
                </a:lnTo>
                <a:cubicBezTo>
                  <a:pt x="21523" y="21050"/>
                  <a:pt x="21579" y="20987"/>
                  <a:pt x="21550" y="20930"/>
                </a:cubicBezTo>
                <a:lnTo>
                  <a:pt x="11112" y="33"/>
                </a:lnTo>
                <a:cubicBezTo>
                  <a:pt x="11098" y="5"/>
                  <a:pt x="11072" y="-5"/>
                  <a:pt x="11050" y="2"/>
                </a:cubicBezTo>
                <a:close/>
                <a:moveTo>
                  <a:pt x="10779" y="14543"/>
                </a:moveTo>
                <a:cubicBezTo>
                  <a:pt x="10756" y="14543"/>
                  <a:pt x="10732" y="14550"/>
                  <a:pt x="10711" y="14564"/>
                </a:cubicBezTo>
                <a:lnTo>
                  <a:pt x="316" y="21475"/>
                </a:lnTo>
                <a:cubicBezTo>
                  <a:pt x="267" y="21508"/>
                  <a:pt x="286" y="21595"/>
                  <a:pt x="343" y="21595"/>
                </a:cubicBezTo>
                <a:lnTo>
                  <a:pt x="21213" y="21595"/>
                </a:lnTo>
                <a:cubicBezTo>
                  <a:pt x="21271" y="21595"/>
                  <a:pt x="21289" y="21507"/>
                  <a:pt x="21240" y="21475"/>
                </a:cubicBezTo>
                <a:lnTo>
                  <a:pt x="10845" y="14564"/>
                </a:lnTo>
                <a:cubicBezTo>
                  <a:pt x="10824" y="14550"/>
                  <a:pt x="10802" y="14543"/>
                  <a:pt x="10779" y="1454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216" name="dependencia-modelos.png" descr="dependencia-modelo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13424" y="3296844"/>
            <a:ext cx="15957152" cy="96142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entrado en la Arquitectur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Centrado en la Arquitectura</a:t>
            </a:r>
          </a:p>
        </p:txBody>
      </p:sp>
      <p:sp>
        <p:nvSpPr>
          <p:cNvPr id="219" name="Introducció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Introducción</a:t>
            </a:r>
          </a:p>
        </p:txBody>
      </p:sp>
      <p:sp>
        <p:nvSpPr>
          <p:cNvPr id="220" name="Número de diapositiva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1" name="Tetraedro"/>
          <p:cNvSpPr/>
          <p:nvPr/>
        </p:nvSpPr>
        <p:spPr>
          <a:xfrm>
            <a:off x="21990026" y="952499"/>
            <a:ext cx="1653716" cy="14331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8" h="21595" fill="norm" stroke="1" extrusionOk="0">
                <a:moveTo>
                  <a:pt x="10508" y="2"/>
                </a:moveTo>
                <a:cubicBezTo>
                  <a:pt x="10486" y="-5"/>
                  <a:pt x="10460" y="5"/>
                  <a:pt x="10446" y="33"/>
                </a:cubicBezTo>
                <a:lnTo>
                  <a:pt x="8" y="20930"/>
                </a:lnTo>
                <a:cubicBezTo>
                  <a:pt x="-21" y="20987"/>
                  <a:pt x="34" y="21049"/>
                  <a:pt x="83" y="21017"/>
                </a:cubicBezTo>
                <a:lnTo>
                  <a:pt x="10481" y="14106"/>
                </a:lnTo>
                <a:cubicBezTo>
                  <a:pt x="10523" y="14077"/>
                  <a:pt x="10550" y="14025"/>
                  <a:pt x="10550" y="13969"/>
                </a:cubicBezTo>
                <a:lnTo>
                  <a:pt x="10550" y="64"/>
                </a:lnTo>
                <a:cubicBezTo>
                  <a:pt x="10550" y="31"/>
                  <a:pt x="10531" y="9"/>
                  <a:pt x="10508" y="2"/>
                </a:cubicBezTo>
                <a:close/>
                <a:moveTo>
                  <a:pt x="11050" y="2"/>
                </a:moveTo>
                <a:cubicBezTo>
                  <a:pt x="11027" y="9"/>
                  <a:pt x="11008" y="31"/>
                  <a:pt x="11008" y="64"/>
                </a:cubicBezTo>
                <a:lnTo>
                  <a:pt x="11008" y="13969"/>
                </a:lnTo>
                <a:cubicBezTo>
                  <a:pt x="11008" y="14025"/>
                  <a:pt x="11033" y="14078"/>
                  <a:pt x="11075" y="14106"/>
                </a:cubicBezTo>
                <a:lnTo>
                  <a:pt x="21473" y="21017"/>
                </a:lnTo>
                <a:cubicBezTo>
                  <a:pt x="21523" y="21050"/>
                  <a:pt x="21579" y="20987"/>
                  <a:pt x="21550" y="20930"/>
                </a:cubicBezTo>
                <a:lnTo>
                  <a:pt x="11112" y="33"/>
                </a:lnTo>
                <a:cubicBezTo>
                  <a:pt x="11098" y="5"/>
                  <a:pt x="11072" y="-5"/>
                  <a:pt x="11050" y="2"/>
                </a:cubicBezTo>
                <a:close/>
                <a:moveTo>
                  <a:pt x="10779" y="14543"/>
                </a:moveTo>
                <a:cubicBezTo>
                  <a:pt x="10756" y="14543"/>
                  <a:pt x="10732" y="14550"/>
                  <a:pt x="10711" y="14564"/>
                </a:cubicBezTo>
                <a:lnTo>
                  <a:pt x="316" y="21475"/>
                </a:lnTo>
                <a:cubicBezTo>
                  <a:pt x="267" y="21508"/>
                  <a:pt x="286" y="21595"/>
                  <a:pt x="343" y="21595"/>
                </a:cubicBezTo>
                <a:lnTo>
                  <a:pt x="21213" y="21595"/>
                </a:lnTo>
                <a:cubicBezTo>
                  <a:pt x="21271" y="21595"/>
                  <a:pt x="21289" y="21507"/>
                  <a:pt x="21240" y="21475"/>
                </a:cubicBezTo>
                <a:lnTo>
                  <a:pt x="10845" y="14564"/>
                </a:lnTo>
                <a:cubicBezTo>
                  <a:pt x="10824" y="14550"/>
                  <a:pt x="10802" y="14543"/>
                  <a:pt x="10779" y="1454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222" name="5ahuhieerc3qjiut1qeil55860.png" descr="5ahuhieerc3qjiut1qeil5586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2969" y="3728062"/>
            <a:ext cx="11989692" cy="8805617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Figura"/>
          <p:cNvSpPr/>
          <p:nvPr/>
        </p:nvSpPr>
        <p:spPr>
          <a:xfrm>
            <a:off x="16689038" y="5202122"/>
            <a:ext cx="5142800" cy="17160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3" h="21600" fill="norm" stroke="1" extrusionOk="0">
                <a:moveTo>
                  <a:pt x="7268" y="0"/>
                </a:moveTo>
                <a:cubicBezTo>
                  <a:pt x="7221" y="0"/>
                  <a:pt x="7175" y="26"/>
                  <a:pt x="7132" y="80"/>
                </a:cubicBezTo>
                <a:cubicBezTo>
                  <a:pt x="7089" y="134"/>
                  <a:pt x="7049" y="214"/>
                  <a:pt x="7015" y="315"/>
                </a:cubicBezTo>
                <a:lnTo>
                  <a:pt x="18" y="21285"/>
                </a:lnTo>
                <a:cubicBezTo>
                  <a:pt x="-1" y="21343"/>
                  <a:pt x="-4" y="21421"/>
                  <a:pt x="5" y="21485"/>
                </a:cubicBezTo>
                <a:cubicBezTo>
                  <a:pt x="13" y="21549"/>
                  <a:pt x="34" y="21600"/>
                  <a:pt x="61" y="21600"/>
                </a:cubicBezTo>
                <a:lnTo>
                  <a:pt x="14389" y="21600"/>
                </a:lnTo>
                <a:cubicBezTo>
                  <a:pt x="14410" y="21600"/>
                  <a:pt x="14431" y="21589"/>
                  <a:pt x="14450" y="21565"/>
                </a:cubicBezTo>
                <a:cubicBezTo>
                  <a:pt x="14470" y="21542"/>
                  <a:pt x="14487" y="21506"/>
                  <a:pt x="14502" y="21460"/>
                </a:cubicBezTo>
                <a:lnTo>
                  <a:pt x="21579" y="250"/>
                </a:lnTo>
                <a:cubicBezTo>
                  <a:pt x="21594" y="204"/>
                  <a:pt x="21596" y="141"/>
                  <a:pt x="21589" y="90"/>
                </a:cubicBezTo>
                <a:cubicBezTo>
                  <a:pt x="21582" y="39"/>
                  <a:pt x="21566" y="0"/>
                  <a:pt x="21544" y="0"/>
                </a:cubicBezTo>
                <a:lnTo>
                  <a:pt x="7268" y="0"/>
                </a:lnTo>
                <a:close/>
              </a:path>
            </a:pathLst>
          </a:cu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4" name="Figura"/>
          <p:cNvSpPr/>
          <p:nvPr/>
        </p:nvSpPr>
        <p:spPr>
          <a:xfrm>
            <a:off x="20207267" y="5293648"/>
            <a:ext cx="1716088" cy="51476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4" fill="norm" stroke="1" extrusionOk="0">
                <a:moveTo>
                  <a:pt x="21510" y="4"/>
                </a:moveTo>
                <a:cubicBezTo>
                  <a:pt x="21459" y="-3"/>
                  <a:pt x="21396" y="-1"/>
                  <a:pt x="21350" y="14"/>
                </a:cubicBezTo>
                <a:lnTo>
                  <a:pt x="155" y="7078"/>
                </a:lnTo>
                <a:cubicBezTo>
                  <a:pt x="104" y="7095"/>
                  <a:pt x="66" y="7115"/>
                  <a:pt x="40" y="7136"/>
                </a:cubicBezTo>
                <a:cubicBezTo>
                  <a:pt x="14" y="7157"/>
                  <a:pt x="0" y="7181"/>
                  <a:pt x="0" y="7204"/>
                </a:cubicBezTo>
                <a:lnTo>
                  <a:pt x="0" y="21547"/>
                </a:lnTo>
                <a:cubicBezTo>
                  <a:pt x="0" y="21567"/>
                  <a:pt x="38" y="21584"/>
                  <a:pt x="85" y="21590"/>
                </a:cubicBezTo>
                <a:cubicBezTo>
                  <a:pt x="132" y="21597"/>
                  <a:pt x="187" y="21595"/>
                  <a:pt x="230" y="21580"/>
                </a:cubicBezTo>
                <a:lnTo>
                  <a:pt x="21260" y="14538"/>
                </a:lnTo>
                <a:cubicBezTo>
                  <a:pt x="21368" y="14502"/>
                  <a:pt x="21453" y="14461"/>
                  <a:pt x="21510" y="14415"/>
                </a:cubicBezTo>
                <a:cubicBezTo>
                  <a:pt x="21567" y="14369"/>
                  <a:pt x="21600" y="14319"/>
                  <a:pt x="21600" y="14268"/>
                </a:cubicBezTo>
                <a:lnTo>
                  <a:pt x="21600" y="49"/>
                </a:lnTo>
                <a:cubicBezTo>
                  <a:pt x="21600" y="27"/>
                  <a:pt x="21561" y="11"/>
                  <a:pt x="21510" y="4"/>
                </a:cubicBezTo>
                <a:close/>
              </a:path>
            </a:pathLst>
          </a:cu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5" name="Figura"/>
          <p:cNvSpPr/>
          <p:nvPr/>
        </p:nvSpPr>
        <p:spPr>
          <a:xfrm>
            <a:off x="16668332" y="7024572"/>
            <a:ext cx="3432573" cy="34325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0" y="0"/>
                </a:moveTo>
                <a:cubicBezTo>
                  <a:pt x="87" y="0"/>
                  <a:pt x="56" y="13"/>
                  <a:pt x="35" y="35"/>
                </a:cubicBezTo>
                <a:cubicBezTo>
                  <a:pt x="14" y="57"/>
                  <a:pt x="0" y="87"/>
                  <a:pt x="0" y="120"/>
                </a:cubicBezTo>
                <a:lnTo>
                  <a:pt x="0" y="21480"/>
                </a:lnTo>
                <a:cubicBezTo>
                  <a:pt x="0" y="21513"/>
                  <a:pt x="14" y="21544"/>
                  <a:pt x="35" y="21565"/>
                </a:cubicBezTo>
                <a:cubicBezTo>
                  <a:pt x="56" y="21586"/>
                  <a:pt x="87" y="21600"/>
                  <a:pt x="120" y="21600"/>
                </a:cubicBezTo>
                <a:lnTo>
                  <a:pt x="21478" y="21600"/>
                </a:lnTo>
                <a:cubicBezTo>
                  <a:pt x="21511" y="21600"/>
                  <a:pt x="21540" y="21586"/>
                  <a:pt x="21563" y="21565"/>
                </a:cubicBezTo>
                <a:cubicBezTo>
                  <a:pt x="21585" y="21544"/>
                  <a:pt x="21600" y="21513"/>
                  <a:pt x="21600" y="21480"/>
                </a:cubicBezTo>
                <a:lnTo>
                  <a:pt x="21600" y="120"/>
                </a:lnTo>
                <a:cubicBezTo>
                  <a:pt x="21600" y="87"/>
                  <a:pt x="21585" y="57"/>
                  <a:pt x="21563" y="35"/>
                </a:cubicBezTo>
                <a:cubicBezTo>
                  <a:pt x="21540" y="13"/>
                  <a:pt x="21511" y="0"/>
                  <a:pt x="21478" y="0"/>
                </a:cubicBezTo>
                <a:lnTo>
                  <a:pt x="120" y="0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26" name="Arquitectura"/>
          <p:cNvSpPr txBox="1"/>
          <p:nvPr/>
        </p:nvSpPr>
        <p:spPr>
          <a:xfrm>
            <a:off x="17537859" y="11122052"/>
            <a:ext cx="3445156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Arquitectura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estionar Usuari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Gestionar Usuarios</a:t>
            </a:r>
          </a:p>
        </p:txBody>
      </p:sp>
      <p:sp>
        <p:nvSpPr>
          <p:cNvPr id="229" name="Requisitos - Modelo de Caso de Uso"/>
          <p:cNvSpPr txBox="1"/>
          <p:nvPr>
            <p:ph type="body" idx="21"/>
          </p:nvPr>
        </p:nvSpPr>
        <p:spPr>
          <a:xfrm>
            <a:off x="1206500" y="2245759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Requisitos - Modelo de Caso de Uso</a:t>
            </a:r>
          </a:p>
        </p:txBody>
      </p:sp>
      <p:pic>
        <p:nvPicPr>
          <p:cNvPr id="230" name="video pegado.png" descr="video peg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9177" y="3463496"/>
            <a:ext cx="17662619" cy="98973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