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3" r:id="rId5"/>
    <p:sldId id="261" r:id="rId6"/>
    <p:sldId id="268" r:id="rId7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E8F80-AE9F-472A-A6C1-98506FCA0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23BBF2-1EDD-497B-B75C-6A2161874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E8345C-1A7D-4B21-AA09-EFC78B6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2B1C2D-CD20-46E7-B5A6-B0EA7CBA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D5ED192-0972-4102-86C2-B5B344F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8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4942A-E2A1-4DF9-BFCD-884FB4F1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E095AC-87BF-4235-BA8A-5694F4E3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F385CC-A9B3-44DE-BB61-31388F73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80C094-F2B6-410A-9A54-21CA2EC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1F0549-0BAF-4DB7-B99B-92B2F72C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3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6502A5F-FB2D-4377-A286-A345144C0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41E427-C840-4C7D-BBA6-56FCDC85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ED0A7F-1927-4A4C-BBBC-99BE2DE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C3E5A4-4D73-42BE-80B2-9E672805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072ED6-4B3D-4DAF-A231-62B0C9D3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8108B4-1D4F-4B7B-8D82-0B672DAF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A2E31D-2110-4986-8381-0848D6E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720D3D-6EA3-41F8-9168-97972C90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51161B-740F-435B-9023-7EBF76EB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0313CD-EF56-4807-9FA4-D83AF0D5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4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066A8-993F-458C-9DD3-C90D772A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6E239F-B730-4B2A-9E63-83DB1BD4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18C7CE-CC14-46FD-84BA-F282A600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AE6E76-F43B-4973-A6A1-5D2C08EE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449572-A2C2-4C1D-B259-FD69AAD3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6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27EE7-AF1A-419B-B62D-5397C14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33C585-848E-47DB-B7B2-CF1A0109D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B98AE44-4A72-43E2-99A6-213593C3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FA1D02B-056A-403C-8911-C95A9D7E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A3AC11-C974-42A1-B7EF-D74D4363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4530330-AA9E-4068-897A-05EFE5FC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5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03CEE-02F8-415D-BC97-5C52A43E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E9AE67-6CEE-4EDA-9464-885DABE9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BBA346-F16E-4BFC-83FC-3E73B5B8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BAA63D0-5842-4003-8B38-BE5E64AEA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71FC44-4C03-433C-B678-FBE29F90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BF2C477-DF20-4889-88E0-9EF80DC9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AAE871-FEB5-4ED3-961F-75157839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028CC0A-16E1-4DF1-9F1B-E1979CF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05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221C0-7837-4F75-9EDF-4C6DB5F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C230772-BD1D-477A-9C38-901B4563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D77CD82-D428-4F04-ABEE-9301E1FF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FF3ED0-E975-471B-B86A-4EC6E19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C897AAA-7967-4679-9A3C-47238EF8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121E75F-7420-4FA4-A0AA-0843302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C0702F-9ED2-4F0B-A729-C18B12D5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2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4EA46C-E5A1-4A6B-B6CC-2E94534A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3D58E4-8673-4E61-A53B-5B99F6EC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0EB9F0-61BC-4CDC-8028-F99C99E2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A60763-47B3-44E8-AF11-2D1A8F82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084224-52DC-4829-8995-EE90978B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61D2DD-5DA7-4545-B332-27FD1954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70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B6FE2-E527-4C6C-9A1D-D685561B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8805223-6128-4F7F-91D1-4AB62651C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D85D92-7B00-4390-9FA5-2851053E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8EE81DF-E974-4BC2-8824-41BD3C55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BD1920-6A47-46CE-90DF-8487B7A1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C75336-4641-4BDF-9E6D-2296CEA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8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1AAB40-5072-481F-B857-2F5FBD28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s-CZ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4CD078-4A31-4E44-9D30-A4782856B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s-CZ"/>
              <a:t>Haga clic para modificar el estilo de texto del patrón</a:t>
            </a:r>
          </a:p>
          <a:p>
            <a:pPr lvl="1"/>
            <a:r>
              <a:rPr lang="es-ES" altLang="cs-CZ"/>
              <a:t>Segundo nivel</a:t>
            </a:r>
          </a:p>
          <a:p>
            <a:pPr lvl="2"/>
            <a:r>
              <a:rPr lang="es-ES" altLang="cs-CZ"/>
              <a:t>Tercer nivel</a:t>
            </a:r>
          </a:p>
          <a:p>
            <a:pPr lvl="3"/>
            <a:r>
              <a:rPr lang="es-ES" altLang="cs-CZ"/>
              <a:t>Cuarto nivel</a:t>
            </a:r>
          </a:p>
          <a:p>
            <a:pPr lvl="4"/>
            <a:r>
              <a:rPr lang="es-ES" altLang="cs-CZ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13BA18-63AE-434A-830A-8E08A58961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F5CE191-D997-41CE-B605-FED08979736B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DA4D677-1A2B-46D4-85A4-00F6472198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606383-F7F7-4184-B0E8-AD20796F57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274B52-5162-431D-A373-B6E418C553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2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cie.zolta.cz/index.php/zaklady-teoreticke-informatiky/14-bezkontextove-gramatiky/10-bezkontextove-gramatik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D859C56F-2F54-4A50-82E6-5E903039F3C8}"/>
              </a:ext>
            </a:extLst>
          </p:cNvPr>
          <p:cNvSpPr txBox="1">
            <a:spLocks/>
          </p:cNvSpPr>
          <p:nvPr/>
        </p:nvSpPr>
        <p:spPr bwMode="auto">
          <a:xfrm>
            <a:off x="0" y="1182985"/>
            <a:ext cx="11523215" cy="135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ZÁSOBNÍKOVÉ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cs-C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AUTOMATY</a:t>
            </a:r>
          </a:p>
        </p:txBody>
      </p:sp>
      <p:sp>
        <p:nvSpPr>
          <p:cNvPr id="13" name="Podnadpis 2">
            <a:extLst>
              <a:ext uri="{FF2B5EF4-FFF2-40B4-BE49-F238E27FC236}">
                <a16:creationId xmlns:a16="http://schemas.microsoft.com/office/drawing/2014/main" id="{5E75B39B-C082-4457-8BD2-F70F40866F9D}"/>
              </a:ext>
            </a:extLst>
          </p:cNvPr>
          <p:cNvSpPr txBox="1">
            <a:spLocks/>
          </p:cNvSpPr>
          <p:nvPr/>
        </p:nvSpPr>
        <p:spPr bwMode="auto">
          <a:xfrm>
            <a:off x="1056443" y="4578585"/>
            <a:ext cx="2201662" cy="4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TOMÁŠ CINK</a:t>
            </a:r>
          </a:p>
        </p:txBody>
      </p:sp>
      <p:sp>
        <p:nvSpPr>
          <p:cNvPr id="15" name="Podnadpis 2">
            <a:extLst>
              <a:ext uri="{FF2B5EF4-FFF2-40B4-BE49-F238E27FC236}">
                <a16:creationId xmlns:a16="http://schemas.microsoft.com/office/drawing/2014/main" id="{F721BB91-D643-4A6F-8BB4-C9E4102D552D}"/>
              </a:ext>
            </a:extLst>
          </p:cNvPr>
          <p:cNvSpPr txBox="1">
            <a:spLocks/>
          </p:cNvSpPr>
          <p:nvPr/>
        </p:nvSpPr>
        <p:spPr bwMode="auto">
          <a:xfrm>
            <a:off x="5761607" y="4318212"/>
            <a:ext cx="5373950" cy="100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PROGRAMOVACÍ JAZYKY A PŘEKLADAČE</a:t>
            </a:r>
          </a:p>
        </p:txBody>
      </p:sp>
    </p:spTree>
    <p:extLst>
      <p:ext uri="{BB962C8B-B14F-4D97-AF65-F5344CB8AC3E}">
        <p14:creationId xmlns:p14="http://schemas.microsoft.com/office/powerpoint/2010/main" val="17766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61D1DE0-EF6D-4E35-A74C-D3C7529D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75" y="685800"/>
            <a:ext cx="2780271" cy="2249010"/>
          </a:xfrm>
        </p:spPr>
        <p:txBody>
          <a:bodyPr>
            <a:normAutofit/>
          </a:bodyPr>
          <a:lstStyle/>
          <a:p>
            <a:r>
              <a:rPr lang="cs-CZ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Základní informace</a:t>
            </a:r>
          </a:p>
        </p:txBody>
      </p:sp>
      <p:sp>
        <p:nvSpPr>
          <p:cNvPr id="19" name="Zástupný obsah 5">
            <a:extLst>
              <a:ext uri="{FF2B5EF4-FFF2-40B4-BE49-F238E27FC236}">
                <a16:creationId xmlns:a16="http://schemas.microsoft.com/office/drawing/2014/main" id="{336B16B8-8638-4E9C-A6A2-6F45F166679A}"/>
              </a:ext>
            </a:extLst>
          </p:cNvPr>
          <p:cNvSpPr txBox="1">
            <a:spLocks/>
          </p:cNvSpPr>
          <p:nvPr/>
        </p:nvSpPr>
        <p:spPr bwMode="auto">
          <a:xfrm>
            <a:off x="4686892" y="546566"/>
            <a:ext cx="6809783" cy="57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Rozpoznání bezkontextových jazyků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Zásobník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Konečný automat</a:t>
            </a:r>
          </a:p>
        </p:txBody>
      </p:sp>
    </p:spTree>
    <p:extLst>
      <p:ext uri="{BB962C8B-B14F-4D97-AF65-F5344CB8AC3E}">
        <p14:creationId xmlns:p14="http://schemas.microsoft.com/office/powerpoint/2010/main" val="2813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075047E-D0D4-4458-AD3B-E8C6FBAFF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85" y="1939278"/>
            <a:ext cx="4260814" cy="379829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00CD09-54F0-4872-8AF0-42F16A0F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cs-CZ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85ED432-B267-4BAF-8312-7DF616605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58919" cy="339951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aktuálního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znaku </a:t>
            </a:r>
            <a:b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vstupu, prvního (posledně zapsaného) znaku v zásobníku </a:t>
            </a:r>
            <a:b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aktuálního stavu, změní svůj stav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přepíše znak v zásobníku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podle daného pravidla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δ.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D49B6F23-0941-4D8D-BE94-7D6932EB0509}"/>
              </a:ext>
            </a:extLst>
          </p:cNvPr>
          <p:cNvSpPr txBox="1">
            <a:spLocks/>
          </p:cNvSpPr>
          <p:nvPr/>
        </p:nvSpPr>
        <p:spPr bwMode="auto">
          <a:xfrm>
            <a:off x="4387004" y="6436381"/>
            <a:ext cx="7803472" cy="4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Zdroj: </a:t>
            </a:r>
            <a:r>
              <a:rPr lang="cs-CZ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http://lucie.zolta.cz/index.php/zaklady-teoreticke-informatiky/14-bezkontextove-gramatiky/10-bezkontextove-gramatiky</a:t>
            </a:r>
            <a:endParaRPr lang="cs-CZ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Nadpis 4">
            <a:extLst>
              <a:ext uri="{FF2B5EF4-FFF2-40B4-BE49-F238E27FC236}">
                <a16:creationId xmlns:a16="http://schemas.microsoft.com/office/drawing/2014/main" id="{EA73732C-37AB-4166-BFAF-1CC385CE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474400"/>
            <a:ext cx="2780271" cy="2213499"/>
          </a:xfrm>
        </p:spPr>
        <p:txBody>
          <a:bodyPr>
            <a:normAutofit fontScale="90000"/>
          </a:bodyPr>
          <a:lstStyle/>
          <a:p>
            <a:r>
              <a:rPr lang="cs-CZ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Popis činnosti automatu</a:t>
            </a:r>
          </a:p>
        </p:txBody>
      </p:sp>
      <p:sp>
        <p:nvSpPr>
          <p:cNvPr id="14" name="Zástupný obsah 5">
            <a:extLst>
              <a:ext uri="{FF2B5EF4-FFF2-40B4-BE49-F238E27FC236}">
                <a16:creationId xmlns:a16="http://schemas.microsoft.com/office/drawing/2014/main" id="{1D3D1246-362F-457F-87A8-67BE5C1483C0}"/>
              </a:ext>
            </a:extLst>
          </p:cNvPr>
          <p:cNvSpPr txBox="1">
            <a:spLocks/>
          </p:cNvSpPr>
          <p:nvPr/>
        </p:nvSpPr>
        <p:spPr bwMode="auto">
          <a:xfrm>
            <a:off x="4686892" y="283509"/>
            <a:ext cx="6809783" cy="57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Počáteční stav - zásobník obsahuje pouze počáteční symbol</a:t>
            </a:r>
          </a:p>
          <a:p>
            <a:pPr>
              <a:lnSpc>
                <a:spcPct val="90000"/>
              </a:lnSpc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Podle aktuálního stavu - vyjmutí vrchního symbolu ze zásobníku a vložení jiného -&gt; Předčtení dalšího vstupu</a:t>
            </a:r>
          </a:p>
          <a:p>
            <a:pPr>
              <a:lnSpc>
                <a:spcPct val="90000"/>
              </a:lnSpc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dokončení kroků - posouzení přijmutí řetězce podle dvou pravidel</a:t>
            </a:r>
          </a:p>
          <a:p>
            <a:pPr lvl="1">
              <a:lnSpc>
                <a:spcPct val="90000"/>
              </a:lnSpc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stav, ve kterém se na konci automat nachází, patří do množiny přijímajících stavů, nebo zásobník je na konci prázdný.</a:t>
            </a:r>
          </a:p>
          <a:p>
            <a:pPr lvl="1">
              <a:lnSpc>
                <a:spcPct val="90000"/>
              </a:lnSpc>
            </a:pP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Obě definice jsou ekvivalentní, automaty na sebe lze vzájemně převádět (u druhé možnosti je možno z definice automatu zcela vypustit množinu přijímajících stavů).</a:t>
            </a:r>
          </a:p>
        </p:txBody>
      </p:sp>
    </p:spTree>
    <p:extLst>
      <p:ext uri="{BB962C8B-B14F-4D97-AF65-F5344CB8AC3E}">
        <p14:creationId xmlns:p14="http://schemas.microsoft.com/office/powerpoint/2010/main" val="29842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Nadpis 4">
            <a:extLst>
              <a:ext uri="{FF2B5EF4-FFF2-40B4-BE49-F238E27FC236}">
                <a16:creationId xmlns:a16="http://schemas.microsoft.com/office/drawing/2014/main" id="{EA73732C-37AB-4166-BFAF-1CC385CE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1" y="589464"/>
            <a:ext cx="4008997" cy="2075155"/>
          </a:xfrm>
        </p:spPr>
        <p:txBody>
          <a:bodyPr>
            <a:normAutofit fontScale="90000"/>
          </a:bodyPr>
          <a:lstStyle/>
          <a:p>
            <a:r>
              <a:rPr lang="cs-CZ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Definice Zásobníkového automatu M</a:t>
            </a:r>
          </a:p>
        </p:txBody>
      </p:sp>
      <p:sp>
        <p:nvSpPr>
          <p:cNvPr id="12" name="Zástupný obsah 5">
            <a:extLst>
              <a:ext uri="{FF2B5EF4-FFF2-40B4-BE49-F238E27FC236}">
                <a16:creationId xmlns:a16="http://schemas.microsoft.com/office/drawing/2014/main" id="{0908BCCF-5B3C-4565-AE7D-621775A7A3F6}"/>
              </a:ext>
            </a:extLst>
          </p:cNvPr>
          <p:cNvSpPr txBox="1">
            <a:spLocks/>
          </p:cNvSpPr>
          <p:nvPr/>
        </p:nvSpPr>
        <p:spPr bwMode="auto">
          <a:xfrm>
            <a:off x="4403709" y="546566"/>
            <a:ext cx="7581146" cy="576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(Q,</a:t>
            </a:r>
            <a:r>
              <a:rPr lang="el-G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l-G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</a:t>
            </a:r>
            <a:r>
              <a:rPr lang="el-G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cs-CZ" sz="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cs-CZ" sz="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F)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cs-CZ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</a:t>
            </a:r>
            <a:r>
              <a:rPr lang="cs-C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onečná množina vnitřních stavů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cs-CZ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cs-CZ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konečná neprázdná množina vstupních symbolů (vstupní abeceda)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konečná abeceda zásobníku,</a:t>
            </a:r>
          </a:p>
          <a:p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přechodová relace, popisující pravidla činnosti automatu</a:t>
            </a:r>
          </a:p>
          <a:p>
            <a:r>
              <a:rPr lang="cs-CZ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cs-CZ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cs-CZ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 počáteční stav,</a:t>
            </a:r>
          </a:p>
          <a:p>
            <a:r>
              <a:rPr lang="cs-CZ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cs-CZ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cs-CZ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počáteční stav automatu,</a:t>
            </a:r>
          </a:p>
          <a:p>
            <a:r>
              <a:rPr lang="cs-CZ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množina 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přijímajících stavů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⊆ 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76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D859C56F-2F54-4A50-82E6-5E903039F3C8}"/>
              </a:ext>
            </a:extLst>
          </p:cNvPr>
          <p:cNvSpPr txBox="1">
            <a:spLocks/>
          </p:cNvSpPr>
          <p:nvPr/>
        </p:nvSpPr>
        <p:spPr bwMode="auto">
          <a:xfrm>
            <a:off x="227860" y="2750598"/>
            <a:ext cx="11523215" cy="135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cs-CZ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Děkuji za</a:t>
            </a:r>
            <a:r>
              <a:rPr lang="cs-CZ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pozornost</a:t>
            </a:r>
          </a:p>
        </p:txBody>
      </p:sp>
    </p:spTree>
    <p:extLst>
      <p:ext uri="{BB962C8B-B14F-4D97-AF65-F5344CB8AC3E}">
        <p14:creationId xmlns:p14="http://schemas.microsoft.com/office/powerpoint/2010/main" val="324999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168</Words>
  <Application>Microsoft Office PowerPoint</Application>
  <PresentationFormat>Širokoúhlá obrazovka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Diseño predeterminado</vt:lpstr>
      <vt:lpstr>Prezentace aplikace PowerPoint</vt:lpstr>
      <vt:lpstr>Základní informace</vt:lpstr>
      <vt:lpstr>Funkce</vt:lpstr>
      <vt:lpstr>Popis činnosti automatu</vt:lpstr>
      <vt:lpstr>Definice Zásobníkového automatu 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Cink</dc:creator>
  <cp:lastModifiedBy>Tomáš Cink</cp:lastModifiedBy>
  <cp:revision>3</cp:revision>
  <dcterms:created xsi:type="dcterms:W3CDTF">2019-04-01T09:37:43Z</dcterms:created>
  <dcterms:modified xsi:type="dcterms:W3CDTF">2019-04-01T09:53:47Z</dcterms:modified>
</cp:coreProperties>
</file>