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8"/>
  </p:sldMasterIdLst>
  <p:sldIdLst>
    <p:sldId id="256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FC6A0-6ADA-47C1-9056-F0FC049DDC3C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AA6012-2E37-4F3F-B312-9FBD914D3685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101A8A91-7588-4DCE-A895-9576F8FD4462}" type="parTrans" cxnId="{D821EE36-AEF2-4B77-A42A-983796F666FD}">
      <dgm:prSet/>
      <dgm:spPr/>
      <dgm:t>
        <a:bodyPr/>
        <a:lstStyle/>
        <a:p>
          <a:endParaRPr lang="en-US"/>
        </a:p>
      </dgm:t>
    </dgm:pt>
    <dgm:pt modelId="{F9F83A23-A76D-4765-B547-B898F101A81E}" type="sibTrans" cxnId="{D821EE36-AEF2-4B77-A42A-983796F666FD}">
      <dgm:prSet/>
      <dgm:spPr/>
      <dgm:t>
        <a:bodyPr/>
        <a:lstStyle/>
        <a:p>
          <a:endParaRPr lang="en-US"/>
        </a:p>
      </dgm:t>
    </dgm:pt>
    <dgm:pt modelId="{A80178EC-5FEE-46FF-BA04-3508B0790DB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HTTP</a:t>
          </a:r>
        </a:p>
      </dgm:t>
    </dgm:pt>
    <dgm:pt modelId="{C2279AC4-A0E3-4354-96CD-8168359CF4DD}" type="parTrans" cxnId="{EC439167-113E-43E4-8424-70F33E985F1A}">
      <dgm:prSet/>
      <dgm:spPr/>
      <dgm:t>
        <a:bodyPr/>
        <a:lstStyle/>
        <a:p>
          <a:endParaRPr lang="en-US"/>
        </a:p>
      </dgm:t>
    </dgm:pt>
    <dgm:pt modelId="{9D11867C-CCC1-4F23-BF49-3E2AD187B921}" type="sibTrans" cxnId="{EC439167-113E-43E4-8424-70F33E985F1A}">
      <dgm:prSet/>
      <dgm:spPr/>
      <dgm:t>
        <a:bodyPr/>
        <a:lstStyle/>
        <a:p>
          <a:endParaRPr lang="en-US"/>
        </a:p>
      </dgm:t>
    </dgm:pt>
    <dgm:pt modelId="{7F0175BD-5EF2-4AFA-8AA1-A3323F11556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Node.js</a:t>
          </a:r>
        </a:p>
      </dgm:t>
    </dgm:pt>
    <dgm:pt modelId="{F216D3FE-EE03-45D3-896A-F584DCB9C5E3}" type="parTrans" cxnId="{D35A4110-3D6B-46A7-9B92-70C9C3180E39}">
      <dgm:prSet/>
      <dgm:spPr/>
      <dgm:t>
        <a:bodyPr/>
        <a:lstStyle/>
        <a:p>
          <a:endParaRPr lang="en-US"/>
        </a:p>
      </dgm:t>
    </dgm:pt>
    <dgm:pt modelId="{678847A2-2455-4367-A3C7-6678410CDB32}" type="sibTrans" cxnId="{D35A4110-3D6B-46A7-9B92-70C9C3180E39}">
      <dgm:prSet/>
      <dgm:spPr/>
      <dgm:t>
        <a:bodyPr/>
        <a:lstStyle/>
        <a:p>
          <a:endParaRPr lang="en-US"/>
        </a:p>
      </dgm:t>
    </dgm:pt>
    <dgm:pt modelId="{4819E124-678F-49F5-BE76-8F4CEBF07C9F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rgbClr val="FF0000"/>
              </a:solidFill>
            </a:rPr>
            <a:t>Middleware</a:t>
          </a:r>
          <a:br>
            <a:rPr lang="en-US" dirty="0">
              <a:solidFill>
                <a:srgbClr val="FF0000"/>
              </a:solidFill>
            </a:rPr>
          </a:br>
          <a:r>
            <a:rPr lang="en-US" dirty="0">
              <a:solidFill>
                <a:srgbClr val="FF0000"/>
              </a:solidFill>
            </a:rPr>
            <a:t>functions </a:t>
          </a:r>
        </a:p>
      </dgm:t>
    </dgm:pt>
    <dgm:pt modelId="{F7B13EA8-C69D-484D-AF6A-EB5AD8F6BB87}" type="parTrans" cxnId="{F8D62F18-80B1-4729-AF64-B3276E940291}">
      <dgm:prSet/>
      <dgm:spPr/>
      <dgm:t>
        <a:bodyPr/>
        <a:lstStyle/>
        <a:p>
          <a:endParaRPr lang="en-US"/>
        </a:p>
      </dgm:t>
    </dgm:pt>
    <dgm:pt modelId="{A9B5BAD4-8E11-458E-B0EE-F803AE2097AD}" type="sibTrans" cxnId="{F8D62F18-80B1-4729-AF64-B3276E940291}">
      <dgm:prSet/>
      <dgm:spPr/>
      <dgm:t>
        <a:bodyPr/>
        <a:lstStyle/>
        <a:p>
          <a:endParaRPr lang="en-US"/>
        </a:p>
      </dgm:t>
    </dgm:pt>
    <dgm:pt modelId="{96E4E1A4-8475-4E6A-B45A-F2C0ABD396E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RESTful API</a:t>
          </a:r>
        </a:p>
      </dgm:t>
    </dgm:pt>
    <dgm:pt modelId="{B5850847-9C82-4831-9190-CFFC4E19465E}" type="parTrans" cxnId="{A04B43E2-E430-4351-850F-3FDE7ABBD11E}">
      <dgm:prSet/>
      <dgm:spPr/>
      <dgm:t>
        <a:bodyPr/>
        <a:lstStyle/>
        <a:p>
          <a:endParaRPr lang="en-US"/>
        </a:p>
      </dgm:t>
    </dgm:pt>
    <dgm:pt modelId="{8CECA8B8-9182-45BD-81D2-D2B8CDEEC62D}" type="sibTrans" cxnId="{A04B43E2-E430-4351-850F-3FDE7ABBD11E}">
      <dgm:prSet/>
      <dgm:spPr/>
      <dgm:t>
        <a:bodyPr/>
        <a:lstStyle/>
        <a:p>
          <a:endParaRPr lang="en-US"/>
        </a:p>
      </dgm:t>
    </dgm:pt>
    <dgm:pt modelId="{C7680692-E074-445F-A9FD-F9BB4BC7CAC8}" type="pres">
      <dgm:prSet presAssocID="{254FC6A0-6ADA-47C1-9056-F0FC049DDC3C}" presName="diagram" presStyleCnt="0">
        <dgm:presLayoutVars>
          <dgm:dir/>
          <dgm:resizeHandles val="exact"/>
        </dgm:presLayoutVars>
      </dgm:prSet>
      <dgm:spPr/>
    </dgm:pt>
    <dgm:pt modelId="{B97690AB-A635-4386-803D-7F7CD96377F8}" type="pres">
      <dgm:prSet presAssocID="{29AA6012-2E37-4F3F-B312-9FBD914D3685}" presName="node" presStyleLbl="node1" presStyleIdx="0" presStyleCnt="5">
        <dgm:presLayoutVars>
          <dgm:bulletEnabled val="1"/>
        </dgm:presLayoutVars>
      </dgm:prSet>
      <dgm:spPr/>
    </dgm:pt>
    <dgm:pt modelId="{E6236298-E137-46FA-ABD7-925C07B52DA0}" type="pres">
      <dgm:prSet presAssocID="{F9F83A23-A76D-4765-B547-B898F101A81E}" presName="sibTrans" presStyleCnt="0"/>
      <dgm:spPr/>
    </dgm:pt>
    <dgm:pt modelId="{1D2B9E92-9076-4D55-B5CF-F12F743E5235}" type="pres">
      <dgm:prSet presAssocID="{A80178EC-5FEE-46FF-BA04-3508B0790DBE}" presName="node" presStyleLbl="node1" presStyleIdx="1" presStyleCnt="5">
        <dgm:presLayoutVars>
          <dgm:bulletEnabled val="1"/>
        </dgm:presLayoutVars>
      </dgm:prSet>
      <dgm:spPr/>
    </dgm:pt>
    <dgm:pt modelId="{197DFDC3-C6E3-42F7-BB78-14B6C17A25BA}" type="pres">
      <dgm:prSet presAssocID="{9D11867C-CCC1-4F23-BF49-3E2AD187B921}" presName="sibTrans" presStyleCnt="0"/>
      <dgm:spPr/>
    </dgm:pt>
    <dgm:pt modelId="{7222AB82-F289-4307-8503-A7B474BE49A7}" type="pres">
      <dgm:prSet presAssocID="{7F0175BD-5EF2-4AFA-8AA1-A3323F11556E}" presName="node" presStyleLbl="node1" presStyleIdx="2" presStyleCnt="5">
        <dgm:presLayoutVars>
          <dgm:bulletEnabled val="1"/>
        </dgm:presLayoutVars>
      </dgm:prSet>
      <dgm:spPr/>
    </dgm:pt>
    <dgm:pt modelId="{92E89545-8BC3-4BA3-9024-2873F57AE3F9}" type="pres">
      <dgm:prSet presAssocID="{678847A2-2455-4367-A3C7-6678410CDB32}" presName="sibTrans" presStyleCnt="0"/>
      <dgm:spPr/>
    </dgm:pt>
    <dgm:pt modelId="{9C64F780-8A37-4100-88AD-4F12D15E912B}" type="pres">
      <dgm:prSet presAssocID="{4819E124-678F-49F5-BE76-8F4CEBF07C9F}" presName="node" presStyleLbl="node1" presStyleIdx="3" presStyleCnt="5">
        <dgm:presLayoutVars>
          <dgm:bulletEnabled val="1"/>
        </dgm:presLayoutVars>
      </dgm:prSet>
      <dgm:spPr/>
    </dgm:pt>
    <dgm:pt modelId="{88CBE6D8-24F1-4C49-8583-005B694EB7BA}" type="pres">
      <dgm:prSet presAssocID="{A9B5BAD4-8E11-458E-B0EE-F803AE2097AD}" presName="sibTrans" presStyleCnt="0"/>
      <dgm:spPr/>
    </dgm:pt>
    <dgm:pt modelId="{956CCF66-0712-4F72-94B9-0D93DF7A6CF8}" type="pres">
      <dgm:prSet presAssocID="{96E4E1A4-8475-4E6A-B45A-F2C0ABD396EB}" presName="node" presStyleLbl="node1" presStyleIdx="4" presStyleCnt="5">
        <dgm:presLayoutVars>
          <dgm:bulletEnabled val="1"/>
        </dgm:presLayoutVars>
      </dgm:prSet>
      <dgm:spPr/>
    </dgm:pt>
  </dgm:ptLst>
  <dgm:cxnLst>
    <dgm:cxn modelId="{D35A4110-3D6B-46A7-9B92-70C9C3180E39}" srcId="{254FC6A0-6ADA-47C1-9056-F0FC049DDC3C}" destId="{7F0175BD-5EF2-4AFA-8AA1-A3323F11556E}" srcOrd="2" destOrd="0" parTransId="{F216D3FE-EE03-45D3-896A-F584DCB9C5E3}" sibTransId="{678847A2-2455-4367-A3C7-6678410CDB32}"/>
    <dgm:cxn modelId="{F8D62F18-80B1-4729-AF64-B3276E940291}" srcId="{254FC6A0-6ADA-47C1-9056-F0FC049DDC3C}" destId="{4819E124-678F-49F5-BE76-8F4CEBF07C9F}" srcOrd="3" destOrd="0" parTransId="{F7B13EA8-C69D-484D-AF6A-EB5AD8F6BB87}" sibTransId="{A9B5BAD4-8E11-458E-B0EE-F803AE2097AD}"/>
    <dgm:cxn modelId="{1F89DC25-7A04-4072-8FFF-0E41919DCBFF}" type="presOf" srcId="{29AA6012-2E37-4F3F-B312-9FBD914D3685}" destId="{B97690AB-A635-4386-803D-7F7CD96377F8}" srcOrd="0" destOrd="0" presId="urn:microsoft.com/office/officeart/2005/8/layout/default"/>
    <dgm:cxn modelId="{D821EE36-AEF2-4B77-A42A-983796F666FD}" srcId="{254FC6A0-6ADA-47C1-9056-F0FC049DDC3C}" destId="{29AA6012-2E37-4F3F-B312-9FBD914D3685}" srcOrd="0" destOrd="0" parTransId="{101A8A91-7588-4DCE-A895-9576F8FD4462}" sibTransId="{F9F83A23-A76D-4765-B547-B898F101A81E}"/>
    <dgm:cxn modelId="{EC439167-113E-43E4-8424-70F33E985F1A}" srcId="{254FC6A0-6ADA-47C1-9056-F0FC049DDC3C}" destId="{A80178EC-5FEE-46FF-BA04-3508B0790DBE}" srcOrd="1" destOrd="0" parTransId="{C2279AC4-A0E3-4354-96CD-8168359CF4DD}" sibTransId="{9D11867C-CCC1-4F23-BF49-3E2AD187B921}"/>
    <dgm:cxn modelId="{5B25BC47-AE9C-4716-9647-D1204C23362C}" type="presOf" srcId="{96E4E1A4-8475-4E6A-B45A-F2C0ABD396EB}" destId="{956CCF66-0712-4F72-94B9-0D93DF7A6CF8}" srcOrd="0" destOrd="0" presId="urn:microsoft.com/office/officeart/2005/8/layout/default"/>
    <dgm:cxn modelId="{B2EB049A-F0A4-4942-BE3C-410383947E9A}" type="presOf" srcId="{A80178EC-5FEE-46FF-BA04-3508B0790DBE}" destId="{1D2B9E92-9076-4D55-B5CF-F12F743E5235}" srcOrd="0" destOrd="0" presId="urn:microsoft.com/office/officeart/2005/8/layout/default"/>
    <dgm:cxn modelId="{57E4C2BA-411E-42AC-A665-8698CC7AFBBD}" type="presOf" srcId="{254FC6A0-6ADA-47C1-9056-F0FC049DDC3C}" destId="{C7680692-E074-445F-A9FD-F9BB4BC7CAC8}" srcOrd="0" destOrd="0" presId="urn:microsoft.com/office/officeart/2005/8/layout/default"/>
    <dgm:cxn modelId="{9E2A96D5-2661-4B1B-A6B2-7098166DEC38}" type="presOf" srcId="{7F0175BD-5EF2-4AFA-8AA1-A3323F11556E}" destId="{7222AB82-F289-4307-8503-A7B474BE49A7}" srcOrd="0" destOrd="0" presId="urn:microsoft.com/office/officeart/2005/8/layout/default"/>
    <dgm:cxn modelId="{A04B43E2-E430-4351-850F-3FDE7ABBD11E}" srcId="{254FC6A0-6ADA-47C1-9056-F0FC049DDC3C}" destId="{96E4E1A4-8475-4E6A-B45A-F2C0ABD396EB}" srcOrd="4" destOrd="0" parTransId="{B5850847-9C82-4831-9190-CFFC4E19465E}" sibTransId="{8CECA8B8-9182-45BD-81D2-D2B8CDEEC62D}"/>
    <dgm:cxn modelId="{92A183E5-DB36-4B91-90EB-0E84E661ACB7}" type="presOf" srcId="{4819E124-678F-49F5-BE76-8F4CEBF07C9F}" destId="{9C64F780-8A37-4100-88AD-4F12D15E912B}" srcOrd="0" destOrd="0" presId="urn:microsoft.com/office/officeart/2005/8/layout/default"/>
    <dgm:cxn modelId="{F53FCCD9-462F-4AF3-BFBB-5455BAF4EDF0}" type="presParOf" srcId="{C7680692-E074-445F-A9FD-F9BB4BC7CAC8}" destId="{B97690AB-A635-4386-803D-7F7CD96377F8}" srcOrd="0" destOrd="0" presId="urn:microsoft.com/office/officeart/2005/8/layout/default"/>
    <dgm:cxn modelId="{EDD72EC2-1AA2-4D03-85A9-7A8C25B260A5}" type="presParOf" srcId="{C7680692-E074-445F-A9FD-F9BB4BC7CAC8}" destId="{E6236298-E137-46FA-ABD7-925C07B52DA0}" srcOrd="1" destOrd="0" presId="urn:microsoft.com/office/officeart/2005/8/layout/default"/>
    <dgm:cxn modelId="{8850521D-F396-47BD-8072-F32F78AA3522}" type="presParOf" srcId="{C7680692-E074-445F-A9FD-F9BB4BC7CAC8}" destId="{1D2B9E92-9076-4D55-B5CF-F12F743E5235}" srcOrd="2" destOrd="0" presId="urn:microsoft.com/office/officeart/2005/8/layout/default"/>
    <dgm:cxn modelId="{1BDEA3F6-E89E-4B13-BAF8-771BA147EAB7}" type="presParOf" srcId="{C7680692-E074-445F-A9FD-F9BB4BC7CAC8}" destId="{197DFDC3-C6E3-42F7-BB78-14B6C17A25BA}" srcOrd="3" destOrd="0" presId="urn:microsoft.com/office/officeart/2005/8/layout/default"/>
    <dgm:cxn modelId="{FC97A63B-CB9D-41A9-B877-D134C71DF59B}" type="presParOf" srcId="{C7680692-E074-445F-A9FD-F9BB4BC7CAC8}" destId="{7222AB82-F289-4307-8503-A7B474BE49A7}" srcOrd="4" destOrd="0" presId="urn:microsoft.com/office/officeart/2005/8/layout/default"/>
    <dgm:cxn modelId="{A7C007A5-CC67-4B58-A306-ABFA300929E1}" type="presParOf" srcId="{C7680692-E074-445F-A9FD-F9BB4BC7CAC8}" destId="{92E89545-8BC3-4BA3-9024-2873F57AE3F9}" srcOrd="5" destOrd="0" presId="urn:microsoft.com/office/officeart/2005/8/layout/default"/>
    <dgm:cxn modelId="{91480213-7D0C-4CE0-A807-B80AB090C9A3}" type="presParOf" srcId="{C7680692-E074-445F-A9FD-F9BB4BC7CAC8}" destId="{9C64F780-8A37-4100-88AD-4F12D15E912B}" srcOrd="6" destOrd="0" presId="urn:microsoft.com/office/officeart/2005/8/layout/default"/>
    <dgm:cxn modelId="{E10F2745-5952-487C-A6C2-37B8C0017671}" type="presParOf" srcId="{C7680692-E074-445F-A9FD-F9BB4BC7CAC8}" destId="{88CBE6D8-24F1-4C49-8583-005B694EB7BA}" srcOrd="7" destOrd="0" presId="urn:microsoft.com/office/officeart/2005/8/layout/default"/>
    <dgm:cxn modelId="{87449C2C-B175-478C-951D-2BE1B1AD79CC}" type="presParOf" srcId="{C7680692-E074-445F-A9FD-F9BB4BC7CAC8}" destId="{956CCF66-0712-4F72-94B9-0D93DF7A6CF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90AB-A635-4386-803D-7F7CD96377F8}">
      <dsp:nvSpPr>
        <dsp:cNvPr id="0" name=""/>
        <dsp:cNvSpPr/>
      </dsp:nvSpPr>
      <dsp:spPr>
        <a:xfrm>
          <a:off x="78581" y="173"/>
          <a:ext cx="3094136" cy="1856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API</a:t>
          </a:r>
        </a:p>
      </dsp:txBody>
      <dsp:txXfrm>
        <a:off x="78581" y="173"/>
        <a:ext cx="3094136" cy="1856482"/>
      </dsp:txXfrm>
    </dsp:sp>
    <dsp:sp modelId="{1D2B9E92-9076-4D55-B5CF-F12F743E5235}">
      <dsp:nvSpPr>
        <dsp:cNvPr id="0" name=""/>
        <dsp:cNvSpPr/>
      </dsp:nvSpPr>
      <dsp:spPr>
        <a:xfrm>
          <a:off x="3482131" y="173"/>
          <a:ext cx="3094136" cy="1856482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HTTP</a:t>
          </a:r>
        </a:p>
      </dsp:txBody>
      <dsp:txXfrm>
        <a:off x="3482131" y="173"/>
        <a:ext cx="3094136" cy="1856482"/>
      </dsp:txXfrm>
    </dsp:sp>
    <dsp:sp modelId="{7222AB82-F289-4307-8503-A7B474BE49A7}">
      <dsp:nvSpPr>
        <dsp:cNvPr id="0" name=""/>
        <dsp:cNvSpPr/>
      </dsp:nvSpPr>
      <dsp:spPr>
        <a:xfrm>
          <a:off x="6885682" y="173"/>
          <a:ext cx="3094136" cy="18564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tx1"/>
              </a:solidFill>
            </a:rPr>
            <a:t>Node.js</a:t>
          </a:r>
        </a:p>
      </dsp:txBody>
      <dsp:txXfrm>
        <a:off x="6885682" y="173"/>
        <a:ext cx="3094136" cy="1856482"/>
      </dsp:txXfrm>
    </dsp:sp>
    <dsp:sp modelId="{9C64F780-8A37-4100-88AD-4F12D15E912B}">
      <dsp:nvSpPr>
        <dsp:cNvPr id="0" name=""/>
        <dsp:cNvSpPr/>
      </dsp:nvSpPr>
      <dsp:spPr>
        <a:xfrm>
          <a:off x="1780356" y="2166069"/>
          <a:ext cx="3094136" cy="1856482"/>
        </a:xfrm>
        <a:prstGeom prst="rect">
          <a:avLst/>
        </a:prstGeom>
        <a:solidFill>
          <a:srgbClr val="FFFF0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rgbClr val="FF0000"/>
              </a:solidFill>
            </a:rPr>
            <a:t>Middleware</a:t>
          </a:r>
          <a:br>
            <a:rPr lang="en-US" sz="4400" kern="1200" dirty="0">
              <a:solidFill>
                <a:srgbClr val="FF0000"/>
              </a:solidFill>
            </a:rPr>
          </a:br>
          <a:r>
            <a:rPr lang="en-US" sz="4400" kern="1200" dirty="0">
              <a:solidFill>
                <a:srgbClr val="FF0000"/>
              </a:solidFill>
            </a:rPr>
            <a:t>functions </a:t>
          </a:r>
        </a:p>
      </dsp:txBody>
      <dsp:txXfrm>
        <a:off x="1780356" y="2166069"/>
        <a:ext cx="3094136" cy="1856482"/>
      </dsp:txXfrm>
    </dsp:sp>
    <dsp:sp modelId="{956CCF66-0712-4F72-94B9-0D93DF7A6CF8}">
      <dsp:nvSpPr>
        <dsp:cNvPr id="0" name=""/>
        <dsp:cNvSpPr/>
      </dsp:nvSpPr>
      <dsp:spPr>
        <a:xfrm>
          <a:off x="5183906" y="2166069"/>
          <a:ext cx="3094136" cy="1856482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RESTful API</a:t>
          </a:r>
        </a:p>
      </dsp:txBody>
      <dsp:txXfrm>
        <a:off x="5183906" y="2166069"/>
        <a:ext cx="3094136" cy="185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1FD9E4-E352-487D-9CC3-33818CB8445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99CBAD-4D63-45A1-9E46-62BE93667E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2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RESTful API - Server.js with Express.js</a:t>
            </a:r>
          </a:p>
        </p:txBody>
      </p:sp>
    </p:spTree>
    <p:extLst>
      <p:ext uri="{BB962C8B-B14F-4D97-AF65-F5344CB8AC3E}">
        <p14:creationId xmlns:p14="http://schemas.microsoft.com/office/powerpoint/2010/main" val="41497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End Reality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04601" y="2693240"/>
            <a:ext cx="96434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17762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03609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097280" y="3949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SOME IMPORTANT DEFINITIONS</a:t>
            </a:r>
          </a:p>
        </p:txBody>
      </p:sp>
    </p:spTree>
    <p:extLst>
      <p:ext uri="{BB962C8B-B14F-4D97-AF65-F5344CB8AC3E}">
        <p14:creationId xmlns:p14="http://schemas.microsoft.com/office/powerpoint/2010/main" val="3664844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890" y="1874959"/>
            <a:ext cx="6825674" cy="4098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7782" y="1939643"/>
            <a:ext cx="6585527" cy="38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application program interface (API)</a:t>
            </a:r>
          </a:p>
          <a:p>
            <a:endParaRPr lang="en-US" sz="2800" dirty="0"/>
          </a:p>
          <a:p>
            <a:r>
              <a:rPr lang="en-US" sz="2800" dirty="0"/>
              <a:t>An application program interface (API) is a code that allows two software programs to communicate with each other.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85" y="1854656"/>
            <a:ext cx="6834908" cy="41036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6231" y="1939643"/>
            <a:ext cx="6585527" cy="3870036"/>
          </a:xfrm>
          <a:prstGeom prst="rect">
            <a:avLst/>
          </a:prstGeom>
          <a:solidFill>
            <a:srgbClr val="FF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HTTP (Hypertext Transfer Protocol) is the set of rules for transferring files (text, graphic images, sound, video, and other multimedia files) on the World Wide Web.</a:t>
            </a:r>
          </a:p>
          <a:p>
            <a:endParaRPr lang="en-US" sz="2000" dirty="0"/>
          </a:p>
          <a:p>
            <a:r>
              <a:rPr lang="en-US" sz="2000" dirty="0"/>
              <a:t>As soon as a Web user opens a Web browser, the user is indirectly making use of HTTP. </a:t>
            </a:r>
          </a:p>
          <a:p>
            <a:endParaRPr lang="en-US" sz="2000" dirty="0"/>
          </a:p>
          <a:p>
            <a:r>
              <a:rPr lang="en-US" sz="2000" dirty="0"/>
              <a:t>HTTP is an application protocol that runs on top of the TCP/IP suite of protocols (the foundation protocols for the Internet).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89" y="1874959"/>
            <a:ext cx="6825675" cy="40980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5867" y="1947023"/>
            <a:ext cx="6585527" cy="3870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/>
              <a:t>Node.js (Node) </a:t>
            </a:r>
            <a:r>
              <a:rPr lang="en-US" sz="2800" dirty="0"/>
              <a:t>is an open source development platform for executing JavaScript code server-side. Node is useful for developing applications that require a persistent connection from the browser to the server and is often used for real-time applications such as chat, news feeds and web push notifications.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92667" y="2912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Provision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90" y="1840305"/>
            <a:ext cx="6883394" cy="41327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24300" y="1920633"/>
            <a:ext cx="6577442" cy="385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RESTful API</a:t>
            </a:r>
          </a:p>
          <a:p>
            <a:endParaRPr lang="en-US" sz="2800" dirty="0"/>
          </a:p>
          <a:p>
            <a:r>
              <a:rPr lang="en-US" sz="2800" dirty="0"/>
              <a:t>A RESTful API is an application program interface (API) that uses HTTP requests to GET, PUT, POST and DELETE data.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634" y="1856329"/>
            <a:ext cx="7298609" cy="4382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23706B-398C-4DDC-A7B2-B4C754674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667" y="1907767"/>
            <a:ext cx="10058399" cy="4085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9606F7-CC48-44D3-AFC3-EF7E1F59475E}"/>
              </a:ext>
            </a:extLst>
          </p:cNvPr>
          <p:cNvSpPr/>
          <p:nvPr/>
        </p:nvSpPr>
        <p:spPr>
          <a:xfrm>
            <a:off x="1080790" y="1830910"/>
            <a:ext cx="10058400" cy="440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Middleware functions</a:t>
            </a:r>
            <a:r>
              <a:rPr lang="en-US" sz="3600" dirty="0">
                <a:solidFill>
                  <a:srgbClr val="FF0000"/>
                </a:solidFill>
              </a:rPr>
              <a:t> are </a:t>
            </a:r>
            <a:r>
              <a:rPr lang="en-US" sz="3600" b="1" dirty="0">
                <a:solidFill>
                  <a:srgbClr val="FF0000"/>
                </a:solidFill>
              </a:rPr>
              <a:t>functions</a:t>
            </a:r>
            <a:r>
              <a:rPr lang="en-US" sz="3600" dirty="0">
                <a:solidFill>
                  <a:srgbClr val="FF0000"/>
                </a:solidFill>
              </a:rPr>
              <a:t> that have access to the request object ( req ), the response object ( res ), and the next </a:t>
            </a:r>
            <a:r>
              <a:rPr lang="en-US" sz="3600" b="1" dirty="0">
                <a:solidFill>
                  <a:srgbClr val="FF0000"/>
                </a:solidFill>
              </a:rPr>
              <a:t>function</a:t>
            </a:r>
            <a:r>
              <a:rPr lang="en-US" sz="3600" dirty="0">
                <a:solidFill>
                  <a:srgbClr val="FF0000"/>
                </a:solidFill>
              </a:rPr>
              <a:t> in the application's request-response cycle.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The next </a:t>
            </a:r>
            <a:r>
              <a:rPr lang="en-US" sz="3600" b="1" dirty="0">
                <a:solidFill>
                  <a:srgbClr val="FF0000"/>
                </a:solidFill>
              </a:rPr>
              <a:t>function</a:t>
            </a:r>
            <a:r>
              <a:rPr lang="en-US" sz="3600" dirty="0">
                <a:solidFill>
                  <a:srgbClr val="FF0000"/>
                </a:solidFill>
              </a:rPr>
              <a:t> is a </a:t>
            </a:r>
            <a:r>
              <a:rPr lang="en-US" sz="3600" b="1" dirty="0">
                <a:solidFill>
                  <a:srgbClr val="FF0000"/>
                </a:solidFill>
              </a:rPr>
              <a:t>function</a:t>
            </a:r>
            <a:r>
              <a:rPr lang="en-US" sz="3600" dirty="0">
                <a:solidFill>
                  <a:srgbClr val="FF0000"/>
                </a:solidFill>
              </a:rPr>
              <a:t> in the </a:t>
            </a:r>
            <a:r>
              <a:rPr lang="en-US" sz="3600" b="1" dirty="0">
                <a:solidFill>
                  <a:srgbClr val="FF0000"/>
                </a:solidFill>
              </a:rPr>
              <a:t>Express</a:t>
            </a:r>
            <a:r>
              <a:rPr lang="en-US" sz="3600" dirty="0">
                <a:solidFill>
                  <a:srgbClr val="FF0000"/>
                </a:solidFill>
              </a:rPr>
              <a:t> router which, when invoked, executes the </a:t>
            </a:r>
            <a:r>
              <a:rPr lang="en-US" sz="3600" b="1" dirty="0">
                <a:solidFill>
                  <a:srgbClr val="FF0000"/>
                </a:solidFill>
              </a:rPr>
              <a:t>middleware</a:t>
            </a:r>
            <a:r>
              <a:rPr lang="en-US" sz="3600" dirty="0">
                <a:solidFill>
                  <a:srgbClr val="FF0000"/>
                </a:solidFill>
              </a:rPr>
              <a:t> succeeding the current </a:t>
            </a:r>
            <a:r>
              <a:rPr lang="en-US" sz="3600" b="1" dirty="0">
                <a:solidFill>
                  <a:srgbClr val="FF0000"/>
                </a:solidFill>
              </a:rPr>
              <a:t>middleware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08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10" grpId="0"/>
      <p:bldP spid="14" grpId="0" animBg="1"/>
      <p:bldP spid="14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Lets go to the Live Coding </a:t>
            </a:r>
          </a:p>
        </p:txBody>
      </p:sp>
    </p:spTree>
    <p:extLst>
      <p:ext uri="{BB962C8B-B14F-4D97-AF65-F5344CB8AC3E}">
        <p14:creationId xmlns:p14="http://schemas.microsoft.com/office/powerpoint/2010/main" val="2206581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577ecb8b-3250-442f-a7d5-92c432acb2dd" Revision="1" Stencil="System.MyShapes" StencilVersion="1.0"/>
</Control>
</file>

<file path=customXml/item2.xml><?xml version="1.0" encoding="utf-8"?>
<Control xmlns="http://schemas.microsoft.com/VisualStudio/2011/storyboarding/control">
  <Id Name="577ecb8b-3250-442f-a7d5-92c432acb2dd" Revision="1" Stencil="System.MyShapes" StencilVersion="1.0"/>
</Control>
</file>

<file path=customXml/item3.xml><?xml version="1.0" encoding="utf-8"?>
<Control xmlns="http://schemas.microsoft.com/VisualStudio/2011/storyboarding/control">
  <Id Name="577ecb8b-3250-442f-a7d5-92c432acb2dd" Revision="1" Stencil="System.MyShapes" StencilVersion="1.0"/>
</Control>
</file>

<file path=customXml/item4.xml><?xml version="1.0" encoding="utf-8"?>
<Control xmlns="http://schemas.microsoft.com/VisualStudio/2011/storyboarding/control">
  <Id Name="577ecb8b-3250-442f-a7d5-92c432acb2dd" Revision="1" Stencil="System.MyShapes" StencilVersion="1.0"/>
</Control>
</file>

<file path=customXml/item5.xml><?xml version="1.0" encoding="utf-8"?>
<Control xmlns="http://schemas.microsoft.com/VisualStudio/2011/storyboarding/control">
  <Id Name="577ecb8b-3250-442f-a7d5-92c432acb2dd" Revision="1" Stencil="System.MyShapes" StencilVersion="1.0"/>
</Control>
</file>

<file path=customXml/item6.xml><?xml version="1.0" encoding="utf-8"?>
<Control xmlns="http://schemas.microsoft.com/VisualStudio/2011/storyboarding/control">
  <Id Name="577ecb8b-3250-442f-a7d5-92c432acb2dd" Revision="1" Stencil="System.MyShapes" StencilVersion="1.0"/>
</Control>
</file>

<file path=customXml/item7.xml><?xml version="1.0" encoding="utf-8"?>
<Control xmlns="http://schemas.microsoft.com/VisualStudio/2011/storyboarding/control">
  <Id Name="577ecb8b-3250-442f-a7d5-92c432acb2dd" Revision="1" Stencil="System.MyShapes" StencilVersion="1.0"/>
</Control>
</file>

<file path=customXml/itemProps1.xml><?xml version="1.0" encoding="utf-8"?>
<ds:datastoreItem xmlns:ds="http://schemas.openxmlformats.org/officeDocument/2006/customXml" ds:itemID="{BC9974F7-0749-41F3-95C8-2E224F1D730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F244CF6-FFCD-43C1-B7B3-653EC646D08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B8DDC2E-C4D4-4037-9E88-1CD2B4BF257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379790E-473F-4799-9E66-FB8D3DC655B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44D5F57-7FE7-49C9-BB8E-DCBF52A7B18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849064-30F8-4052-A559-264BE7DB3D2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BF4613E-7DF4-49B0-B387-B90B3780553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372</TotalTime>
  <Words>286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Node.js</vt:lpstr>
      <vt:lpstr>Back End Reality </vt:lpstr>
      <vt:lpstr> </vt:lpstr>
      <vt:lpstr>Revision</vt:lpstr>
      <vt:lpstr>Practical Exercise</vt:lpstr>
    </vt:vector>
  </TitlesOfParts>
  <Company>SACC - ANAS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DR.Ahmed Saker 2O14</dc:creator>
  <cp:lastModifiedBy>safwa</cp:lastModifiedBy>
  <cp:revision>35</cp:revision>
  <dcterms:created xsi:type="dcterms:W3CDTF">2019-03-18T15:25:07Z</dcterms:created>
  <dcterms:modified xsi:type="dcterms:W3CDTF">2020-04-06T20:02:26Z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