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75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F03D-C0E5-86BB-506F-9485B60C1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C1DF-60B0-C485-A806-80DB3B2F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9960F-621E-785D-C66C-4881C997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570984-AAAF-2447-2D97-A2D96EEA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078E31-EC10-484A-B5CB-A189281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8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63B0E-8F34-40DE-642A-52776D7D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E7E0A7-7E64-9D65-D3E8-AA9787BE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096EA0-4745-243A-BB4F-969B802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6EBC0D-E755-31FF-2CE1-B9A9F1C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EA7D57-13D7-7CB8-7B89-95BD144B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0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B1EAE-8111-C418-D25A-03BFEEBE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408A6E-FA42-A349-99D0-AFB04125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D71030-7CC9-63C3-F166-ED92AB22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64E6D3-5084-62DB-59E7-3F395FAC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B2E23-AFF6-B49C-7012-1D5AFB1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0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7EBC-076E-8B88-7EF0-CD88673D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7775F9-D56D-6FF8-AA97-E735E5D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927268-B159-0FCC-93B3-218377C2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0D664-FF6E-7D14-4633-FC4347DA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58C8E2-6E2F-93C2-A3A1-EA26C39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6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0DDD2-0DBA-E2AC-3579-5DAA1D8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4C7264-251B-BD48-9112-BBA7DD56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6C62E9-EB82-D3D3-B184-44B75EB9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08D328-0D6E-1292-60D0-A7902F4E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E591B2-09CB-60A2-FC67-C8B0B68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8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E7971-12D1-6A30-6B49-F446CB7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EA47AC-962E-1FDD-D300-10CC3DE9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3C5F55-8092-2D34-CFB3-B5AA7BB2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449319-C9AB-AEED-D52B-5D175086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D44ADA-6783-31F5-33BD-30EE5D01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5AC5B3-C850-DB3B-8528-36724A05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5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27C2-2035-8882-CD22-24DD8F0F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ADD0D9-37D0-C29E-4F44-07EEFF3B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E4105D-4BFA-911C-A677-1AC75C85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6FE554-BF62-FAE5-C2C7-E6B3C4CC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11B2FB0-6603-66CF-09BE-AF81324C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CC8627C-9CD5-5F6A-A339-0130E712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B81A158-127E-F45E-E73D-8C76493D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884852A-680A-8FF2-28F6-62485E0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9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D4265-CC90-02D0-16C8-85A57D6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76DA8F-656C-FB77-153C-AC8684AD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BFAD81-DA68-82F7-51F0-09932C7A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F14FF5-48F9-0413-E30C-5FB632B0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1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89F54E-2CE0-BB59-CDDE-5C98EFFC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BB320CB-A5BB-6858-4427-1853DA16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08046-742D-C6EF-4624-7317C3E3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4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F025-26E3-A843-ABB8-61ABE9C9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CF5328-CE09-0DEC-66EB-B64D900A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8BDB3C-706F-ED61-F772-5C11DEE9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790EDD-A37B-F045-5704-0C88571F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0E7696-34B1-6D26-6B16-2BF171FC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C7F67C-16F6-FDAB-A797-A40C0FFD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4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A17D3-47A8-6B93-1EFC-79EB8E7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048B0F4-624B-7EAA-8D18-768A8F7B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CA4D02-20C7-0901-B5CD-75A39378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6E93AF-CFBC-BEF9-B330-89534FE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F81A5A-C448-671E-2351-41CFA280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7A5907-977E-9C56-85E1-BA1B7C3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188C9E6-5B80-409C-456E-30680DFF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92D6DA-59ED-D9AA-81A6-771BD384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481E01-AF20-E8C0-4BBB-3BB3250FF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4A3CB7-7C54-A4D2-3A53-EA1A60BA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003192-06DB-EE3C-A53D-F60DB3970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7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smos.com/calculator/3rlswo4wq1?lang=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48C0-C91E-9363-3D27-822FBD373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Cyclogon</a:t>
            </a:r>
            <a:r>
              <a:rPr lang="en-US" dirty="0"/>
              <a:t> generated by a square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110DE-970F-620C-CD29-36B7CB3E3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5456"/>
            <a:ext cx="9144000" cy="780181"/>
          </a:xfrm>
        </p:spPr>
        <p:txBody>
          <a:bodyPr/>
          <a:lstStyle/>
          <a:p>
            <a:r>
              <a:rPr lang="pt-PT" dirty="0" err="1"/>
              <a:t>JoMendonca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096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>
            <a:normAutofit/>
          </a:bodyPr>
          <a:lstStyle/>
          <a:p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Use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right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shaders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3600" dirty="0"/>
              <a:t>12) Open ‘main.cpp’ </a:t>
            </a:r>
            <a:r>
              <a:rPr lang="pt-PT" sz="3600" dirty="0" err="1"/>
              <a:t>from</a:t>
            </a:r>
            <a:r>
              <a:rPr lang="pt-PT" sz="3600" dirty="0"/>
              <a:t> ‘Assessment1’ Project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change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lines</a:t>
            </a:r>
            <a:r>
              <a:rPr lang="pt-PT" sz="3600" dirty="0"/>
              <a:t> to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following</a:t>
            </a:r>
            <a:r>
              <a:rPr lang="pt-PT" sz="3600" dirty="0"/>
              <a:t> </a:t>
            </a:r>
            <a:r>
              <a:rPr lang="pt-PT" sz="3600" dirty="0" err="1"/>
              <a:t>code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/>
              <a:t>(</a:t>
            </a:r>
            <a:r>
              <a:rPr lang="pt-PT" sz="3600" dirty="0" err="1"/>
              <a:t>we</a:t>
            </a:r>
            <a:r>
              <a:rPr lang="pt-PT" sz="3600" dirty="0"/>
              <a:t> </a:t>
            </a:r>
            <a:r>
              <a:rPr lang="pt-PT" sz="3600" dirty="0" err="1"/>
              <a:t>want</a:t>
            </a:r>
            <a:r>
              <a:rPr lang="pt-PT" sz="3600" dirty="0"/>
              <a:t> to use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shaders</a:t>
            </a:r>
            <a:r>
              <a:rPr lang="pt-PT" sz="3600" dirty="0"/>
              <a:t> </a:t>
            </a:r>
            <a:r>
              <a:rPr lang="pt-PT" sz="3600" dirty="0" err="1"/>
              <a:t>from</a:t>
            </a:r>
            <a:r>
              <a:rPr lang="pt-PT" sz="3600" dirty="0"/>
              <a:t> </a:t>
            </a:r>
            <a:r>
              <a:rPr lang="pt-PT" sz="3600" dirty="0" err="1"/>
              <a:t>sinc’s</a:t>
            </a:r>
            <a:r>
              <a:rPr lang="pt-PT" sz="3600" dirty="0"/>
              <a:t> </a:t>
            </a:r>
            <a:r>
              <a:rPr lang="pt-PT" sz="3600" dirty="0" err="1"/>
              <a:t>folder</a:t>
            </a:r>
            <a:r>
              <a:rPr lang="pt-PT" sz="3600" dirty="0"/>
              <a:t>)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programID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LoadShaders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(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"C:/OpenGL/sinc/SimpleVertexShader.vertexshader"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"C:/OpenGL/sinc/SimpleFragmentShader.fragmentshader"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305466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101"/>
            <a:ext cx="10515600" cy="1928896"/>
          </a:xfrm>
        </p:spPr>
        <p:txBody>
          <a:bodyPr>
            <a:noAutofit/>
          </a:bodyPr>
          <a:lstStyle/>
          <a:p>
            <a:r>
              <a:rPr lang="pt-PT" sz="2800" dirty="0"/>
              <a:t>13) </a:t>
            </a:r>
            <a:r>
              <a:rPr lang="pt-PT" sz="2800" dirty="0" err="1"/>
              <a:t>Go</a:t>
            </a:r>
            <a:r>
              <a:rPr lang="pt-PT" sz="2800" dirty="0"/>
              <a:t> to </a:t>
            </a:r>
            <a:r>
              <a:rPr lang="pt-PT" sz="2800" dirty="0" err="1"/>
              <a:t>the</a:t>
            </a:r>
            <a:r>
              <a:rPr lang="pt-PT" sz="2800" dirty="0"/>
              <a:t> website </a:t>
            </a:r>
            <a:r>
              <a:rPr lang="pt-PT" sz="2800" dirty="0" err="1"/>
              <a:t>Desmos</a:t>
            </a:r>
            <a:r>
              <a:rPr lang="pt-PT" sz="2800" dirty="0"/>
              <a:t>: </a:t>
            </a:r>
            <a:r>
              <a:rPr lang="pt-PT" sz="2800" dirty="0" err="1">
                <a:hlinkClick r:id="rId2"/>
              </a:rPr>
              <a:t>Rolling</a:t>
            </a:r>
            <a:r>
              <a:rPr lang="pt-PT" sz="2800" dirty="0">
                <a:hlinkClick r:id="rId2"/>
              </a:rPr>
              <a:t> </a:t>
            </a:r>
            <a:r>
              <a:rPr lang="pt-PT" sz="2800" dirty="0" err="1">
                <a:hlinkClick r:id="rId2"/>
              </a:rPr>
              <a:t>Polygons</a:t>
            </a:r>
            <a:r>
              <a:rPr lang="pt-PT" sz="2800" dirty="0">
                <a:hlinkClick r:id="rId2"/>
              </a:rPr>
              <a:t> (</a:t>
            </a:r>
            <a:r>
              <a:rPr lang="pt-PT" sz="2800" dirty="0" err="1">
                <a:hlinkClick r:id="rId2"/>
              </a:rPr>
              <a:t>Radians</a:t>
            </a:r>
            <a:r>
              <a:rPr lang="pt-PT" sz="2800" dirty="0">
                <a:hlinkClick r:id="rId2"/>
              </a:rPr>
              <a:t>) | </a:t>
            </a:r>
            <a:r>
              <a:rPr lang="pt-PT" sz="2800" dirty="0" err="1">
                <a:hlinkClick r:id="rId2"/>
              </a:rPr>
              <a:t>Desmos</a:t>
            </a:r>
            <a:r>
              <a:rPr lang="pt-PT" sz="2800" dirty="0"/>
              <a:t> .</a:t>
            </a:r>
            <a:br>
              <a:rPr lang="pt-PT" sz="2800" dirty="0"/>
            </a:br>
            <a:r>
              <a:rPr lang="pt-PT" sz="2800" dirty="0"/>
              <a:t>In </a:t>
            </a:r>
            <a:r>
              <a:rPr lang="pt-PT" sz="2800" dirty="0" err="1"/>
              <a:t>my</a:t>
            </a:r>
            <a:r>
              <a:rPr lang="pt-PT" sz="2800" dirty="0"/>
              <a:t> case,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en-US" sz="2800" dirty="0" err="1"/>
              <a:t>Cyclogon</a:t>
            </a:r>
            <a:r>
              <a:rPr lang="en-US" sz="2800" dirty="0"/>
              <a:t> (R=1, since the line starts to draw on the border of the polygon) is generated by a square (polygon with 4 sides, so b=4) in the Wikipedia starts to draw the </a:t>
            </a:r>
            <a:r>
              <a:rPr lang="en-US" sz="2800" dirty="0" err="1"/>
              <a:t>cyclogon</a:t>
            </a:r>
            <a:r>
              <a:rPr lang="en-US" sz="2800" dirty="0"/>
              <a:t> on the down left side of the square (d=9.93)</a:t>
            </a:r>
            <a:endParaRPr lang="pt-PT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CFAA15-5C9A-3B51-227F-85362E03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23" y="2260997"/>
            <a:ext cx="7901354" cy="41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7"/>
            <a:ext cx="10515600" cy="1106755"/>
          </a:xfrm>
        </p:spPr>
        <p:txBody>
          <a:bodyPr>
            <a:normAutofit/>
          </a:bodyPr>
          <a:lstStyle/>
          <a:p>
            <a:r>
              <a:rPr lang="pt-PT" sz="2800" dirty="0"/>
              <a:t>14) </a:t>
            </a:r>
            <a:r>
              <a:rPr lang="pt-PT" sz="2800" dirty="0" err="1"/>
              <a:t>Click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to </a:t>
            </a:r>
            <a:r>
              <a:rPr lang="pt-PT" sz="2800" dirty="0" err="1"/>
              <a:t>see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first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for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second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6508DD-5B1E-45E8-7976-AF67B760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872"/>
            <a:ext cx="5422232" cy="50901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062972-6ED3-BF19-FCD7-FB51ADB0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1767872"/>
            <a:ext cx="4842272" cy="5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0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6867"/>
          </a:xfrm>
        </p:spPr>
        <p:txBody>
          <a:bodyPr>
            <a:normAutofit/>
          </a:bodyPr>
          <a:lstStyle/>
          <a:p>
            <a:r>
              <a:rPr lang="pt-PT" sz="2800" dirty="0"/>
              <a:t>15) </a:t>
            </a:r>
            <a:r>
              <a:rPr lang="pt-PT" sz="2800" dirty="0" err="1"/>
              <a:t>Insert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following</a:t>
            </a:r>
            <a:r>
              <a:rPr lang="pt-PT" sz="2800" dirty="0"/>
              <a:t> </a:t>
            </a:r>
            <a:r>
              <a:rPr lang="pt-PT" sz="2800" dirty="0" err="1"/>
              <a:t>lines</a:t>
            </a:r>
            <a:r>
              <a:rPr lang="pt-PT" sz="2800" dirty="0"/>
              <a:t> to main.cpp</a:t>
            </a:r>
            <a:br>
              <a:rPr lang="pt-PT" sz="2800" dirty="0"/>
            </a:br>
            <a:r>
              <a:rPr lang="pt-PT" sz="2800" dirty="0"/>
              <a:t>15.1) </a:t>
            </a:r>
            <a:r>
              <a:rPr lang="pt-PT" sz="2800" b="1" dirty="0"/>
              <a:t>pi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pi </a:t>
            </a:r>
            <a:r>
              <a:rPr lang="pt-PT" sz="2800" dirty="0" err="1"/>
              <a:t>number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15.2)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15.3)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15.4) </a:t>
            </a:r>
            <a:r>
              <a:rPr lang="pt-PT" sz="2800" b="1" dirty="0"/>
              <a:t>d</a:t>
            </a:r>
            <a:r>
              <a:rPr lang="pt-PT" sz="2800" dirty="0"/>
              <a:t>, </a:t>
            </a:r>
            <a:r>
              <a:rPr lang="pt-PT" sz="2800" b="1" dirty="0"/>
              <a:t>b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/>
              <a:t>R</a:t>
            </a:r>
            <a:r>
              <a:rPr lang="pt-PT" sz="2800" dirty="0"/>
              <a:t> are </a:t>
            </a:r>
            <a:r>
              <a:rPr lang="pt-PT" sz="2800" dirty="0" err="1"/>
              <a:t>already</a:t>
            </a:r>
            <a:r>
              <a:rPr lang="pt-PT" sz="2800" dirty="0"/>
              <a:t> </a:t>
            </a:r>
            <a:r>
              <a:rPr lang="pt-PT" sz="2800" dirty="0" err="1"/>
              <a:t>defined</a:t>
            </a:r>
            <a:r>
              <a:rPr lang="pt-PT" sz="2800" dirty="0"/>
              <a:t> as </a:t>
            </a:r>
            <a:r>
              <a:rPr lang="pt-PT" sz="2800" dirty="0" err="1"/>
              <a:t>we</a:t>
            </a:r>
            <a:r>
              <a:rPr lang="pt-PT" sz="2800" dirty="0"/>
              <a:t> </a:t>
            </a:r>
            <a:r>
              <a:rPr lang="pt-PT" sz="2800" dirty="0" err="1"/>
              <a:t>have</a:t>
            </a:r>
            <a:r>
              <a:rPr lang="pt-PT" sz="2800" dirty="0"/>
              <a:t> </a:t>
            </a:r>
            <a:r>
              <a:rPr lang="pt-PT" sz="2800" dirty="0" err="1"/>
              <a:t>seen</a:t>
            </a:r>
            <a:r>
              <a:rPr lang="pt-PT" sz="2800" dirty="0"/>
              <a:t> </a:t>
            </a:r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two</a:t>
            </a:r>
            <a:r>
              <a:rPr lang="pt-PT" sz="2800" dirty="0"/>
              <a:t> slides ago.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D1D3A8-F476-68B0-D704-B9EF40B33042}"/>
              </a:ext>
            </a:extLst>
          </p:cNvPr>
          <p:cNvSpPr txBox="1"/>
          <p:nvPr/>
        </p:nvSpPr>
        <p:spPr>
          <a:xfrm>
            <a:off x="4203222" y="3131389"/>
            <a:ext cx="3655443" cy="1787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3.14159265359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0.707106781187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3.92699081699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3.93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16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3071"/>
          </a:xfrm>
        </p:spPr>
        <p:txBody>
          <a:bodyPr>
            <a:normAutofit/>
          </a:bodyPr>
          <a:lstStyle/>
          <a:p>
            <a:r>
              <a:rPr lang="pt-PT" sz="3200" dirty="0"/>
              <a:t>16.1) </a:t>
            </a:r>
            <a:r>
              <a:rPr lang="pt-PT" sz="3200" dirty="0" err="1"/>
              <a:t>function_fg</a:t>
            </a:r>
            <a:r>
              <a:rPr lang="pt-PT" sz="3200" dirty="0"/>
              <a:t>(x,0)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F(x)</a:t>
            </a:r>
            <a:br>
              <a:rPr lang="pt-PT" sz="3200" dirty="0"/>
            </a:br>
            <a:r>
              <a:rPr lang="pt-PT" sz="3200" dirty="0"/>
              <a:t>16.2) </a:t>
            </a:r>
            <a:r>
              <a:rPr lang="pt-PT" sz="3200" dirty="0" err="1"/>
              <a:t>function_fg</a:t>
            </a:r>
            <a:r>
              <a:rPr lang="pt-PT" sz="3200" dirty="0"/>
              <a:t>(x,1)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G(x)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</a:t>
            </a:r>
            <a:r>
              <a:rPr lang="pt-PT" sz="3200" dirty="0" err="1"/>
              <a:t>on</a:t>
            </a:r>
            <a:r>
              <a:rPr lang="pt-PT" sz="3200" dirty="0"/>
              <a:t> </a:t>
            </a:r>
            <a:r>
              <a:rPr lang="pt-PT" sz="3200" b="1" dirty="0" err="1"/>
              <a:t>Pre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3223D5-83D1-9B25-4636-A8A01CA09404}"/>
              </a:ext>
            </a:extLst>
          </p:cNvPr>
          <p:cNvSpPr txBox="1"/>
          <p:nvPr/>
        </p:nvSpPr>
        <p:spPr>
          <a:xfrm>
            <a:off x="653810" y="2788133"/>
            <a:ext cx="108843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/(2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floor((1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sin(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+ 0.7071067811865;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180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774" y="385193"/>
            <a:ext cx="9416451" cy="1662083"/>
          </a:xfrm>
        </p:spPr>
        <p:txBody>
          <a:bodyPr>
            <a:noAutofit/>
          </a:bodyPr>
          <a:lstStyle/>
          <a:p>
            <a:r>
              <a:rPr lang="pt-PT" sz="3200" dirty="0"/>
              <a:t>16.3) </a:t>
            </a:r>
            <a:r>
              <a:rPr lang="pt-PT" sz="3200" dirty="0" err="1"/>
              <a:t>function_b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B(x)</a:t>
            </a:r>
            <a:br>
              <a:rPr lang="pt-PT" sz="3200" dirty="0"/>
            </a:br>
            <a:r>
              <a:rPr lang="pt-PT" sz="3200" dirty="0"/>
              <a:t>16.4) </a:t>
            </a:r>
            <a:r>
              <a:rPr lang="pt-PT" sz="3200" dirty="0" err="1"/>
              <a:t>function_c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C(x)</a:t>
            </a:r>
            <a:br>
              <a:rPr lang="pt-PT" sz="3200" dirty="0"/>
            </a:br>
            <a:r>
              <a:rPr lang="pt-PT" sz="3200" dirty="0"/>
              <a:t>16.5) </a:t>
            </a:r>
            <a:r>
              <a:rPr lang="pt-PT" sz="3200" dirty="0" err="1"/>
              <a:t>function_d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D(x)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in </a:t>
            </a:r>
            <a:r>
              <a:rPr lang="pt-PT" sz="3200" b="1" dirty="0" err="1"/>
              <a:t>Post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BCB47-3B12-25A3-720C-37290C3A226D}"/>
              </a:ext>
            </a:extLst>
          </p:cNvPr>
          <p:cNvSpPr txBox="1"/>
          <p:nvPr/>
        </p:nvSpPr>
        <p:spPr>
          <a:xfrm>
            <a:off x="3048719" y="252255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610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45162"/>
          </a:xfrm>
        </p:spPr>
        <p:txBody>
          <a:bodyPr/>
          <a:lstStyle/>
          <a:p>
            <a:r>
              <a:rPr lang="pt-PT" dirty="0"/>
              <a:t>16.6) </a:t>
            </a:r>
            <a:r>
              <a:rPr lang="pt-PT" dirty="0" err="1"/>
              <a:t>cx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cx</a:t>
            </a:r>
            <a:r>
              <a:rPr lang="pt-PT" dirty="0"/>
              <a:t>(x)</a:t>
            </a:r>
            <a:br>
              <a:rPr lang="pt-PT" dirty="0"/>
            </a:br>
            <a:r>
              <a:rPr lang="pt-PT" dirty="0"/>
              <a:t>16.7) </a:t>
            </a:r>
            <a:r>
              <a:rPr lang="pt-PT" dirty="0" err="1"/>
              <a:t>cy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cy</a:t>
            </a:r>
            <a:r>
              <a:rPr lang="pt-PT" dirty="0"/>
              <a:t>(x)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EF2A9-8E03-3B3A-4FA7-E1EBD200785C}"/>
              </a:ext>
            </a:extLst>
          </p:cNvPr>
          <p:cNvSpPr txBox="1"/>
          <p:nvPr/>
        </p:nvSpPr>
        <p:spPr>
          <a:xfrm>
            <a:off x="433478" y="3204107"/>
            <a:ext cx="109203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+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),1)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1)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-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84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349F9A-C638-29A5-17EF-B11BD267A112}"/>
              </a:ext>
            </a:extLst>
          </p:cNvPr>
          <p:cNvSpPr txBox="1"/>
          <p:nvPr/>
        </p:nvSpPr>
        <p:spPr>
          <a:xfrm>
            <a:off x="877019" y="1918663"/>
            <a:ext cx="104379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sincpoints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length /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number of points on the curve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*array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&gt;(N*3);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 ; i &lt; N; i++)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cx(x)*3;  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x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 + 1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cy(x)*0.2;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3)+2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z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+=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pt-PT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C1829-6DE8-5FBF-5FA3-AB4CF436F5AC}"/>
              </a:ext>
            </a:extLst>
          </p:cNvPr>
          <p:cNvSpPr txBox="1"/>
          <p:nvPr/>
        </p:nvSpPr>
        <p:spPr>
          <a:xfrm>
            <a:off x="293298" y="258792"/>
            <a:ext cx="1164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17.1) </a:t>
            </a:r>
            <a:r>
              <a:rPr lang="pt-PT" sz="2400" dirty="0" err="1"/>
              <a:t>The</a:t>
            </a:r>
            <a:r>
              <a:rPr lang="pt-PT" sz="2400" dirty="0"/>
              <a:t> x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cx</a:t>
            </a:r>
            <a:r>
              <a:rPr lang="pt-PT" sz="2400" dirty="0"/>
              <a:t>(x) * value1.</a:t>
            </a:r>
          </a:p>
          <a:p>
            <a:r>
              <a:rPr lang="pt-PT" sz="2400" dirty="0"/>
              <a:t>17.2) </a:t>
            </a:r>
            <a:r>
              <a:rPr lang="pt-PT" sz="2400" dirty="0" err="1"/>
              <a:t>The</a:t>
            </a:r>
            <a:r>
              <a:rPr lang="pt-PT" sz="2400" dirty="0"/>
              <a:t> y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cy</a:t>
            </a:r>
            <a:r>
              <a:rPr lang="pt-PT" sz="2400" dirty="0"/>
              <a:t>(x) * value2.</a:t>
            </a:r>
          </a:p>
          <a:p>
            <a:r>
              <a:rPr lang="pt-PT" sz="2400" dirty="0" err="1"/>
              <a:t>Change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values</a:t>
            </a:r>
            <a:r>
              <a:rPr lang="pt-PT" sz="2400" dirty="0"/>
              <a:t> 1 </a:t>
            </a:r>
            <a:r>
              <a:rPr lang="pt-PT" sz="2400" dirty="0" err="1"/>
              <a:t>and</a:t>
            </a:r>
            <a:r>
              <a:rPr lang="pt-PT" sz="2400" dirty="0"/>
              <a:t> 2, in </a:t>
            </a:r>
            <a:r>
              <a:rPr lang="pt-PT" sz="2400" dirty="0" err="1"/>
              <a:t>order</a:t>
            </a:r>
            <a:r>
              <a:rPr lang="pt-PT" sz="2400" dirty="0"/>
              <a:t> to </a:t>
            </a:r>
            <a:r>
              <a:rPr lang="pt-PT" sz="2400" dirty="0" err="1"/>
              <a:t>fit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final </a:t>
            </a:r>
            <a:r>
              <a:rPr lang="pt-PT" sz="2400" dirty="0" err="1"/>
              <a:t>graph</a:t>
            </a:r>
            <a:r>
              <a:rPr lang="pt-PT" sz="2400" dirty="0"/>
              <a:t> (</a:t>
            </a:r>
            <a:r>
              <a:rPr lang="pt-PT" sz="2400" dirty="0" err="1"/>
              <a:t>Cyclogone</a:t>
            </a:r>
            <a:r>
              <a:rPr lang="pt-PT" sz="2400" dirty="0"/>
              <a:t> </a:t>
            </a:r>
            <a:r>
              <a:rPr lang="pt-PT" sz="2400" dirty="0" err="1"/>
              <a:t>Generated</a:t>
            </a:r>
            <a:r>
              <a:rPr lang="pt-PT" sz="2400" dirty="0"/>
              <a:t> </a:t>
            </a:r>
            <a:r>
              <a:rPr lang="pt-PT" sz="2400" dirty="0" err="1"/>
              <a:t>by</a:t>
            </a:r>
            <a:r>
              <a:rPr lang="pt-PT" sz="2400" dirty="0"/>
              <a:t> a </a:t>
            </a:r>
            <a:r>
              <a:rPr lang="pt-PT" sz="2400" dirty="0" err="1"/>
              <a:t>Square</a:t>
            </a:r>
            <a:r>
              <a:rPr lang="pt-P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84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6718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The</a:t>
            </a:r>
            <a:r>
              <a:rPr lang="pt-PT" dirty="0"/>
              <a:t> final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shall</a:t>
            </a:r>
            <a:r>
              <a:rPr lang="pt-PT" dirty="0"/>
              <a:t> look </a:t>
            </a:r>
            <a:r>
              <a:rPr lang="pt-PT" dirty="0" err="1"/>
              <a:t>something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540A7B-C884-8618-ABF9-07A0E43C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70" y="978168"/>
            <a:ext cx="6377258" cy="58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266F-4CBF-A945-9C7F-FB3752E5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Animation showing the generation of one arch of a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cyclogon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a square as the square rolls over a straight line without slipping.</a:t>
            </a:r>
            <a:endParaRPr lang="pt-PT" sz="3200" dirty="0"/>
          </a:p>
        </p:txBody>
      </p:sp>
      <p:pic>
        <p:nvPicPr>
          <p:cNvPr id="5" name="Marcador de Posição de Conteúdo 4" descr="Uma imagem com file, Retângulo, diagrama, design&#10;&#10;Descrição gerada automaticamente">
            <a:extLst>
              <a:ext uri="{FF2B5EF4-FFF2-40B4-BE49-F238E27FC236}">
                <a16:creationId xmlns:a16="http://schemas.microsoft.com/office/drawing/2014/main" id="{3EA8C801-FEFB-7483-9690-CDE2510E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524919"/>
            <a:ext cx="6838950" cy="2952750"/>
          </a:xfrm>
        </p:spPr>
      </p:pic>
    </p:spTree>
    <p:extLst>
      <p:ext uri="{BB962C8B-B14F-4D97-AF65-F5344CB8AC3E}">
        <p14:creationId xmlns:p14="http://schemas.microsoft.com/office/powerpoint/2010/main" val="3416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Create New Project</a:t>
            </a:r>
            <a:br>
              <a:rPr lang="en-US" sz="4400" dirty="0"/>
            </a:br>
            <a:r>
              <a:rPr lang="en-US" sz="4400" dirty="0"/>
              <a:t>1)</a:t>
            </a:r>
            <a:r>
              <a:rPr lang="en-US" dirty="0"/>
              <a:t> </a:t>
            </a:r>
            <a:r>
              <a:rPr lang="en-US" sz="4400" dirty="0"/>
              <a:t>File &gt; New &gt; Project -&gt; Empty Code</a:t>
            </a:r>
            <a:br>
              <a:rPr lang="en-US" sz="4400" dirty="0"/>
            </a:br>
            <a:r>
              <a:rPr lang="en-US" sz="4400" dirty="0"/>
              <a:t>Project Name: Assessment1</a:t>
            </a:r>
            <a:br>
              <a:rPr lang="en-US" sz="4400" dirty="0"/>
            </a:br>
            <a:r>
              <a:rPr lang="en-US" sz="4400" dirty="0"/>
              <a:t>Location: C:\OpenGL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2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5456"/>
          </a:xfrm>
        </p:spPr>
        <p:txBody>
          <a:bodyPr>
            <a:normAutofit/>
          </a:bodyPr>
          <a:lstStyle/>
          <a:p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Add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Existing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Items</a:t>
            </a:r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3200" dirty="0">
                <a:solidFill>
                  <a:srgbClr val="FF0000"/>
                </a:solidFill>
              </a:rPr>
              <a:t>2) </a:t>
            </a:r>
            <a:r>
              <a:rPr lang="pt-PT" sz="3200" dirty="0" err="1">
                <a:solidFill>
                  <a:srgbClr val="FF0000"/>
                </a:solidFill>
              </a:rPr>
              <a:t>Start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by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downloading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the</a:t>
            </a:r>
            <a:r>
              <a:rPr lang="pt-PT" sz="3200" dirty="0">
                <a:solidFill>
                  <a:srgbClr val="FF0000"/>
                </a:solidFill>
              </a:rPr>
              <a:t> ‘</a:t>
            </a:r>
            <a:r>
              <a:rPr lang="pt-PT" sz="3200" dirty="0" err="1">
                <a:solidFill>
                  <a:srgbClr val="FF0000"/>
                </a:solidFill>
              </a:rPr>
              <a:t>sinc</a:t>
            </a:r>
            <a:r>
              <a:rPr lang="en-US" sz="3200" dirty="0">
                <a:solidFill>
                  <a:srgbClr val="FF0000"/>
                </a:solidFill>
              </a:rPr>
              <a:t>.zip’ folder from ‘http://www.di.ubi.pt/~agomes/cg/praticas/sinc.zip’.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After extracting the folder,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3) Right-click Assessment1 &gt; Add &gt; </a:t>
            </a:r>
            <a:r>
              <a:rPr lang="en-US" sz="3200" b="1" dirty="0">
                <a:solidFill>
                  <a:srgbClr val="FF0000"/>
                </a:solidFill>
              </a:rPr>
              <a:t>Existing Item</a:t>
            </a:r>
            <a:r>
              <a:rPr lang="en-US" sz="3200" dirty="0">
                <a:solidFill>
                  <a:srgbClr val="FF0000"/>
                </a:solidFill>
              </a:rPr>
              <a:t>, and select main.cpp from C:\OpenGL\sinc\sinc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4) Download ‘</a:t>
            </a:r>
            <a:r>
              <a:rPr lang="en-US" sz="3200" dirty="0" err="1">
                <a:solidFill>
                  <a:schemeClr val="accent5"/>
                </a:solidFill>
              </a:rPr>
              <a:t>ogl</a:t>
            </a:r>
            <a:r>
              <a:rPr lang="en-US" sz="3200" dirty="0">
                <a:solidFill>
                  <a:schemeClr val="accent5"/>
                </a:solidFill>
              </a:rPr>
              <a:t>-master’ folder, extract it, and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5) Right-click Assessment1 &gt; Add &gt; </a:t>
            </a:r>
            <a:r>
              <a:rPr lang="en-US" sz="3200" b="1" dirty="0">
                <a:solidFill>
                  <a:schemeClr val="accent5"/>
                </a:solidFill>
              </a:rPr>
              <a:t>Existing Item</a:t>
            </a:r>
            <a:r>
              <a:rPr lang="en-US" sz="3200" dirty="0">
                <a:solidFill>
                  <a:schemeClr val="accent5"/>
                </a:solidFill>
              </a:rPr>
              <a:t>, and select ‘shader.hpp’ and ‘shader.cpp’ from C:\OpenGL\ogl-master\common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863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796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Download libraries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6) Download ‘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</a:rPr>
              <a:t>glm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-master’ folder, extract it, and put it on C:\OpenGL, for example.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7) Download ‘glew-2.1.0’ folder, extract it, and put it on C:\OpenGL, for example.</a:t>
            </a:r>
            <a:br>
              <a:rPr lang="en-US" sz="4400" dirty="0"/>
            </a:br>
            <a:r>
              <a:rPr lang="en-US" dirty="0">
                <a:solidFill>
                  <a:srgbClr val="7030A0"/>
                </a:solidFill>
              </a:rPr>
              <a:t>8</a:t>
            </a:r>
            <a:r>
              <a:rPr lang="en-US" sz="4400" dirty="0">
                <a:solidFill>
                  <a:srgbClr val="7030A0"/>
                </a:solidFill>
              </a:rPr>
              <a:t>) Download ‘glfw-3.3.8.bin.WIN64’ folder, extract it, and put it on C:\OpenGL, for example.</a:t>
            </a:r>
            <a:br>
              <a:rPr lang="en-US" sz="4400" dirty="0">
                <a:solidFill>
                  <a:srgbClr val="7030A0"/>
                </a:solidFill>
              </a:rPr>
            </a:b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1039-8CA9-F6FD-5322-91D6BC5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07" y="2212674"/>
            <a:ext cx="8366185" cy="2432651"/>
          </a:xfrm>
        </p:spPr>
        <p:txBody>
          <a:bodyPr>
            <a:normAutofit/>
          </a:bodyPr>
          <a:lstStyle/>
          <a:p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glew32.dll (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dynamic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file) to 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Project</a:t>
            </a:r>
            <a:br>
              <a:rPr lang="pt-PT" sz="2800" dirty="0"/>
            </a:br>
            <a:r>
              <a:rPr lang="pt-PT" sz="2800" dirty="0"/>
              <a:t>c</a:t>
            </a:r>
            <a:r>
              <a:rPr lang="en-US" sz="2800" dirty="0" err="1"/>
              <a:t>opy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C:/OpenGL/glew-2.1.0/bin/Release/x64/glew32.dll</a:t>
            </a:r>
            <a:br>
              <a:rPr lang="en-US" sz="2800" dirty="0"/>
            </a:br>
            <a:r>
              <a:rPr lang="en-US" sz="2800" dirty="0"/>
              <a:t>to </a:t>
            </a:r>
            <a:r>
              <a:rPr lang="en-US" sz="2800" dirty="0">
                <a:solidFill>
                  <a:srgbClr val="FFC000"/>
                </a:solidFill>
              </a:rPr>
              <a:t>C:\OpenGL\Assessment1\x64\Debug</a:t>
            </a:r>
            <a:br>
              <a:rPr lang="en-US" sz="2800" dirty="0"/>
            </a:br>
            <a:r>
              <a:rPr lang="en-US" sz="2800" dirty="0"/>
              <a:t>and to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C:\OpenGL\Assessment1\Assessment1\x64\Debug</a:t>
            </a:r>
            <a:endParaRPr lang="pt-PT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338"/>
          </a:xfrm>
        </p:spPr>
        <p:txBody>
          <a:bodyPr/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sz="4400" dirty="0"/>
            </a:br>
            <a:r>
              <a:rPr lang="en-US" sz="4400" dirty="0"/>
              <a:t>9)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C++ &gt; General &gt;</a:t>
            </a:r>
            <a:br>
              <a:rPr lang="en-US" sz="4400" dirty="0"/>
            </a:br>
            <a:r>
              <a:rPr lang="en-US" sz="4400" dirty="0">
                <a:solidFill>
                  <a:schemeClr val="accent5"/>
                </a:solidFill>
              </a:rPr>
              <a:t>C:\OpenGL\ogl-master</a:t>
            </a:r>
            <a:br>
              <a:rPr lang="en-US" sz="4400" dirty="0">
                <a:solidFill>
                  <a:schemeClr val="accent5"/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C:\OpenGL\glm-master</a:t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C:\OpenGL\glew-2.1.0\include</a:t>
            </a:r>
            <a:br>
              <a:rPr lang="en-US" sz="4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400" dirty="0">
                <a:solidFill>
                  <a:srgbClr val="7030A0"/>
                </a:solidFill>
              </a:rPr>
              <a:t>C:\OpenGL\glfw-3.3.8.bin.WIN64\include</a:t>
            </a:r>
            <a:endParaRPr lang="pt-P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dirty="0"/>
            </a:br>
            <a:r>
              <a:rPr lang="en-US" dirty="0"/>
              <a:t>10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General &gt; Additional Library Directories &gt;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C:\OpenGL\glew-2.1.0\lib\Release\x64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C:\OpenGL\glfw-3.3.8.bin.WIN64\lib-vc2022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Libraries in Properties</a:t>
            </a:r>
            <a:br>
              <a:rPr lang="en-US" dirty="0"/>
            </a:br>
            <a:r>
              <a:rPr lang="en-US" dirty="0"/>
              <a:t>11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Input &gt;</a:t>
            </a:r>
            <a:br>
              <a:rPr lang="en-US" sz="4400" dirty="0"/>
            </a:br>
            <a:r>
              <a:rPr lang="en-US" sz="4400" dirty="0">
                <a:solidFill>
                  <a:srgbClr val="FFC000"/>
                </a:solidFill>
              </a:rPr>
              <a:t>opengl32.lib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glew32.lib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glfw3.lib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0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1443</Words>
  <Application>Microsoft Office PowerPoint</Application>
  <PresentationFormat>Ecrã Panorâmico</PresentationFormat>
  <Paragraphs>75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Tema do Office</vt:lpstr>
      <vt:lpstr>Cyclogon generated by a square</vt:lpstr>
      <vt:lpstr>Animation showing the generation of one arch of a cyclogon by a square as the square rolls over a straight line without slipping.</vt:lpstr>
      <vt:lpstr>Create New Project 1) File &gt; New &gt; Project -&gt; Empty Code Project Name: Assessment1 Location: C:\OpenGL</vt:lpstr>
      <vt:lpstr> Add Existing Items 2) Start by downloading the ‘sinc.zip’ folder from ‘http://www.di.ubi.pt/~agomes/cg/praticas/sinc.zip’. After extracting the folder, put it on C:\OpenGL, for example. 3) Right-click Assessment1 &gt; Add &gt; Existing Item, and select main.cpp from C:\OpenGL\sinc\sinc 4) Download ‘ogl-master’ folder, extract it, and put it on C:\OpenGL, for example. 5) Right-click Assessment1 &gt; Add &gt; Existing Item, and select ‘shader.hpp’ and ‘shader.cpp’ from C:\OpenGL\ogl-master\common</vt:lpstr>
      <vt:lpstr>Download libraries 6) Download ‘glm-master’ folder, extract it, and put it on C:\OpenGL, for example. 7) Download ‘glew-2.1.0’ folder, extract it, and put it on C:\OpenGL, for example. 8) Download ‘glfw-3.3.8.bin.WIN64’ folder, extract it, and put it on C:\OpenGL, for example. </vt:lpstr>
      <vt:lpstr>Add glew32.dll (dynamic file) to the Project copy C:/OpenGL/glew-2.1.0/bin/Release/x64/glew32.dll to C:\OpenGL\Assessment1\x64\Debug and to C:\OpenGL\Assessment1\Assessment1\x64\Debug</vt:lpstr>
      <vt:lpstr>Link directories in Properties 9) Right-click Assessment1 &gt; Properties &gt; C++ &gt; General &gt; C:\OpenGL\ogl-master C:\OpenGL\glm-master C:\OpenGL\glew-2.1.0\include C:\OpenGL\glfw-3.3.8.bin.WIN64\include</vt:lpstr>
      <vt:lpstr>Link directories in Properties 10) Right-click Assessment1 &gt; Properties &gt; Linker &gt; General &gt; Additional Library Directories &gt; C:\OpenGL\glew-2.1.0\lib\Release\x64 C:\OpenGL\glfw-3.3.8.bin.WIN64\lib-vc2022</vt:lpstr>
      <vt:lpstr>Link Libraries in Properties 11) Right-click Assessment1 &gt; Properties &gt; Linker &gt; Input &gt; opengl32.lib glew32.lib glfw3.lib</vt:lpstr>
      <vt:lpstr>Use the right shaders 12) Open ‘main.cpp’ from ‘Assessment1’ Project and change the lines to the following code: (we want to use the shaders from sinc’s folder) programID = LoadShaders     (         "C:/OpenGL/sinc/SimpleVertexShader.vertexshader",         "C:/OpenGL/sinc/SimpleFragmentShader.fragmentshader" );</vt:lpstr>
      <vt:lpstr>13) Go to the website Desmos: Rolling Polygons (Radians) | Desmos . In my case, the Cyclogon (R=1, since the line starts to draw on the border of the polygon) is generated by a square (polygon with 4 sides, so b=4) in the Wikipedia starts to draw the cyclogon on the down left side of the square (d=9.93)</vt:lpstr>
      <vt:lpstr>14) Click on Pre Transformation to see the functions of the first image, and Post Transformation for the second image functions.</vt:lpstr>
      <vt:lpstr>15) Insert the following lines to main.cpp 15.1) pi is the pi number. 15.2) A is the constant that can be found on Post Transformation. 15.3) a is the constant that can be found on Pre Transformation. 15.4) d, b and R are already defined as we have seen from two slides ago.</vt:lpstr>
      <vt:lpstr>16.1) function_fg(x,0) refers to the function F(x) 16.2) function_fg(x,1) refers to the function G(x) Both these functions can be seen on Pre Transformation</vt:lpstr>
      <vt:lpstr>16.3) function_b(x) refers to the function B(x) 16.4) function_c(x) refers to the function C(x) 16.5) function_d(x) refers to the function D(x) Both these functions can be seen in Post Transformation</vt:lpstr>
      <vt:lpstr>16.6) cx(x) refers to the function cx(x) 16.7) cy(x) refers to the function cy(x)</vt:lpstr>
      <vt:lpstr>Apresentação do PowerPoint</vt:lpstr>
      <vt:lpstr>The final graph shall look something like this: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JOÃO TIAGO SALVADOR MENDONÇA</dc:creator>
  <cp:lastModifiedBy>JOÃO TIAGO SALVADOR MENDONÇA</cp:lastModifiedBy>
  <cp:revision>13</cp:revision>
  <dcterms:created xsi:type="dcterms:W3CDTF">2023-10-17T15:09:29Z</dcterms:created>
  <dcterms:modified xsi:type="dcterms:W3CDTF">2023-10-18T17:12:51Z</dcterms:modified>
</cp:coreProperties>
</file>