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14.xml" ContentType="application/vnd.openxmlformats-officedocument.them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10.xml" ContentType="application/vnd.openxmlformats-officedocument.them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diagrams/layout4.xml" ContentType="application/vnd.openxmlformats-officedocument.drawingml.diagram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86" r:id="rId5"/>
    <p:sldMasterId id="2147483692" r:id="rId6"/>
    <p:sldMasterId id="2147483700" r:id="rId7"/>
    <p:sldMasterId id="2147483706" r:id="rId8"/>
    <p:sldMasterId id="2147483713" r:id="rId9"/>
    <p:sldMasterId id="2147483717" r:id="rId10"/>
    <p:sldMasterId id="2147483721" r:id="rId11"/>
    <p:sldMasterId id="2147483725" r:id="rId12"/>
    <p:sldMasterId id="2147483729" r:id="rId13"/>
  </p:sldMasterIdLst>
  <p:notesMasterIdLst>
    <p:notesMasterId r:id="rId33"/>
  </p:notesMasterIdLst>
  <p:sldIdLst>
    <p:sldId id="256" r:id="rId14"/>
    <p:sldId id="519" r:id="rId15"/>
    <p:sldId id="522" r:id="rId16"/>
    <p:sldId id="521" r:id="rId17"/>
    <p:sldId id="513" r:id="rId18"/>
    <p:sldId id="523" r:id="rId19"/>
    <p:sldId id="524" r:id="rId20"/>
    <p:sldId id="515" r:id="rId21"/>
    <p:sldId id="520" r:id="rId22"/>
    <p:sldId id="499" r:id="rId23"/>
    <p:sldId id="502" r:id="rId24"/>
    <p:sldId id="501" r:id="rId25"/>
    <p:sldId id="503" r:id="rId26"/>
    <p:sldId id="504" r:id="rId27"/>
    <p:sldId id="498" r:id="rId28"/>
    <p:sldId id="490" r:id="rId29"/>
    <p:sldId id="493" r:id="rId30"/>
    <p:sldId id="494" r:id="rId31"/>
    <p:sldId id="489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F0F0F"/>
    <a:srgbClr val="009900"/>
    <a:srgbClr val="E3EBF5"/>
    <a:srgbClr val="55555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8" autoAdjust="0"/>
    <p:restoredTop sz="91194" autoAdjust="0"/>
  </p:normalViewPr>
  <p:slideViewPr>
    <p:cSldViewPr showGuides="1">
      <p:cViewPr varScale="1">
        <p:scale>
          <a:sx n="134" d="100"/>
          <a:sy n="134" d="100"/>
        </p:scale>
        <p:origin x="-39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BC996-61C5-43DE-ADDD-32637BD8A8ED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</dgm:pt>
    <dgm:pt modelId="{998C840C-9C9B-4CE8-A0BF-D34DABEFAD92}">
      <dgm:prSet phldrT="[文字]" custT="1"/>
      <dgm:spPr/>
      <dgm:t>
        <a:bodyPr/>
        <a:lstStyle/>
        <a:p>
          <a:r>
            <a:rPr lang="zh-TW" altLang="en-US" sz="1000" b="1" dirty="0" smtClean="0">
              <a:latin typeface="微軟正黑體" pitchFamily="34" charset="-120"/>
              <a:ea typeface="微軟正黑體" pitchFamily="34" charset="-120"/>
            </a:rPr>
            <a:t>磊晶</a:t>
          </a:r>
          <a:r>
            <a:rPr lang="en-US" altLang="zh-TW" sz="1000" b="1" dirty="0" smtClean="0">
              <a:latin typeface="微軟正黑體" pitchFamily="34" charset="-120"/>
              <a:ea typeface="微軟正黑體" pitchFamily="34" charset="-120"/>
            </a:rPr>
            <a:t>EPI</a:t>
          </a:r>
          <a:endParaRPr lang="zh-TW" altLang="en-US" sz="1000" b="1" dirty="0">
            <a:latin typeface="微軟正黑體" pitchFamily="34" charset="-120"/>
            <a:ea typeface="微軟正黑體" pitchFamily="34" charset="-120"/>
          </a:endParaRPr>
        </a:p>
      </dgm:t>
    </dgm:pt>
    <dgm:pt modelId="{64A69960-3574-441A-B0EC-27BA0DA98F2F}" type="parTrans" cxnId="{832EA28A-5F47-42B2-9DD1-5B6C3B68D5F8}">
      <dgm:prSet/>
      <dgm:spPr/>
      <dgm:t>
        <a:bodyPr/>
        <a:lstStyle/>
        <a:p>
          <a:endParaRPr lang="zh-TW" altLang="en-US" sz="1200"/>
        </a:p>
      </dgm:t>
    </dgm:pt>
    <dgm:pt modelId="{2E765815-5941-48AA-9467-6120FBAA3041}" type="sibTrans" cxnId="{832EA28A-5F47-42B2-9DD1-5B6C3B68D5F8}">
      <dgm:prSet/>
      <dgm:spPr/>
      <dgm:t>
        <a:bodyPr/>
        <a:lstStyle/>
        <a:p>
          <a:endParaRPr lang="zh-TW" altLang="en-US" sz="1200"/>
        </a:p>
      </dgm:t>
    </dgm:pt>
    <dgm:pt modelId="{40264778-CB3D-405A-865C-DCE415D43CE6}">
      <dgm:prSet phldrT="[文字]" custT="1"/>
      <dgm:spPr/>
      <dgm:t>
        <a:bodyPr/>
        <a:lstStyle/>
        <a:p>
          <a:r>
            <a:rPr lang="zh-TW" altLang="en-US" sz="1000" b="1" dirty="0" smtClean="0">
              <a:latin typeface="微軟正黑體" pitchFamily="34" charset="-120"/>
              <a:ea typeface="微軟正黑體" pitchFamily="34" charset="-120"/>
            </a:rPr>
            <a:t>晶粒 </a:t>
          </a:r>
          <a:r>
            <a:rPr lang="en-US" altLang="zh-TW" sz="1000" b="1" dirty="0" smtClean="0">
              <a:latin typeface="微軟正黑體" pitchFamily="34" charset="-120"/>
              <a:ea typeface="微軟正黑體" pitchFamily="34" charset="-120"/>
            </a:rPr>
            <a:t>CHIP</a:t>
          </a:r>
          <a:endParaRPr lang="zh-TW" altLang="en-US" sz="1000" b="1" dirty="0">
            <a:latin typeface="微軟正黑體" pitchFamily="34" charset="-120"/>
            <a:ea typeface="微軟正黑體" pitchFamily="34" charset="-120"/>
          </a:endParaRPr>
        </a:p>
      </dgm:t>
    </dgm:pt>
    <dgm:pt modelId="{43D23E46-3DDC-462D-9909-718495F2C6F5}" type="parTrans" cxnId="{F1AA477A-3140-42E6-9CC9-F43313FAB56F}">
      <dgm:prSet/>
      <dgm:spPr/>
      <dgm:t>
        <a:bodyPr/>
        <a:lstStyle/>
        <a:p>
          <a:endParaRPr lang="zh-TW" altLang="en-US" sz="1200"/>
        </a:p>
      </dgm:t>
    </dgm:pt>
    <dgm:pt modelId="{B2743FF0-97A0-440C-8406-4A3CAD37350B}" type="sibTrans" cxnId="{F1AA477A-3140-42E6-9CC9-F43313FAB56F}">
      <dgm:prSet/>
      <dgm:spPr/>
      <dgm:t>
        <a:bodyPr/>
        <a:lstStyle/>
        <a:p>
          <a:endParaRPr lang="zh-TW" altLang="en-US" sz="1200"/>
        </a:p>
      </dgm:t>
    </dgm:pt>
    <dgm:pt modelId="{7544730C-BEBE-4F84-A0F8-5D8EF79F537C}">
      <dgm:prSet phldrT="[文字]" custT="1"/>
      <dgm:spPr/>
      <dgm:t>
        <a:bodyPr/>
        <a:lstStyle/>
        <a:p>
          <a:r>
            <a:rPr lang="zh-TW" altLang="en-US" sz="1000" b="1" dirty="0" smtClean="0">
              <a:latin typeface="微軟正黑體" pitchFamily="34" charset="-120"/>
              <a:ea typeface="微軟正黑體" pitchFamily="34" charset="-120"/>
            </a:rPr>
            <a:t>封裝  </a:t>
          </a:r>
          <a:r>
            <a:rPr lang="en-US" altLang="zh-TW" sz="1000" b="1" dirty="0" smtClean="0">
              <a:latin typeface="微軟正黑體" pitchFamily="34" charset="-120"/>
              <a:ea typeface="微軟正黑體" pitchFamily="34" charset="-120"/>
            </a:rPr>
            <a:t>PKG</a:t>
          </a:r>
          <a:endParaRPr lang="zh-TW" altLang="en-US" sz="1000" b="1" dirty="0">
            <a:latin typeface="微軟正黑體" pitchFamily="34" charset="-120"/>
            <a:ea typeface="微軟正黑體" pitchFamily="34" charset="-120"/>
          </a:endParaRPr>
        </a:p>
      </dgm:t>
    </dgm:pt>
    <dgm:pt modelId="{157EC0DE-1FCD-43C1-8141-C0B231B2932A}" type="parTrans" cxnId="{9E593B2B-5C95-461A-8A9D-E8C047F58937}">
      <dgm:prSet/>
      <dgm:spPr/>
      <dgm:t>
        <a:bodyPr/>
        <a:lstStyle/>
        <a:p>
          <a:endParaRPr lang="zh-TW" altLang="en-US" sz="1200"/>
        </a:p>
      </dgm:t>
    </dgm:pt>
    <dgm:pt modelId="{E081D107-972F-4805-88A9-7C174F3C3CC5}" type="sibTrans" cxnId="{9E593B2B-5C95-461A-8A9D-E8C047F58937}">
      <dgm:prSet/>
      <dgm:spPr/>
      <dgm:t>
        <a:bodyPr/>
        <a:lstStyle/>
        <a:p>
          <a:endParaRPr lang="zh-TW" altLang="en-US" sz="1200"/>
        </a:p>
      </dgm:t>
    </dgm:pt>
    <dgm:pt modelId="{B92FB13B-537D-4E3C-9E8C-630A2EC5E098}">
      <dgm:prSet custT="1"/>
      <dgm:spPr/>
      <dgm:t>
        <a:bodyPr/>
        <a:lstStyle/>
        <a:p>
          <a:r>
            <a:rPr lang="zh-TW" altLang="en-US" sz="1000" b="1" dirty="0" smtClean="0">
              <a:latin typeface="微軟正黑體" pitchFamily="34" charset="-120"/>
              <a:ea typeface="微軟正黑體" pitchFamily="34" charset="-120"/>
            </a:rPr>
            <a:t>燈條</a:t>
          </a:r>
          <a:r>
            <a:rPr lang="en-US" altLang="zh-TW" sz="1000" b="1" dirty="0" smtClean="0">
              <a:latin typeface="微軟正黑體" pitchFamily="34" charset="-120"/>
              <a:ea typeface="微軟正黑體" pitchFamily="34" charset="-120"/>
            </a:rPr>
            <a:t>LB</a:t>
          </a:r>
          <a:endParaRPr lang="zh-TW" altLang="en-US" sz="1000" b="1" dirty="0" smtClean="0">
            <a:latin typeface="微軟正黑體" pitchFamily="34" charset="-120"/>
            <a:ea typeface="微軟正黑體" pitchFamily="34" charset="-120"/>
          </a:endParaRPr>
        </a:p>
      </dgm:t>
    </dgm:pt>
    <dgm:pt modelId="{06DC2401-2AB1-4DCA-8400-927F10CD84C2}" type="parTrans" cxnId="{03BA7A4D-F31F-44B5-8890-5F6DC11B80CF}">
      <dgm:prSet/>
      <dgm:spPr/>
      <dgm:t>
        <a:bodyPr/>
        <a:lstStyle/>
        <a:p>
          <a:endParaRPr lang="zh-TW" altLang="en-US" sz="1200"/>
        </a:p>
      </dgm:t>
    </dgm:pt>
    <dgm:pt modelId="{93C29646-2C13-4517-A9BF-5DED477BF8D6}" type="sibTrans" cxnId="{03BA7A4D-F31F-44B5-8890-5F6DC11B80CF}">
      <dgm:prSet/>
      <dgm:spPr/>
      <dgm:t>
        <a:bodyPr/>
        <a:lstStyle/>
        <a:p>
          <a:endParaRPr lang="zh-TW" altLang="en-US" sz="1200"/>
        </a:p>
      </dgm:t>
    </dgm:pt>
    <dgm:pt modelId="{3C99DC33-8AA4-4AE3-84EA-3A1384B250E2}">
      <dgm:prSet custT="1"/>
      <dgm:spPr/>
      <dgm:t>
        <a:bodyPr/>
        <a:lstStyle/>
        <a:p>
          <a:r>
            <a:rPr lang="zh-TW" altLang="en-US" sz="1000" b="1" dirty="0" smtClean="0">
              <a:latin typeface="微軟正黑體" pitchFamily="34" charset="-120"/>
              <a:ea typeface="微軟正黑體" pitchFamily="34" charset="-120"/>
            </a:rPr>
            <a:t>成品</a:t>
          </a:r>
          <a:r>
            <a:rPr lang="en-US" altLang="zh-TW" sz="1000" b="1" dirty="0" smtClean="0">
              <a:latin typeface="微軟正黑體" pitchFamily="34" charset="-120"/>
              <a:ea typeface="微軟正黑體" pitchFamily="34" charset="-120"/>
            </a:rPr>
            <a:t>LA</a:t>
          </a:r>
          <a:endParaRPr lang="zh-TW" altLang="en-US" sz="1000" b="1" dirty="0">
            <a:latin typeface="微軟正黑體" pitchFamily="34" charset="-120"/>
            <a:ea typeface="微軟正黑體" pitchFamily="34" charset="-120"/>
          </a:endParaRPr>
        </a:p>
      </dgm:t>
    </dgm:pt>
    <dgm:pt modelId="{CD6609E4-B46E-460C-B36B-E902AAEB286E}" type="parTrans" cxnId="{40032FD9-9160-4DBC-B8B2-39BF6A200C2D}">
      <dgm:prSet/>
      <dgm:spPr/>
      <dgm:t>
        <a:bodyPr/>
        <a:lstStyle/>
        <a:p>
          <a:endParaRPr lang="zh-TW" altLang="en-US" sz="1200"/>
        </a:p>
      </dgm:t>
    </dgm:pt>
    <dgm:pt modelId="{4DED4815-7C82-46C3-B4D5-0B2322B7CF0E}" type="sibTrans" cxnId="{40032FD9-9160-4DBC-B8B2-39BF6A200C2D}">
      <dgm:prSet/>
      <dgm:spPr/>
      <dgm:t>
        <a:bodyPr/>
        <a:lstStyle/>
        <a:p>
          <a:endParaRPr lang="zh-TW" altLang="en-US" sz="1200"/>
        </a:p>
      </dgm:t>
    </dgm:pt>
    <dgm:pt modelId="{66658320-285F-4CF6-9052-EF15C101FC9B}" type="pres">
      <dgm:prSet presAssocID="{B21BC996-61C5-43DE-ADDD-32637BD8A8ED}" presName="Name0" presStyleCnt="0">
        <dgm:presLayoutVars>
          <dgm:dir/>
          <dgm:animLvl val="lvl"/>
          <dgm:resizeHandles val="exact"/>
        </dgm:presLayoutVars>
      </dgm:prSet>
      <dgm:spPr/>
    </dgm:pt>
    <dgm:pt modelId="{A33D274A-E234-4A9A-AFB9-1D925852287A}" type="pres">
      <dgm:prSet presAssocID="{998C840C-9C9B-4CE8-A0BF-D34DABEFAD92}" presName="parTxOnly" presStyleLbl="node1" presStyleIdx="0" presStyleCnt="5" custScaleX="292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95BF0D-B5EE-4BC0-BB9E-8214EC8DFDF1}" type="pres">
      <dgm:prSet presAssocID="{2E765815-5941-48AA-9467-6120FBAA3041}" presName="parTxOnlySpace" presStyleCnt="0"/>
      <dgm:spPr/>
    </dgm:pt>
    <dgm:pt modelId="{5A60295B-C0D2-4CF9-B271-48D18E814C79}" type="pres">
      <dgm:prSet presAssocID="{40264778-CB3D-405A-865C-DCE415D43CE6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D57BEEE-8ECF-4C85-904B-B8638A9C08CA}" type="pres">
      <dgm:prSet presAssocID="{B2743FF0-97A0-440C-8406-4A3CAD37350B}" presName="parTxOnlySpace" presStyleCnt="0"/>
      <dgm:spPr/>
    </dgm:pt>
    <dgm:pt modelId="{05FE8BCA-8AD8-469D-9B4D-66494E6D7F89}" type="pres">
      <dgm:prSet presAssocID="{7544730C-BEBE-4F84-A0F8-5D8EF79F537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61FBE0-1986-4F0E-8113-767749115F8F}" type="pres">
      <dgm:prSet presAssocID="{E081D107-972F-4805-88A9-7C174F3C3CC5}" presName="parTxOnlySpace" presStyleCnt="0"/>
      <dgm:spPr/>
    </dgm:pt>
    <dgm:pt modelId="{9BA9801C-4CA0-4C2D-92F9-BAF86D28AAE8}" type="pres">
      <dgm:prSet presAssocID="{B92FB13B-537D-4E3C-9E8C-630A2EC5E098}" presName="parTxOnly" presStyleLbl="node1" presStyleIdx="3" presStyleCnt="5" custScaleX="378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6392BF-47D1-4EF8-BCD7-EAA39D7FE252}" type="pres">
      <dgm:prSet presAssocID="{93C29646-2C13-4517-A9BF-5DED477BF8D6}" presName="parTxOnlySpace" presStyleCnt="0"/>
      <dgm:spPr/>
    </dgm:pt>
    <dgm:pt modelId="{E60A694E-B626-4ADB-AF63-26F49A16111A}" type="pres">
      <dgm:prSet presAssocID="{3C99DC33-8AA4-4AE3-84EA-3A1384B250E2}" presName="parTxOnly" presStyleLbl="node1" presStyleIdx="4" presStyleCnt="5" custScaleX="258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1AA477A-3140-42E6-9CC9-F43313FAB56F}" srcId="{B21BC996-61C5-43DE-ADDD-32637BD8A8ED}" destId="{40264778-CB3D-405A-865C-DCE415D43CE6}" srcOrd="1" destOrd="0" parTransId="{43D23E46-3DDC-462D-9909-718495F2C6F5}" sibTransId="{B2743FF0-97A0-440C-8406-4A3CAD37350B}"/>
    <dgm:cxn modelId="{6FC23F24-C8E9-4516-B2FC-C2837FF89753}" type="presOf" srcId="{40264778-CB3D-405A-865C-DCE415D43CE6}" destId="{5A60295B-C0D2-4CF9-B271-48D18E814C79}" srcOrd="0" destOrd="0" presId="urn:microsoft.com/office/officeart/2005/8/layout/chevron1"/>
    <dgm:cxn modelId="{F6AACAAA-C3B8-447B-BF8E-E8ED3A059B61}" type="presOf" srcId="{B92FB13B-537D-4E3C-9E8C-630A2EC5E098}" destId="{9BA9801C-4CA0-4C2D-92F9-BAF86D28AAE8}" srcOrd="0" destOrd="0" presId="urn:microsoft.com/office/officeart/2005/8/layout/chevron1"/>
    <dgm:cxn modelId="{7095ABED-858D-49F0-950F-30E2B0DC6AA6}" type="presOf" srcId="{B21BC996-61C5-43DE-ADDD-32637BD8A8ED}" destId="{66658320-285F-4CF6-9052-EF15C101FC9B}" srcOrd="0" destOrd="0" presId="urn:microsoft.com/office/officeart/2005/8/layout/chevron1"/>
    <dgm:cxn modelId="{03BA7A4D-F31F-44B5-8890-5F6DC11B80CF}" srcId="{B21BC996-61C5-43DE-ADDD-32637BD8A8ED}" destId="{B92FB13B-537D-4E3C-9E8C-630A2EC5E098}" srcOrd="3" destOrd="0" parTransId="{06DC2401-2AB1-4DCA-8400-927F10CD84C2}" sibTransId="{93C29646-2C13-4517-A9BF-5DED477BF8D6}"/>
    <dgm:cxn modelId="{B2E68550-98C3-4B1C-B3E2-5133025B975B}" type="presOf" srcId="{7544730C-BEBE-4F84-A0F8-5D8EF79F537C}" destId="{05FE8BCA-8AD8-469D-9B4D-66494E6D7F89}" srcOrd="0" destOrd="0" presId="urn:microsoft.com/office/officeart/2005/8/layout/chevron1"/>
    <dgm:cxn modelId="{00534F74-4F8D-403C-AA64-EC6C48719C49}" type="presOf" srcId="{998C840C-9C9B-4CE8-A0BF-D34DABEFAD92}" destId="{A33D274A-E234-4A9A-AFB9-1D925852287A}" srcOrd="0" destOrd="0" presId="urn:microsoft.com/office/officeart/2005/8/layout/chevron1"/>
    <dgm:cxn modelId="{FF050936-79C3-4E73-9910-527D87F6AF5B}" type="presOf" srcId="{3C99DC33-8AA4-4AE3-84EA-3A1384B250E2}" destId="{E60A694E-B626-4ADB-AF63-26F49A16111A}" srcOrd="0" destOrd="0" presId="urn:microsoft.com/office/officeart/2005/8/layout/chevron1"/>
    <dgm:cxn modelId="{40032FD9-9160-4DBC-B8B2-39BF6A200C2D}" srcId="{B21BC996-61C5-43DE-ADDD-32637BD8A8ED}" destId="{3C99DC33-8AA4-4AE3-84EA-3A1384B250E2}" srcOrd="4" destOrd="0" parTransId="{CD6609E4-B46E-460C-B36B-E902AAEB286E}" sibTransId="{4DED4815-7C82-46C3-B4D5-0B2322B7CF0E}"/>
    <dgm:cxn modelId="{9E593B2B-5C95-461A-8A9D-E8C047F58937}" srcId="{B21BC996-61C5-43DE-ADDD-32637BD8A8ED}" destId="{7544730C-BEBE-4F84-A0F8-5D8EF79F537C}" srcOrd="2" destOrd="0" parTransId="{157EC0DE-1FCD-43C1-8141-C0B231B2932A}" sibTransId="{E081D107-972F-4805-88A9-7C174F3C3CC5}"/>
    <dgm:cxn modelId="{832EA28A-5F47-42B2-9DD1-5B6C3B68D5F8}" srcId="{B21BC996-61C5-43DE-ADDD-32637BD8A8ED}" destId="{998C840C-9C9B-4CE8-A0BF-D34DABEFAD92}" srcOrd="0" destOrd="0" parTransId="{64A69960-3574-441A-B0EC-27BA0DA98F2F}" sibTransId="{2E765815-5941-48AA-9467-6120FBAA3041}"/>
    <dgm:cxn modelId="{270DF8F0-4D0A-4E27-94D0-86B397DF9D7E}" type="presParOf" srcId="{66658320-285F-4CF6-9052-EF15C101FC9B}" destId="{A33D274A-E234-4A9A-AFB9-1D925852287A}" srcOrd="0" destOrd="0" presId="urn:microsoft.com/office/officeart/2005/8/layout/chevron1"/>
    <dgm:cxn modelId="{5C7B74B5-F28B-4EE1-A7C3-8A4BA5040044}" type="presParOf" srcId="{66658320-285F-4CF6-9052-EF15C101FC9B}" destId="{0195BF0D-B5EE-4BC0-BB9E-8214EC8DFDF1}" srcOrd="1" destOrd="0" presId="urn:microsoft.com/office/officeart/2005/8/layout/chevron1"/>
    <dgm:cxn modelId="{65C075DF-A15C-415E-88E1-4A0F10BFE65B}" type="presParOf" srcId="{66658320-285F-4CF6-9052-EF15C101FC9B}" destId="{5A60295B-C0D2-4CF9-B271-48D18E814C79}" srcOrd="2" destOrd="0" presId="urn:microsoft.com/office/officeart/2005/8/layout/chevron1"/>
    <dgm:cxn modelId="{5454F11D-F5A2-4B29-BDDC-693259A457A4}" type="presParOf" srcId="{66658320-285F-4CF6-9052-EF15C101FC9B}" destId="{BD57BEEE-8ECF-4C85-904B-B8638A9C08CA}" srcOrd="3" destOrd="0" presId="urn:microsoft.com/office/officeart/2005/8/layout/chevron1"/>
    <dgm:cxn modelId="{18EC1C0A-DE8D-4131-8A4A-2733595BBD70}" type="presParOf" srcId="{66658320-285F-4CF6-9052-EF15C101FC9B}" destId="{05FE8BCA-8AD8-469D-9B4D-66494E6D7F89}" srcOrd="4" destOrd="0" presId="urn:microsoft.com/office/officeart/2005/8/layout/chevron1"/>
    <dgm:cxn modelId="{8E5E4598-7494-4958-A4C1-340C1372936C}" type="presParOf" srcId="{66658320-285F-4CF6-9052-EF15C101FC9B}" destId="{8561FBE0-1986-4F0E-8113-767749115F8F}" srcOrd="5" destOrd="0" presId="urn:microsoft.com/office/officeart/2005/8/layout/chevron1"/>
    <dgm:cxn modelId="{06DFF0EE-02C7-48E6-B415-CDB90BE21DC5}" type="presParOf" srcId="{66658320-285F-4CF6-9052-EF15C101FC9B}" destId="{9BA9801C-4CA0-4C2D-92F9-BAF86D28AAE8}" srcOrd="6" destOrd="0" presId="urn:microsoft.com/office/officeart/2005/8/layout/chevron1"/>
    <dgm:cxn modelId="{3CEB950C-45B2-41FB-8826-7F4F22FCFF13}" type="presParOf" srcId="{66658320-285F-4CF6-9052-EF15C101FC9B}" destId="{9E6392BF-47D1-4EF8-BCD7-EAA39D7FE252}" srcOrd="7" destOrd="0" presId="urn:microsoft.com/office/officeart/2005/8/layout/chevron1"/>
    <dgm:cxn modelId="{6C0BE6A7-EE18-4A42-AD9E-D523464DD468}" type="presParOf" srcId="{66658320-285F-4CF6-9052-EF15C101FC9B}" destId="{E60A694E-B626-4ADB-AF63-26F49A16111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6AFCF8-60BA-4978-8A5F-D94645EB1C7C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111373EB-AD50-4077-AF3E-35E2EA428936}">
      <dgm:prSet phldrT="[文字]" custT="1"/>
      <dgm:spPr/>
      <dgm:t>
        <a:bodyPr/>
        <a:lstStyle/>
        <a:p>
          <a:r>
            <a:rPr lang="zh-TW" altLang="en-US" sz="1000" b="1" dirty="0" smtClean="0"/>
            <a:t>降低移轉時間</a:t>
          </a:r>
          <a:endParaRPr lang="zh-TW" altLang="en-US" sz="1000" b="1" dirty="0"/>
        </a:p>
      </dgm:t>
    </dgm:pt>
    <dgm:pt modelId="{E454AC84-0E13-4B8B-B4D1-0ED3B99E773E}" type="parTrans" cxnId="{4F94BDA2-6CA6-4E2F-A933-042D34DE9B2F}">
      <dgm:prSet/>
      <dgm:spPr/>
      <dgm:t>
        <a:bodyPr/>
        <a:lstStyle/>
        <a:p>
          <a:endParaRPr lang="zh-TW" altLang="en-US"/>
        </a:p>
      </dgm:t>
    </dgm:pt>
    <dgm:pt modelId="{99176B06-F823-49EC-8484-39F5D7888AEC}" type="sibTrans" cxnId="{4F94BDA2-6CA6-4E2F-A933-042D34DE9B2F}">
      <dgm:prSet/>
      <dgm:spPr/>
      <dgm:t>
        <a:bodyPr/>
        <a:lstStyle/>
        <a:p>
          <a:endParaRPr lang="zh-TW" altLang="en-US"/>
        </a:p>
      </dgm:t>
    </dgm:pt>
    <dgm:pt modelId="{219EE52A-AE5B-4991-BF83-5DCBE1B25CD4}">
      <dgm:prSet phldrT="[文字]" custT="1"/>
      <dgm:spPr/>
      <dgm:t>
        <a:bodyPr/>
        <a:lstStyle/>
        <a:p>
          <a:r>
            <a:rPr lang="zh-TW" altLang="en-US" sz="1000" b="1" dirty="0" smtClean="0"/>
            <a:t>調料分配透明</a:t>
          </a:r>
          <a:endParaRPr lang="zh-TW" altLang="en-US" sz="1000" b="1" dirty="0"/>
        </a:p>
      </dgm:t>
    </dgm:pt>
    <dgm:pt modelId="{9D4CDE36-6440-4090-B844-E59F8F1699F8}" type="parTrans" cxnId="{2ACA0C7A-77CF-4C5C-A826-7B18DD73C0BC}">
      <dgm:prSet/>
      <dgm:spPr/>
      <dgm:t>
        <a:bodyPr/>
        <a:lstStyle/>
        <a:p>
          <a:endParaRPr lang="zh-TW" altLang="en-US"/>
        </a:p>
      </dgm:t>
    </dgm:pt>
    <dgm:pt modelId="{5B2404F2-E82A-40EC-82E7-71D053C82E4E}" type="sibTrans" cxnId="{2ACA0C7A-77CF-4C5C-A826-7B18DD73C0BC}">
      <dgm:prSet/>
      <dgm:spPr/>
      <dgm:t>
        <a:bodyPr/>
        <a:lstStyle/>
        <a:p>
          <a:endParaRPr lang="zh-TW" altLang="en-US"/>
        </a:p>
      </dgm:t>
    </dgm:pt>
    <dgm:pt modelId="{6714CF00-60A8-40B5-987E-8EA76904350A}">
      <dgm:prSet phldrT="[文字]" custT="1"/>
      <dgm:spPr/>
      <dgm:t>
        <a:bodyPr/>
        <a:lstStyle/>
        <a:p>
          <a:r>
            <a:rPr lang="zh-TW" altLang="en-US" sz="1000" b="1" dirty="0" smtClean="0"/>
            <a:t>需求分佈明確</a:t>
          </a:r>
          <a:endParaRPr lang="zh-TW" altLang="en-US" sz="1000" b="1" dirty="0"/>
        </a:p>
      </dgm:t>
    </dgm:pt>
    <dgm:pt modelId="{D6F3B020-111D-4A78-9911-B564F0DCA3F0}" type="parTrans" cxnId="{E18C7CE6-2A13-4D69-9BBC-A493A7680C32}">
      <dgm:prSet/>
      <dgm:spPr/>
      <dgm:t>
        <a:bodyPr/>
        <a:lstStyle/>
        <a:p>
          <a:endParaRPr lang="zh-TW" altLang="en-US"/>
        </a:p>
      </dgm:t>
    </dgm:pt>
    <dgm:pt modelId="{42105FF8-10AB-42A5-BCD2-7C1A97797F01}" type="sibTrans" cxnId="{E18C7CE6-2A13-4D69-9BBC-A493A7680C32}">
      <dgm:prSet/>
      <dgm:spPr/>
      <dgm:t>
        <a:bodyPr/>
        <a:lstStyle/>
        <a:p>
          <a:endParaRPr lang="zh-TW" altLang="en-US"/>
        </a:p>
      </dgm:t>
    </dgm:pt>
    <dgm:pt modelId="{1E9A07A0-C902-4743-878A-D9373A41309D}">
      <dgm:prSet phldrT="[文字]" custT="1"/>
      <dgm:spPr/>
      <dgm:t>
        <a:bodyPr/>
        <a:lstStyle/>
        <a:p>
          <a:r>
            <a:rPr lang="zh-TW" altLang="en-US" sz="1000" b="1" dirty="0" smtClean="0"/>
            <a:t>模擬分配</a:t>
          </a:r>
          <a:endParaRPr lang="en-US" altLang="zh-TW" sz="1000" b="1" dirty="0" smtClean="0"/>
        </a:p>
        <a:p>
          <a:r>
            <a:rPr lang="zh-TW" altLang="en-US" sz="1000" b="1" dirty="0" smtClean="0"/>
            <a:t>系統化</a:t>
          </a:r>
          <a:endParaRPr lang="zh-TW" altLang="en-US" sz="1000" b="1" dirty="0"/>
        </a:p>
      </dgm:t>
    </dgm:pt>
    <dgm:pt modelId="{C5F06080-1CCC-4A05-B550-1B930D45517B}" type="parTrans" cxnId="{95A029C4-E38A-4845-A733-3196E557AE68}">
      <dgm:prSet/>
      <dgm:spPr/>
      <dgm:t>
        <a:bodyPr/>
        <a:lstStyle/>
        <a:p>
          <a:endParaRPr lang="zh-TW" altLang="en-US"/>
        </a:p>
      </dgm:t>
    </dgm:pt>
    <dgm:pt modelId="{7EE718F4-D053-4108-AD77-C449AB04B32C}" type="sibTrans" cxnId="{95A029C4-E38A-4845-A733-3196E557AE68}">
      <dgm:prSet/>
      <dgm:spPr/>
      <dgm:t>
        <a:bodyPr/>
        <a:lstStyle/>
        <a:p>
          <a:endParaRPr lang="zh-TW" altLang="en-US"/>
        </a:p>
      </dgm:t>
    </dgm:pt>
    <dgm:pt modelId="{531144AB-4C49-4762-A448-B10880B47B43}">
      <dgm:prSet phldrT="[文字]" custT="1"/>
      <dgm:spPr/>
      <dgm:t>
        <a:bodyPr/>
        <a:lstStyle/>
        <a:p>
          <a:r>
            <a:rPr lang="zh-TW" altLang="en-US" sz="1000" b="1" dirty="0" smtClean="0"/>
            <a:t>產能限制</a:t>
          </a:r>
          <a:endParaRPr lang="en-US" altLang="zh-TW" sz="1000" b="1" dirty="0" smtClean="0"/>
        </a:p>
        <a:p>
          <a:r>
            <a:rPr lang="zh-TW" altLang="en-US" sz="1000" b="1" dirty="0" smtClean="0"/>
            <a:t>系統化</a:t>
          </a:r>
          <a:endParaRPr lang="zh-TW" altLang="en-US" sz="1000" b="1" dirty="0"/>
        </a:p>
      </dgm:t>
    </dgm:pt>
    <dgm:pt modelId="{4FF559A7-0525-424B-BC98-C3C68C4C2EC8}" type="parTrans" cxnId="{DB565861-7CAC-4051-8AC9-2326EAA9A4D3}">
      <dgm:prSet/>
      <dgm:spPr/>
      <dgm:t>
        <a:bodyPr/>
        <a:lstStyle/>
        <a:p>
          <a:endParaRPr lang="zh-TW" altLang="en-US"/>
        </a:p>
      </dgm:t>
    </dgm:pt>
    <dgm:pt modelId="{D69F6F42-C61E-408F-8C60-49FF0AAFC0C9}" type="sibTrans" cxnId="{DB565861-7CAC-4051-8AC9-2326EAA9A4D3}">
      <dgm:prSet/>
      <dgm:spPr/>
      <dgm:t>
        <a:bodyPr/>
        <a:lstStyle/>
        <a:p>
          <a:endParaRPr lang="zh-TW" altLang="en-US"/>
        </a:p>
      </dgm:t>
    </dgm:pt>
    <dgm:pt modelId="{FB3C2F01-463B-4009-BD31-73336FEA13A4}">
      <dgm:prSet phldrT="[文字]" custT="1"/>
      <dgm:spPr/>
      <dgm:t>
        <a:bodyPr/>
        <a:lstStyle/>
        <a:p>
          <a:r>
            <a:rPr lang="en-US" altLang="zh-TW" sz="1000" b="1" dirty="0" smtClean="0"/>
            <a:t>MPS</a:t>
          </a:r>
          <a:r>
            <a:rPr lang="zh-TW" altLang="en-US" sz="1000" b="1" dirty="0" smtClean="0"/>
            <a:t> 排程自動化</a:t>
          </a:r>
          <a:endParaRPr lang="zh-TW" altLang="en-US" sz="1000" b="1" dirty="0"/>
        </a:p>
      </dgm:t>
    </dgm:pt>
    <dgm:pt modelId="{F83312BA-1D4E-421E-87CF-16EB6E8499B8}" type="parTrans" cxnId="{64942115-1BB1-42E9-8E86-6522672DC85D}">
      <dgm:prSet/>
      <dgm:spPr/>
      <dgm:t>
        <a:bodyPr/>
        <a:lstStyle/>
        <a:p>
          <a:endParaRPr lang="zh-TW" altLang="en-US"/>
        </a:p>
      </dgm:t>
    </dgm:pt>
    <dgm:pt modelId="{DE23391D-E237-45DA-902D-27983ABB8EE5}" type="sibTrans" cxnId="{64942115-1BB1-42E9-8E86-6522672DC85D}">
      <dgm:prSet/>
      <dgm:spPr/>
      <dgm:t>
        <a:bodyPr/>
        <a:lstStyle/>
        <a:p>
          <a:endParaRPr lang="zh-TW" altLang="en-US"/>
        </a:p>
      </dgm:t>
    </dgm:pt>
    <dgm:pt modelId="{E6F57409-761B-431B-B8C9-8FF3840D35C7}" type="pres">
      <dgm:prSet presAssocID="{036AFCF8-60BA-4978-8A5F-D94645EB1C7C}" presName="CompostProcess" presStyleCnt="0">
        <dgm:presLayoutVars>
          <dgm:dir/>
          <dgm:resizeHandles val="exact"/>
        </dgm:presLayoutVars>
      </dgm:prSet>
      <dgm:spPr/>
    </dgm:pt>
    <dgm:pt modelId="{73444B0F-1CA1-409D-A9A8-5BCA6900ED88}" type="pres">
      <dgm:prSet presAssocID="{036AFCF8-60BA-4978-8A5F-D94645EB1C7C}" presName="arrow" presStyleLbl="bgShp" presStyleIdx="0" presStyleCnt="1"/>
      <dgm:spPr/>
    </dgm:pt>
    <dgm:pt modelId="{AC0DD0BC-8195-4254-B573-6FC49097D781}" type="pres">
      <dgm:prSet presAssocID="{036AFCF8-60BA-4978-8A5F-D94645EB1C7C}" presName="linearProcess" presStyleCnt="0"/>
      <dgm:spPr/>
    </dgm:pt>
    <dgm:pt modelId="{1F7069F1-D5B3-4AC9-97C3-758D7397449D}" type="pres">
      <dgm:prSet presAssocID="{111373EB-AD50-4077-AF3E-35E2EA428936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8B2C03-600C-4CE0-AD49-738062AE9996}" type="pres">
      <dgm:prSet presAssocID="{99176B06-F823-49EC-8484-39F5D7888AEC}" presName="sibTrans" presStyleCnt="0"/>
      <dgm:spPr/>
    </dgm:pt>
    <dgm:pt modelId="{1327A1C7-0143-4371-A71B-00C1267CFB36}" type="pres">
      <dgm:prSet presAssocID="{219EE52A-AE5B-4991-BF83-5DCBE1B25CD4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22F225-E0D4-401E-ACB4-9EF7A4CEEA55}" type="pres">
      <dgm:prSet presAssocID="{5B2404F2-E82A-40EC-82E7-71D053C82E4E}" presName="sibTrans" presStyleCnt="0"/>
      <dgm:spPr/>
    </dgm:pt>
    <dgm:pt modelId="{004A3C9D-8AD3-4AB4-B091-8DD89A39A254}" type="pres">
      <dgm:prSet presAssocID="{6714CF00-60A8-40B5-987E-8EA76904350A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B41678-F048-4FDF-ACD6-848E55856916}" type="pres">
      <dgm:prSet presAssocID="{42105FF8-10AB-42A5-BCD2-7C1A97797F01}" presName="sibTrans" presStyleCnt="0"/>
      <dgm:spPr/>
    </dgm:pt>
    <dgm:pt modelId="{C4ECCE1C-C6CB-4190-9856-56A1BDE64AB4}" type="pres">
      <dgm:prSet presAssocID="{1E9A07A0-C902-4743-878A-D9373A41309D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B38BE25-BA52-4290-BC84-9F2204A0A29F}" type="pres">
      <dgm:prSet presAssocID="{7EE718F4-D053-4108-AD77-C449AB04B32C}" presName="sibTrans" presStyleCnt="0"/>
      <dgm:spPr/>
    </dgm:pt>
    <dgm:pt modelId="{CA3BD559-5114-43CD-BE96-61E3C51F1C20}" type="pres">
      <dgm:prSet presAssocID="{531144AB-4C49-4762-A448-B10880B47B43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BD17C9-C79B-4DF6-9C2E-3944BACC2B55}" type="pres">
      <dgm:prSet presAssocID="{D69F6F42-C61E-408F-8C60-49FF0AAFC0C9}" presName="sibTrans" presStyleCnt="0"/>
      <dgm:spPr/>
    </dgm:pt>
    <dgm:pt modelId="{950C3D11-886B-4F2E-933C-94E3905936DE}" type="pres">
      <dgm:prSet presAssocID="{FB3C2F01-463B-4009-BD31-73336FEA13A4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18C7CE6-2A13-4D69-9BBC-A493A7680C32}" srcId="{036AFCF8-60BA-4978-8A5F-D94645EB1C7C}" destId="{6714CF00-60A8-40B5-987E-8EA76904350A}" srcOrd="2" destOrd="0" parTransId="{D6F3B020-111D-4A78-9911-B564F0DCA3F0}" sibTransId="{42105FF8-10AB-42A5-BCD2-7C1A97797F01}"/>
    <dgm:cxn modelId="{2ACA0C7A-77CF-4C5C-A826-7B18DD73C0BC}" srcId="{036AFCF8-60BA-4978-8A5F-D94645EB1C7C}" destId="{219EE52A-AE5B-4991-BF83-5DCBE1B25CD4}" srcOrd="1" destOrd="0" parTransId="{9D4CDE36-6440-4090-B844-E59F8F1699F8}" sibTransId="{5B2404F2-E82A-40EC-82E7-71D053C82E4E}"/>
    <dgm:cxn modelId="{A8248CDF-3103-42B1-BE81-7BD445E05DEA}" type="presOf" srcId="{FB3C2F01-463B-4009-BD31-73336FEA13A4}" destId="{950C3D11-886B-4F2E-933C-94E3905936DE}" srcOrd="0" destOrd="0" presId="urn:microsoft.com/office/officeart/2005/8/layout/hProcess9"/>
    <dgm:cxn modelId="{CF326D24-8591-4A40-887B-EACD13F7A299}" type="presOf" srcId="{219EE52A-AE5B-4991-BF83-5DCBE1B25CD4}" destId="{1327A1C7-0143-4371-A71B-00C1267CFB36}" srcOrd="0" destOrd="0" presId="urn:microsoft.com/office/officeart/2005/8/layout/hProcess9"/>
    <dgm:cxn modelId="{4F94BDA2-6CA6-4E2F-A933-042D34DE9B2F}" srcId="{036AFCF8-60BA-4978-8A5F-D94645EB1C7C}" destId="{111373EB-AD50-4077-AF3E-35E2EA428936}" srcOrd="0" destOrd="0" parTransId="{E454AC84-0E13-4B8B-B4D1-0ED3B99E773E}" sibTransId="{99176B06-F823-49EC-8484-39F5D7888AEC}"/>
    <dgm:cxn modelId="{7FA9D6D5-F982-45F3-94F1-18C1D9E831C9}" type="presOf" srcId="{1E9A07A0-C902-4743-878A-D9373A41309D}" destId="{C4ECCE1C-C6CB-4190-9856-56A1BDE64AB4}" srcOrd="0" destOrd="0" presId="urn:microsoft.com/office/officeart/2005/8/layout/hProcess9"/>
    <dgm:cxn modelId="{95A029C4-E38A-4845-A733-3196E557AE68}" srcId="{036AFCF8-60BA-4978-8A5F-D94645EB1C7C}" destId="{1E9A07A0-C902-4743-878A-D9373A41309D}" srcOrd="3" destOrd="0" parTransId="{C5F06080-1CCC-4A05-B550-1B930D45517B}" sibTransId="{7EE718F4-D053-4108-AD77-C449AB04B32C}"/>
    <dgm:cxn modelId="{DB565861-7CAC-4051-8AC9-2326EAA9A4D3}" srcId="{036AFCF8-60BA-4978-8A5F-D94645EB1C7C}" destId="{531144AB-4C49-4762-A448-B10880B47B43}" srcOrd="4" destOrd="0" parTransId="{4FF559A7-0525-424B-BC98-C3C68C4C2EC8}" sibTransId="{D69F6F42-C61E-408F-8C60-49FF0AAFC0C9}"/>
    <dgm:cxn modelId="{B398CC61-05D9-4145-A542-DBBC18BCF60D}" type="presOf" srcId="{6714CF00-60A8-40B5-987E-8EA76904350A}" destId="{004A3C9D-8AD3-4AB4-B091-8DD89A39A254}" srcOrd="0" destOrd="0" presId="urn:microsoft.com/office/officeart/2005/8/layout/hProcess9"/>
    <dgm:cxn modelId="{64942115-1BB1-42E9-8E86-6522672DC85D}" srcId="{036AFCF8-60BA-4978-8A5F-D94645EB1C7C}" destId="{FB3C2F01-463B-4009-BD31-73336FEA13A4}" srcOrd="5" destOrd="0" parTransId="{F83312BA-1D4E-421E-87CF-16EB6E8499B8}" sibTransId="{DE23391D-E237-45DA-902D-27983ABB8EE5}"/>
    <dgm:cxn modelId="{C3D9F3E9-20F8-454D-A25A-809A7A43C96F}" type="presOf" srcId="{111373EB-AD50-4077-AF3E-35E2EA428936}" destId="{1F7069F1-D5B3-4AC9-97C3-758D7397449D}" srcOrd="0" destOrd="0" presId="urn:microsoft.com/office/officeart/2005/8/layout/hProcess9"/>
    <dgm:cxn modelId="{EA784A93-04B5-4A24-A91F-E702D95D0D02}" type="presOf" srcId="{036AFCF8-60BA-4978-8A5F-D94645EB1C7C}" destId="{E6F57409-761B-431B-B8C9-8FF3840D35C7}" srcOrd="0" destOrd="0" presId="urn:microsoft.com/office/officeart/2005/8/layout/hProcess9"/>
    <dgm:cxn modelId="{FDE7BBD3-4983-46B7-B381-6F1277627ACA}" type="presOf" srcId="{531144AB-4C49-4762-A448-B10880B47B43}" destId="{CA3BD559-5114-43CD-BE96-61E3C51F1C20}" srcOrd="0" destOrd="0" presId="urn:microsoft.com/office/officeart/2005/8/layout/hProcess9"/>
    <dgm:cxn modelId="{626F2396-9FD2-40F2-A3A4-138E74036041}" type="presParOf" srcId="{E6F57409-761B-431B-B8C9-8FF3840D35C7}" destId="{73444B0F-1CA1-409D-A9A8-5BCA6900ED88}" srcOrd="0" destOrd="0" presId="urn:microsoft.com/office/officeart/2005/8/layout/hProcess9"/>
    <dgm:cxn modelId="{0B809644-0571-4BDD-B400-10066C94A05C}" type="presParOf" srcId="{E6F57409-761B-431B-B8C9-8FF3840D35C7}" destId="{AC0DD0BC-8195-4254-B573-6FC49097D781}" srcOrd="1" destOrd="0" presId="urn:microsoft.com/office/officeart/2005/8/layout/hProcess9"/>
    <dgm:cxn modelId="{E37A7268-E6BC-4428-8EC2-BA386D81D9C9}" type="presParOf" srcId="{AC0DD0BC-8195-4254-B573-6FC49097D781}" destId="{1F7069F1-D5B3-4AC9-97C3-758D7397449D}" srcOrd="0" destOrd="0" presId="urn:microsoft.com/office/officeart/2005/8/layout/hProcess9"/>
    <dgm:cxn modelId="{A1E14D96-4D25-4C64-B462-722212C3D294}" type="presParOf" srcId="{AC0DD0BC-8195-4254-B573-6FC49097D781}" destId="{E18B2C03-600C-4CE0-AD49-738062AE9996}" srcOrd="1" destOrd="0" presId="urn:microsoft.com/office/officeart/2005/8/layout/hProcess9"/>
    <dgm:cxn modelId="{F4C514E7-A8DD-457F-8B5E-526ABF21AFE4}" type="presParOf" srcId="{AC0DD0BC-8195-4254-B573-6FC49097D781}" destId="{1327A1C7-0143-4371-A71B-00C1267CFB36}" srcOrd="2" destOrd="0" presId="urn:microsoft.com/office/officeart/2005/8/layout/hProcess9"/>
    <dgm:cxn modelId="{34241CDC-942D-4C4E-963A-4497731F3F72}" type="presParOf" srcId="{AC0DD0BC-8195-4254-B573-6FC49097D781}" destId="{8322F225-E0D4-401E-ACB4-9EF7A4CEEA55}" srcOrd="3" destOrd="0" presId="urn:microsoft.com/office/officeart/2005/8/layout/hProcess9"/>
    <dgm:cxn modelId="{F1AEA8F6-4F8F-46FB-B683-2CD5FB956C57}" type="presParOf" srcId="{AC0DD0BC-8195-4254-B573-6FC49097D781}" destId="{004A3C9D-8AD3-4AB4-B091-8DD89A39A254}" srcOrd="4" destOrd="0" presId="urn:microsoft.com/office/officeart/2005/8/layout/hProcess9"/>
    <dgm:cxn modelId="{B0B2C6F9-63C7-457E-8729-6F8E6F8A7E3C}" type="presParOf" srcId="{AC0DD0BC-8195-4254-B573-6FC49097D781}" destId="{CAB41678-F048-4FDF-ACD6-848E55856916}" srcOrd="5" destOrd="0" presId="urn:microsoft.com/office/officeart/2005/8/layout/hProcess9"/>
    <dgm:cxn modelId="{A8C2F123-2E2E-4C32-9CAF-5D95BC7EB8C0}" type="presParOf" srcId="{AC0DD0BC-8195-4254-B573-6FC49097D781}" destId="{C4ECCE1C-C6CB-4190-9856-56A1BDE64AB4}" srcOrd="6" destOrd="0" presId="urn:microsoft.com/office/officeart/2005/8/layout/hProcess9"/>
    <dgm:cxn modelId="{3105EE5B-5FE6-495D-A0CC-63378C5ABB0B}" type="presParOf" srcId="{AC0DD0BC-8195-4254-B573-6FC49097D781}" destId="{DB38BE25-BA52-4290-BC84-9F2204A0A29F}" srcOrd="7" destOrd="0" presId="urn:microsoft.com/office/officeart/2005/8/layout/hProcess9"/>
    <dgm:cxn modelId="{1659EC66-B7EA-4095-BE02-6B5CB60C8C0C}" type="presParOf" srcId="{AC0DD0BC-8195-4254-B573-6FC49097D781}" destId="{CA3BD559-5114-43CD-BE96-61E3C51F1C20}" srcOrd="8" destOrd="0" presId="urn:microsoft.com/office/officeart/2005/8/layout/hProcess9"/>
    <dgm:cxn modelId="{EC2215BD-374C-4FF9-82AA-E33F2F965071}" type="presParOf" srcId="{AC0DD0BC-8195-4254-B573-6FC49097D781}" destId="{B4BD17C9-C79B-4DF6-9C2E-3944BACC2B55}" srcOrd="9" destOrd="0" presId="urn:microsoft.com/office/officeart/2005/8/layout/hProcess9"/>
    <dgm:cxn modelId="{CE65A80E-4B7F-4004-ABB0-4F336C0F4971}" type="presParOf" srcId="{AC0DD0BC-8195-4254-B573-6FC49097D781}" destId="{950C3D11-886B-4F2E-933C-94E3905936D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38096-242E-4E4C-B933-108E2DFDA096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278B0C1-555B-4AD0-A4DA-74BCF3BF411E}">
      <dgm:prSet phldrT="[文字]"/>
      <dgm:spPr/>
      <dgm:t>
        <a:bodyPr/>
        <a:lstStyle/>
        <a:p>
          <a:r>
            <a:rPr lang="zh-TW" altLang="en-US" dirty="0" smtClean="0"/>
            <a:t>需求分布</a:t>
          </a:r>
          <a:endParaRPr lang="zh-TW" altLang="en-US" dirty="0"/>
        </a:p>
      </dgm:t>
    </dgm:pt>
    <dgm:pt modelId="{9BF31AB5-7E21-475A-8899-F4C536715ABF}" type="parTrans" cxnId="{F4B5DD1E-6CB6-4ED0-9C10-18852EE24E2A}">
      <dgm:prSet/>
      <dgm:spPr/>
      <dgm:t>
        <a:bodyPr/>
        <a:lstStyle/>
        <a:p>
          <a:endParaRPr lang="zh-TW" altLang="en-US"/>
        </a:p>
      </dgm:t>
    </dgm:pt>
    <dgm:pt modelId="{5BF5975F-97C6-4B42-B256-883606EC3B23}" type="sibTrans" cxnId="{F4B5DD1E-6CB6-4ED0-9C10-18852EE24E2A}">
      <dgm:prSet/>
      <dgm:spPr/>
      <dgm:t>
        <a:bodyPr/>
        <a:lstStyle/>
        <a:p>
          <a:endParaRPr lang="zh-TW" altLang="en-US"/>
        </a:p>
      </dgm:t>
    </dgm:pt>
    <dgm:pt modelId="{A0D8ED5C-47F2-4465-BCC7-68089603425D}">
      <dgm:prSet phldrT="[文字]"/>
      <dgm:spPr/>
      <dgm:t>
        <a:bodyPr/>
        <a:lstStyle/>
        <a:p>
          <a:r>
            <a:rPr lang="zh-TW" altLang="en-US" dirty="0" smtClean="0"/>
            <a:t>庫存分佈分配</a:t>
          </a:r>
          <a:endParaRPr lang="zh-TW" altLang="en-US" dirty="0"/>
        </a:p>
      </dgm:t>
    </dgm:pt>
    <dgm:pt modelId="{BE6B4172-39D6-4E87-8174-E294899E0F2C}" type="parTrans" cxnId="{4E3F99AF-23F9-479B-B48E-A5C018C7E4C7}">
      <dgm:prSet/>
      <dgm:spPr/>
      <dgm:t>
        <a:bodyPr/>
        <a:lstStyle/>
        <a:p>
          <a:endParaRPr lang="zh-TW" altLang="en-US"/>
        </a:p>
      </dgm:t>
    </dgm:pt>
    <dgm:pt modelId="{5B290DC6-413C-43B9-BAF7-7FF2D632F2EF}" type="sibTrans" cxnId="{4E3F99AF-23F9-479B-B48E-A5C018C7E4C7}">
      <dgm:prSet/>
      <dgm:spPr/>
      <dgm:t>
        <a:bodyPr/>
        <a:lstStyle/>
        <a:p>
          <a:endParaRPr lang="zh-TW" altLang="en-US"/>
        </a:p>
      </dgm:t>
    </dgm:pt>
    <dgm:pt modelId="{8CA93C4B-57DD-4895-A7BA-6E0C1D90CF4C}">
      <dgm:prSet phldrT="[文字]"/>
      <dgm:spPr/>
      <dgm:t>
        <a:bodyPr/>
        <a:lstStyle/>
        <a:p>
          <a:r>
            <a:rPr lang="zh-TW" altLang="en-US" dirty="0" smtClean="0"/>
            <a:t>淨需求計算</a:t>
          </a:r>
          <a:endParaRPr lang="zh-TW" altLang="en-US" dirty="0"/>
        </a:p>
      </dgm:t>
    </dgm:pt>
    <dgm:pt modelId="{5D5E378E-141C-4FC4-9802-2C7A8309374F}" type="parTrans" cxnId="{ED209CC2-C20C-4EF3-8F43-2EC55349C49E}">
      <dgm:prSet/>
      <dgm:spPr/>
      <dgm:t>
        <a:bodyPr/>
        <a:lstStyle/>
        <a:p>
          <a:endParaRPr lang="zh-TW" altLang="en-US"/>
        </a:p>
      </dgm:t>
    </dgm:pt>
    <dgm:pt modelId="{81F46DA5-7A6D-4E7C-9CAF-3F49D244DAEB}" type="sibTrans" cxnId="{ED209CC2-C20C-4EF3-8F43-2EC55349C49E}">
      <dgm:prSet/>
      <dgm:spPr/>
      <dgm:t>
        <a:bodyPr/>
        <a:lstStyle/>
        <a:p>
          <a:endParaRPr lang="zh-TW" altLang="en-US"/>
        </a:p>
      </dgm:t>
    </dgm:pt>
    <dgm:pt modelId="{231F9285-5352-49FA-9FB2-42179C66FE39}">
      <dgm:prSet phldrT="[文字]"/>
      <dgm:spPr/>
      <dgm:t>
        <a:bodyPr/>
        <a:lstStyle/>
        <a:p>
          <a:r>
            <a:rPr lang="zh-TW" altLang="en-US" dirty="0" smtClean="0"/>
            <a:t>打點</a:t>
          </a:r>
          <a:endParaRPr lang="en-US" altLang="zh-TW" dirty="0" smtClean="0"/>
        </a:p>
        <a:p>
          <a:r>
            <a:rPr lang="zh-TW" altLang="en-US" dirty="0" smtClean="0"/>
            <a:t>模擬</a:t>
          </a:r>
          <a:endParaRPr lang="zh-TW" altLang="en-US" dirty="0"/>
        </a:p>
      </dgm:t>
    </dgm:pt>
    <dgm:pt modelId="{65D4AADB-B1A3-428F-B791-D7EC2D1DB444}" type="parTrans" cxnId="{9A1207C7-5AFA-48C9-92C6-918A00FD9C43}">
      <dgm:prSet/>
      <dgm:spPr/>
      <dgm:t>
        <a:bodyPr/>
        <a:lstStyle/>
        <a:p>
          <a:endParaRPr lang="zh-TW" altLang="en-US"/>
        </a:p>
      </dgm:t>
    </dgm:pt>
    <dgm:pt modelId="{00999A64-42C1-4B34-BB10-C3A6BA9F3717}" type="sibTrans" cxnId="{9A1207C7-5AFA-48C9-92C6-918A00FD9C43}">
      <dgm:prSet/>
      <dgm:spPr/>
      <dgm:t>
        <a:bodyPr/>
        <a:lstStyle/>
        <a:p>
          <a:endParaRPr lang="zh-TW" altLang="en-US"/>
        </a:p>
      </dgm:t>
    </dgm:pt>
    <dgm:pt modelId="{21334AFC-E926-48D2-8865-0396BA572480}">
      <dgm:prSet phldrT="[文字]"/>
      <dgm:spPr/>
      <dgm:t>
        <a:bodyPr/>
        <a:lstStyle/>
        <a:p>
          <a:r>
            <a:rPr lang="zh-TW" altLang="en-US" dirty="0" smtClean="0"/>
            <a:t>投入量與打點</a:t>
          </a:r>
          <a:endParaRPr lang="zh-TW" altLang="en-US" dirty="0"/>
        </a:p>
      </dgm:t>
    </dgm:pt>
    <dgm:pt modelId="{A6A7794F-6F2B-4F0C-82BD-DC10E57FB0D2}" type="parTrans" cxnId="{28E9E84E-02CF-4E9C-AC21-ED8DC3F4FDC4}">
      <dgm:prSet/>
      <dgm:spPr/>
      <dgm:t>
        <a:bodyPr/>
        <a:lstStyle/>
        <a:p>
          <a:endParaRPr lang="zh-TW" altLang="en-US"/>
        </a:p>
      </dgm:t>
    </dgm:pt>
    <dgm:pt modelId="{275557D9-9083-436F-84B8-D24C87275F63}" type="sibTrans" cxnId="{28E9E84E-02CF-4E9C-AC21-ED8DC3F4FDC4}">
      <dgm:prSet/>
      <dgm:spPr/>
      <dgm:t>
        <a:bodyPr/>
        <a:lstStyle/>
        <a:p>
          <a:endParaRPr lang="zh-TW" altLang="en-US"/>
        </a:p>
      </dgm:t>
    </dgm:pt>
    <dgm:pt modelId="{E23F06A1-9A2E-441E-8A76-4AB10130C236}" type="pres">
      <dgm:prSet presAssocID="{99838096-242E-4E4C-B933-108E2DFDA09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77D3E13-28C2-43FB-9E65-BAFD3081C6C0}" type="pres">
      <dgm:prSet presAssocID="{6278B0C1-555B-4AD0-A4DA-74BCF3BF411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893095-D80E-4239-8827-D9792630319C}" type="pres">
      <dgm:prSet presAssocID="{5BF5975F-97C6-4B42-B256-883606EC3B23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9AFA44C4-7DC4-4CF3-B7A9-8B1B377DCDD2}" type="pres">
      <dgm:prSet presAssocID="{5BF5975F-97C6-4B42-B256-883606EC3B23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957A0394-4E28-4E61-8C80-396DAA2BCDE7}" type="pres">
      <dgm:prSet presAssocID="{A0D8ED5C-47F2-4465-BCC7-68089603425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5C7CE9-7305-48D3-B5B8-CDC0A1A955DE}" type="pres">
      <dgm:prSet presAssocID="{5B290DC6-413C-43B9-BAF7-7FF2D632F2EF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8119FB97-94DB-4901-B7B3-D1E0F8E7B9F7}" type="pres">
      <dgm:prSet presAssocID="{5B290DC6-413C-43B9-BAF7-7FF2D632F2EF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6D8CA941-309E-4A4F-854F-C4FF41B4340A}" type="pres">
      <dgm:prSet presAssocID="{8CA93C4B-57DD-4895-A7BA-6E0C1D90CF4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3F649D8-D518-4204-8AEE-F4E0E11A4AF6}" type="pres">
      <dgm:prSet presAssocID="{81F46DA5-7A6D-4E7C-9CAF-3F49D244DAEB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DC655B17-6211-4A63-96E3-5C340F87E1C1}" type="pres">
      <dgm:prSet presAssocID="{81F46DA5-7A6D-4E7C-9CAF-3F49D244DAEB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3B0552EF-351B-450D-94AE-B07A451CE528}" type="pres">
      <dgm:prSet presAssocID="{231F9285-5352-49FA-9FB2-42179C66FE3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ABF6E4-893F-4087-B8D7-FA9BE90BFE40}" type="pres">
      <dgm:prSet presAssocID="{00999A64-42C1-4B34-BB10-C3A6BA9F3717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4387A7B8-DC77-4C11-8631-A5F39B6E1C1E}" type="pres">
      <dgm:prSet presAssocID="{00999A64-42C1-4B34-BB10-C3A6BA9F3717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9BD755CB-9901-4D9E-8F6B-7558191CD5EB}" type="pres">
      <dgm:prSet presAssocID="{21334AFC-E926-48D2-8865-0396BA5724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AFA7B4-628C-41E3-B861-CCD98E48DCEE}" type="pres">
      <dgm:prSet presAssocID="{275557D9-9083-436F-84B8-D24C87275F63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10649EA6-55A8-4004-AA98-5BF6A093A268}" type="pres">
      <dgm:prSet presAssocID="{275557D9-9083-436F-84B8-D24C87275F63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</dgm:ptLst>
  <dgm:cxnLst>
    <dgm:cxn modelId="{1AF6C5CB-7C37-415E-B9D2-2E22FBD3E141}" type="presOf" srcId="{275557D9-9083-436F-84B8-D24C87275F63}" destId="{10649EA6-55A8-4004-AA98-5BF6A093A268}" srcOrd="1" destOrd="0" presId="urn:microsoft.com/office/officeart/2005/8/layout/cycle2"/>
    <dgm:cxn modelId="{C850C177-7957-4EC7-8ED1-63120F2473D1}" type="presOf" srcId="{8CA93C4B-57DD-4895-A7BA-6E0C1D90CF4C}" destId="{6D8CA941-309E-4A4F-854F-C4FF41B4340A}" srcOrd="0" destOrd="0" presId="urn:microsoft.com/office/officeart/2005/8/layout/cycle2"/>
    <dgm:cxn modelId="{2D99AB4A-413D-4A0F-95D4-142EAB4BBF95}" type="presOf" srcId="{21334AFC-E926-48D2-8865-0396BA572480}" destId="{9BD755CB-9901-4D9E-8F6B-7558191CD5EB}" srcOrd="0" destOrd="0" presId="urn:microsoft.com/office/officeart/2005/8/layout/cycle2"/>
    <dgm:cxn modelId="{073CBC60-2776-4B3A-8C03-18556C76BC6D}" type="presOf" srcId="{5B290DC6-413C-43B9-BAF7-7FF2D632F2EF}" destId="{8119FB97-94DB-4901-B7B3-D1E0F8E7B9F7}" srcOrd="1" destOrd="0" presId="urn:microsoft.com/office/officeart/2005/8/layout/cycle2"/>
    <dgm:cxn modelId="{1262F870-05F7-454F-AF36-F132A76FB30B}" type="presOf" srcId="{00999A64-42C1-4B34-BB10-C3A6BA9F3717}" destId="{9AABF6E4-893F-4087-B8D7-FA9BE90BFE40}" srcOrd="0" destOrd="0" presId="urn:microsoft.com/office/officeart/2005/8/layout/cycle2"/>
    <dgm:cxn modelId="{4F67C43B-E206-4C4C-8950-E393631173CE}" type="presOf" srcId="{275557D9-9083-436F-84B8-D24C87275F63}" destId="{CBAFA7B4-628C-41E3-B861-CCD98E48DCEE}" srcOrd="0" destOrd="0" presId="urn:microsoft.com/office/officeart/2005/8/layout/cycle2"/>
    <dgm:cxn modelId="{F4B5DD1E-6CB6-4ED0-9C10-18852EE24E2A}" srcId="{99838096-242E-4E4C-B933-108E2DFDA096}" destId="{6278B0C1-555B-4AD0-A4DA-74BCF3BF411E}" srcOrd="0" destOrd="0" parTransId="{9BF31AB5-7E21-475A-8899-F4C536715ABF}" sibTransId="{5BF5975F-97C6-4B42-B256-883606EC3B23}"/>
    <dgm:cxn modelId="{ED209CC2-C20C-4EF3-8F43-2EC55349C49E}" srcId="{99838096-242E-4E4C-B933-108E2DFDA096}" destId="{8CA93C4B-57DD-4895-A7BA-6E0C1D90CF4C}" srcOrd="2" destOrd="0" parTransId="{5D5E378E-141C-4FC4-9802-2C7A8309374F}" sibTransId="{81F46DA5-7A6D-4E7C-9CAF-3F49D244DAEB}"/>
    <dgm:cxn modelId="{28E9E84E-02CF-4E9C-AC21-ED8DC3F4FDC4}" srcId="{99838096-242E-4E4C-B933-108E2DFDA096}" destId="{21334AFC-E926-48D2-8865-0396BA572480}" srcOrd="4" destOrd="0" parTransId="{A6A7794F-6F2B-4F0C-82BD-DC10E57FB0D2}" sibTransId="{275557D9-9083-436F-84B8-D24C87275F63}"/>
    <dgm:cxn modelId="{4D96BAD3-C9A3-4659-A336-EA7537D84F11}" type="presOf" srcId="{5B290DC6-413C-43B9-BAF7-7FF2D632F2EF}" destId="{945C7CE9-7305-48D3-B5B8-CDC0A1A955DE}" srcOrd="0" destOrd="0" presId="urn:microsoft.com/office/officeart/2005/8/layout/cycle2"/>
    <dgm:cxn modelId="{9B315ABA-65E9-4070-9CBE-1C82C4FC5188}" type="presOf" srcId="{99838096-242E-4E4C-B933-108E2DFDA096}" destId="{E23F06A1-9A2E-441E-8A76-4AB10130C236}" srcOrd="0" destOrd="0" presId="urn:microsoft.com/office/officeart/2005/8/layout/cycle2"/>
    <dgm:cxn modelId="{141EFA17-420B-4A75-A751-2EF072E05561}" type="presOf" srcId="{231F9285-5352-49FA-9FB2-42179C66FE39}" destId="{3B0552EF-351B-450D-94AE-B07A451CE528}" srcOrd="0" destOrd="0" presId="urn:microsoft.com/office/officeart/2005/8/layout/cycle2"/>
    <dgm:cxn modelId="{050ADE01-8F98-4550-BA5A-38BAB15A953A}" type="presOf" srcId="{5BF5975F-97C6-4B42-B256-883606EC3B23}" destId="{9AFA44C4-7DC4-4CF3-B7A9-8B1B377DCDD2}" srcOrd="1" destOrd="0" presId="urn:microsoft.com/office/officeart/2005/8/layout/cycle2"/>
    <dgm:cxn modelId="{4C1757E3-7B0F-4FE1-B6C5-A808D6904DE5}" type="presOf" srcId="{A0D8ED5C-47F2-4465-BCC7-68089603425D}" destId="{957A0394-4E28-4E61-8C80-396DAA2BCDE7}" srcOrd="0" destOrd="0" presId="urn:microsoft.com/office/officeart/2005/8/layout/cycle2"/>
    <dgm:cxn modelId="{9A1207C7-5AFA-48C9-92C6-918A00FD9C43}" srcId="{99838096-242E-4E4C-B933-108E2DFDA096}" destId="{231F9285-5352-49FA-9FB2-42179C66FE39}" srcOrd="3" destOrd="0" parTransId="{65D4AADB-B1A3-428F-B791-D7EC2D1DB444}" sibTransId="{00999A64-42C1-4B34-BB10-C3A6BA9F3717}"/>
    <dgm:cxn modelId="{BD046043-D2F3-4B3E-84E2-D4B17BB5A166}" type="presOf" srcId="{6278B0C1-555B-4AD0-A4DA-74BCF3BF411E}" destId="{177D3E13-28C2-43FB-9E65-BAFD3081C6C0}" srcOrd="0" destOrd="0" presId="urn:microsoft.com/office/officeart/2005/8/layout/cycle2"/>
    <dgm:cxn modelId="{37EE76EF-8D1B-40E3-ABD4-F43CF451F196}" type="presOf" srcId="{81F46DA5-7A6D-4E7C-9CAF-3F49D244DAEB}" destId="{E3F649D8-D518-4204-8AEE-F4E0E11A4AF6}" srcOrd="0" destOrd="0" presId="urn:microsoft.com/office/officeart/2005/8/layout/cycle2"/>
    <dgm:cxn modelId="{4E3F99AF-23F9-479B-B48E-A5C018C7E4C7}" srcId="{99838096-242E-4E4C-B933-108E2DFDA096}" destId="{A0D8ED5C-47F2-4465-BCC7-68089603425D}" srcOrd="1" destOrd="0" parTransId="{BE6B4172-39D6-4E87-8174-E294899E0F2C}" sibTransId="{5B290DC6-413C-43B9-BAF7-7FF2D632F2EF}"/>
    <dgm:cxn modelId="{B4AD33A6-01F9-4C85-883C-688090D662F1}" type="presOf" srcId="{5BF5975F-97C6-4B42-B256-883606EC3B23}" destId="{3D893095-D80E-4239-8827-D9792630319C}" srcOrd="0" destOrd="0" presId="urn:microsoft.com/office/officeart/2005/8/layout/cycle2"/>
    <dgm:cxn modelId="{6E758C86-0FC2-425E-9261-8DF95C348BCA}" type="presOf" srcId="{00999A64-42C1-4B34-BB10-C3A6BA9F3717}" destId="{4387A7B8-DC77-4C11-8631-A5F39B6E1C1E}" srcOrd="1" destOrd="0" presId="urn:microsoft.com/office/officeart/2005/8/layout/cycle2"/>
    <dgm:cxn modelId="{ADE8B378-5387-4845-993B-AFC752B3FACD}" type="presOf" srcId="{81F46DA5-7A6D-4E7C-9CAF-3F49D244DAEB}" destId="{DC655B17-6211-4A63-96E3-5C340F87E1C1}" srcOrd="1" destOrd="0" presId="urn:microsoft.com/office/officeart/2005/8/layout/cycle2"/>
    <dgm:cxn modelId="{18387D14-F6D6-43F8-B3F2-D9B2B63FDFDF}" type="presParOf" srcId="{E23F06A1-9A2E-441E-8A76-4AB10130C236}" destId="{177D3E13-28C2-43FB-9E65-BAFD3081C6C0}" srcOrd="0" destOrd="0" presId="urn:microsoft.com/office/officeart/2005/8/layout/cycle2"/>
    <dgm:cxn modelId="{5F8B1B9D-CFDD-40C5-855C-31785D6C594E}" type="presParOf" srcId="{E23F06A1-9A2E-441E-8A76-4AB10130C236}" destId="{3D893095-D80E-4239-8827-D9792630319C}" srcOrd="1" destOrd="0" presId="urn:microsoft.com/office/officeart/2005/8/layout/cycle2"/>
    <dgm:cxn modelId="{DAC081D5-EA50-41D4-B786-E4977344010E}" type="presParOf" srcId="{3D893095-D80E-4239-8827-D9792630319C}" destId="{9AFA44C4-7DC4-4CF3-B7A9-8B1B377DCDD2}" srcOrd="0" destOrd="0" presId="urn:microsoft.com/office/officeart/2005/8/layout/cycle2"/>
    <dgm:cxn modelId="{AA9BB0AA-7E8D-4BBA-95A3-A4BD0D118867}" type="presParOf" srcId="{E23F06A1-9A2E-441E-8A76-4AB10130C236}" destId="{957A0394-4E28-4E61-8C80-396DAA2BCDE7}" srcOrd="2" destOrd="0" presId="urn:microsoft.com/office/officeart/2005/8/layout/cycle2"/>
    <dgm:cxn modelId="{B97AFC7A-C425-400A-AD1C-59AF73CC4F01}" type="presParOf" srcId="{E23F06A1-9A2E-441E-8A76-4AB10130C236}" destId="{945C7CE9-7305-48D3-B5B8-CDC0A1A955DE}" srcOrd="3" destOrd="0" presId="urn:microsoft.com/office/officeart/2005/8/layout/cycle2"/>
    <dgm:cxn modelId="{04C1C538-F6A0-458B-A804-1E4CB9BD8423}" type="presParOf" srcId="{945C7CE9-7305-48D3-B5B8-CDC0A1A955DE}" destId="{8119FB97-94DB-4901-B7B3-D1E0F8E7B9F7}" srcOrd="0" destOrd="0" presId="urn:microsoft.com/office/officeart/2005/8/layout/cycle2"/>
    <dgm:cxn modelId="{9A71469E-03A3-4473-890D-07534C8C7A6A}" type="presParOf" srcId="{E23F06A1-9A2E-441E-8A76-4AB10130C236}" destId="{6D8CA941-309E-4A4F-854F-C4FF41B4340A}" srcOrd="4" destOrd="0" presId="urn:microsoft.com/office/officeart/2005/8/layout/cycle2"/>
    <dgm:cxn modelId="{AE591EDD-C609-4230-93F8-2C1D3734D643}" type="presParOf" srcId="{E23F06A1-9A2E-441E-8A76-4AB10130C236}" destId="{E3F649D8-D518-4204-8AEE-F4E0E11A4AF6}" srcOrd="5" destOrd="0" presId="urn:microsoft.com/office/officeart/2005/8/layout/cycle2"/>
    <dgm:cxn modelId="{D969E813-C363-4643-8BA1-6C84D3F38D22}" type="presParOf" srcId="{E3F649D8-D518-4204-8AEE-F4E0E11A4AF6}" destId="{DC655B17-6211-4A63-96E3-5C340F87E1C1}" srcOrd="0" destOrd="0" presId="urn:microsoft.com/office/officeart/2005/8/layout/cycle2"/>
    <dgm:cxn modelId="{808D7AD0-955C-4B2D-B0C3-B1DE7F79BBAF}" type="presParOf" srcId="{E23F06A1-9A2E-441E-8A76-4AB10130C236}" destId="{3B0552EF-351B-450D-94AE-B07A451CE528}" srcOrd="6" destOrd="0" presId="urn:microsoft.com/office/officeart/2005/8/layout/cycle2"/>
    <dgm:cxn modelId="{74A5A74E-E947-471C-8751-497710AD04DF}" type="presParOf" srcId="{E23F06A1-9A2E-441E-8A76-4AB10130C236}" destId="{9AABF6E4-893F-4087-B8D7-FA9BE90BFE40}" srcOrd="7" destOrd="0" presId="urn:microsoft.com/office/officeart/2005/8/layout/cycle2"/>
    <dgm:cxn modelId="{5A062722-E248-4610-B272-0356702C2245}" type="presParOf" srcId="{9AABF6E4-893F-4087-B8D7-FA9BE90BFE40}" destId="{4387A7B8-DC77-4C11-8631-A5F39B6E1C1E}" srcOrd="0" destOrd="0" presId="urn:microsoft.com/office/officeart/2005/8/layout/cycle2"/>
    <dgm:cxn modelId="{5764C4B0-164B-4439-B5F7-3E4F685F8418}" type="presParOf" srcId="{E23F06A1-9A2E-441E-8A76-4AB10130C236}" destId="{9BD755CB-9901-4D9E-8F6B-7558191CD5EB}" srcOrd="8" destOrd="0" presId="urn:microsoft.com/office/officeart/2005/8/layout/cycle2"/>
    <dgm:cxn modelId="{86D0F399-4BE6-430D-92E9-9070F7542B83}" type="presParOf" srcId="{E23F06A1-9A2E-441E-8A76-4AB10130C236}" destId="{CBAFA7B4-628C-41E3-B861-CCD98E48DCEE}" srcOrd="9" destOrd="0" presId="urn:microsoft.com/office/officeart/2005/8/layout/cycle2"/>
    <dgm:cxn modelId="{C177E517-A461-4843-9952-8BCE36E86C65}" type="presParOf" srcId="{CBAFA7B4-628C-41E3-B861-CCD98E48DCEE}" destId="{10649EA6-55A8-4004-AA98-5BF6A093A2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DC517-BED6-43E3-8245-09E61D8168BC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171DE38D-D245-46E4-BA20-32AA9E5EB092}">
      <dgm:prSet phldrT="[文字]"/>
      <dgm:spPr/>
      <dgm:t>
        <a:bodyPr/>
        <a:lstStyle/>
        <a:p>
          <a:r>
            <a:rPr lang="en-US" altLang="zh-TW" dirty="0" smtClean="0"/>
            <a:t>Customer MD </a:t>
          </a:r>
          <a:r>
            <a:rPr lang="zh-TW" altLang="en-US" dirty="0" smtClean="0"/>
            <a:t>建立</a:t>
          </a:r>
          <a:endParaRPr lang="zh-TW" altLang="en-US" dirty="0"/>
        </a:p>
      </dgm:t>
    </dgm:pt>
    <dgm:pt modelId="{0D871363-6322-4261-A6F6-556D322C6FDC}" type="parTrans" cxnId="{D98C6EBE-2DBB-4187-87B3-5A15CE069C93}">
      <dgm:prSet/>
      <dgm:spPr/>
      <dgm:t>
        <a:bodyPr/>
        <a:lstStyle/>
        <a:p>
          <a:endParaRPr lang="zh-TW" altLang="en-US"/>
        </a:p>
      </dgm:t>
    </dgm:pt>
    <dgm:pt modelId="{9789297C-C8EF-43AF-A5A0-488A15CD105C}" type="sibTrans" cxnId="{D98C6EBE-2DBB-4187-87B3-5A15CE069C93}">
      <dgm:prSet/>
      <dgm:spPr/>
      <dgm:t>
        <a:bodyPr/>
        <a:lstStyle/>
        <a:p>
          <a:endParaRPr lang="zh-TW" altLang="en-US"/>
        </a:p>
      </dgm:t>
    </dgm:pt>
    <dgm:pt modelId="{1D0403C0-D6B1-4E11-B83D-A08B2FAB8481}">
      <dgm:prSet phldrT="[文字]"/>
      <dgm:spPr/>
      <dgm:t>
        <a:bodyPr/>
        <a:lstStyle/>
        <a:p>
          <a:r>
            <a:rPr lang="zh-TW" altLang="en-US" dirty="0" smtClean="0"/>
            <a:t>需求分布模擬</a:t>
          </a:r>
          <a:endParaRPr lang="zh-TW" altLang="en-US" dirty="0"/>
        </a:p>
      </dgm:t>
    </dgm:pt>
    <dgm:pt modelId="{B03CD448-BF05-4256-9734-148606552CD5}" type="parTrans" cxnId="{DFCC7E14-AD46-4033-896C-FFC06A687F65}">
      <dgm:prSet/>
      <dgm:spPr/>
      <dgm:t>
        <a:bodyPr/>
        <a:lstStyle/>
        <a:p>
          <a:endParaRPr lang="zh-TW" altLang="en-US"/>
        </a:p>
      </dgm:t>
    </dgm:pt>
    <dgm:pt modelId="{B8D7357F-7052-4ED9-83B3-D23C98996468}" type="sibTrans" cxnId="{DFCC7E14-AD46-4033-896C-FFC06A687F65}">
      <dgm:prSet/>
      <dgm:spPr/>
      <dgm:t>
        <a:bodyPr/>
        <a:lstStyle/>
        <a:p>
          <a:endParaRPr lang="zh-TW" altLang="en-US"/>
        </a:p>
      </dgm:t>
    </dgm:pt>
    <dgm:pt modelId="{9A913519-68ED-4CD7-88B8-56EE679A01BD}">
      <dgm:prSet phldrT="[文字]"/>
      <dgm:spPr/>
      <dgm:t>
        <a:bodyPr/>
        <a:lstStyle/>
        <a:p>
          <a:r>
            <a:rPr lang="zh-TW" altLang="en-US" dirty="0" smtClean="0"/>
            <a:t>庫存分配</a:t>
          </a:r>
          <a:r>
            <a:rPr lang="en-US" altLang="zh-TW" dirty="0" smtClean="0"/>
            <a:t>(</a:t>
          </a:r>
          <a:r>
            <a:rPr lang="zh-TW" altLang="en-US" dirty="0" smtClean="0"/>
            <a:t>配 </a:t>
          </a:r>
          <a:r>
            <a:rPr lang="en-US" altLang="zh-TW" dirty="0" smtClean="0"/>
            <a:t>BIN</a:t>
          </a:r>
          <a:r>
            <a:rPr lang="zh-TW" altLang="en-US" dirty="0" smtClean="0"/>
            <a:t> 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64C6A752-5226-4B8E-991E-85BF8BB3D2FF}" type="parTrans" cxnId="{38930B65-CBDB-49A0-A9D5-853EA2B62F0D}">
      <dgm:prSet/>
      <dgm:spPr/>
      <dgm:t>
        <a:bodyPr/>
        <a:lstStyle/>
        <a:p>
          <a:endParaRPr lang="zh-TW" altLang="en-US"/>
        </a:p>
      </dgm:t>
    </dgm:pt>
    <dgm:pt modelId="{6A7E1354-1F9C-4735-986A-97224999409A}" type="sibTrans" cxnId="{38930B65-CBDB-49A0-A9D5-853EA2B62F0D}">
      <dgm:prSet/>
      <dgm:spPr/>
      <dgm:t>
        <a:bodyPr/>
        <a:lstStyle/>
        <a:p>
          <a:endParaRPr lang="zh-TW" altLang="en-US"/>
        </a:p>
      </dgm:t>
    </dgm:pt>
    <dgm:pt modelId="{80CFD434-5FD9-4B75-BECC-F0E40C4D7631}">
      <dgm:prSet phldrT="[文字]"/>
      <dgm:spPr/>
      <dgm:t>
        <a:bodyPr/>
        <a:lstStyle/>
        <a:p>
          <a:r>
            <a:rPr lang="en-US" altLang="zh-TW" dirty="0" smtClean="0"/>
            <a:t>BLSP</a:t>
          </a:r>
          <a:r>
            <a:rPr lang="zh-TW" altLang="en-US" dirty="0" smtClean="0"/>
            <a:t> </a:t>
          </a:r>
          <a:r>
            <a:rPr lang="en-US" altLang="zh-TW" dirty="0" smtClean="0"/>
            <a:t>/ FCST </a:t>
          </a:r>
          <a:r>
            <a:rPr lang="zh-TW" altLang="en-US" dirty="0" smtClean="0"/>
            <a:t>自動</a:t>
          </a:r>
          <a:r>
            <a:rPr lang="zh-TW" altLang="en-US" smtClean="0"/>
            <a:t>上傳</a:t>
          </a:r>
          <a:r>
            <a:rPr lang="en-US" altLang="zh-TW" smtClean="0"/>
            <a:t>(</a:t>
          </a:r>
          <a:r>
            <a:rPr lang="zh-TW" altLang="en-US" smtClean="0"/>
            <a:t>部分</a:t>
          </a:r>
          <a:r>
            <a:rPr lang="en-US" altLang="zh-TW" smtClean="0"/>
            <a:t>)</a:t>
          </a:r>
          <a:endParaRPr lang="zh-TW" altLang="en-US" dirty="0"/>
        </a:p>
      </dgm:t>
    </dgm:pt>
    <dgm:pt modelId="{72608D5A-1FAB-48EA-8AD2-E2A74196044A}" type="parTrans" cxnId="{D53FE8BE-15F8-4E82-B50F-B756AE2EF986}">
      <dgm:prSet/>
      <dgm:spPr/>
      <dgm:t>
        <a:bodyPr/>
        <a:lstStyle/>
        <a:p>
          <a:endParaRPr lang="zh-TW" altLang="en-US"/>
        </a:p>
      </dgm:t>
    </dgm:pt>
    <dgm:pt modelId="{32ABF0BF-5C5F-4E34-A16E-9B0CA905E367}" type="sibTrans" cxnId="{D53FE8BE-15F8-4E82-B50F-B756AE2EF986}">
      <dgm:prSet/>
      <dgm:spPr/>
      <dgm:t>
        <a:bodyPr/>
        <a:lstStyle/>
        <a:p>
          <a:endParaRPr lang="zh-TW" altLang="en-US"/>
        </a:p>
      </dgm:t>
    </dgm:pt>
    <dgm:pt modelId="{1B14CDEC-D346-4C63-88EE-1FBE7A3FACC3}">
      <dgm:prSet phldrT="[文字]"/>
      <dgm:spPr/>
      <dgm:t>
        <a:bodyPr/>
        <a:lstStyle/>
        <a:p>
          <a:r>
            <a:rPr lang="en-US" altLang="zh-TW" dirty="0" smtClean="0"/>
            <a:t>Auto MPS</a:t>
          </a:r>
          <a:endParaRPr lang="zh-TW" altLang="en-US" dirty="0"/>
        </a:p>
      </dgm:t>
    </dgm:pt>
    <dgm:pt modelId="{5EE2A2B7-CF58-4857-970E-4ABDBC099BB9}" type="parTrans" cxnId="{DEEFCC2B-4869-4742-AD33-ECCA07F0DE9F}">
      <dgm:prSet/>
      <dgm:spPr/>
      <dgm:t>
        <a:bodyPr/>
        <a:lstStyle/>
        <a:p>
          <a:endParaRPr lang="zh-TW" altLang="en-US"/>
        </a:p>
      </dgm:t>
    </dgm:pt>
    <dgm:pt modelId="{2751B93B-AFA9-4888-85BB-B53BEABA49FF}" type="sibTrans" cxnId="{DEEFCC2B-4869-4742-AD33-ECCA07F0DE9F}">
      <dgm:prSet/>
      <dgm:spPr/>
      <dgm:t>
        <a:bodyPr/>
        <a:lstStyle/>
        <a:p>
          <a:endParaRPr lang="zh-TW" altLang="en-US"/>
        </a:p>
      </dgm:t>
    </dgm:pt>
    <dgm:pt modelId="{708B471F-C486-4009-88DF-55480A6794E3}">
      <dgm:prSet phldrT="[文字]"/>
      <dgm:spPr/>
      <dgm:t>
        <a:bodyPr/>
        <a:lstStyle/>
        <a:p>
          <a:r>
            <a:rPr lang="zh-TW" altLang="en-US" dirty="0" smtClean="0"/>
            <a:t>生管 </a:t>
          </a:r>
          <a:r>
            <a:rPr lang="en-US" altLang="zh-TW" dirty="0" smtClean="0"/>
            <a:t>Allocate </a:t>
          </a:r>
          <a:endParaRPr lang="zh-TW" altLang="en-US" dirty="0"/>
        </a:p>
      </dgm:t>
    </dgm:pt>
    <dgm:pt modelId="{764A1867-3D3D-41C4-B91A-831EA8853037}" type="parTrans" cxnId="{9DD8DF99-9DC3-4909-A0C4-09244BCDCE98}">
      <dgm:prSet/>
      <dgm:spPr/>
      <dgm:t>
        <a:bodyPr/>
        <a:lstStyle/>
        <a:p>
          <a:endParaRPr lang="zh-TW" altLang="en-US"/>
        </a:p>
      </dgm:t>
    </dgm:pt>
    <dgm:pt modelId="{E23962B2-FD80-442C-A940-4026B7F30DD2}" type="sibTrans" cxnId="{9DD8DF99-9DC3-4909-A0C4-09244BCDCE98}">
      <dgm:prSet/>
      <dgm:spPr/>
      <dgm:t>
        <a:bodyPr/>
        <a:lstStyle/>
        <a:p>
          <a:endParaRPr lang="zh-TW" altLang="en-US"/>
        </a:p>
      </dgm:t>
    </dgm:pt>
    <dgm:pt modelId="{1BED2AA1-B1C9-4FCF-8B0B-E3FC4B6EAA36}" type="pres">
      <dgm:prSet presAssocID="{331DC517-BED6-43E3-8245-09E61D8168BC}" presName="Name0" presStyleCnt="0">
        <dgm:presLayoutVars>
          <dgm:dir/>
          <dgm:resizeHandles val="exact"/>
        </dgm:presLayoutVars>
      </dgm:prSet>
      <dgm:spPr/>
    </dgm:pt>
    <dgm:pt modelId="{5414449B-8187-41C4-8481-FE717074DD25}" type="pres">
      <dgm:prSet presAssocID="{171DE38D-D245-46E4-BA20-32AA9E5EB09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515BE7-479F-4BDB-A4C7-4520C9178108}" type="pres">
      <dgm:prSet presAssocID="{9789297C-C8EF-43AF-A5A0-488A15CD105C}" presName="sibTrans" presStyleLbl="sibTrans2D1" presStyleIdx="0" presStyleCnt="5"/>
      <dgm:spPr/>
      <dgm:t>
        <a:bodyPr/>
        <a:lstStyle/>
        <a:p>
          <a:endParaRPr lang="zh-TW" altLang="en-US"/>
        </a:p>
      </dgm:t>
    </dgm:pt>
    <dgm:pt modelId="{FA971570-7A71-4B54-B33B-BB894EC1F42C}" type="pres">
      <dgm:prSet presAssocID="{9789297C-C8EF-43AF-A5A0-488A15CD105C}" presName="connectorText" presStyleLbl="sibTrans2D1" presStyleIdx="0" presStyleCnt="5"/>
      <dgm:spPr/>
      <dgm:t>
        <a:bodyPr/>
        <a:lstStyle/>
        <a:p>
          <a:endParaRPr lang="zh-TW" altLang="en-US"/>
        </a:p>
      </dgm:t>
    </dgm:pt>
    <dgm:pt modelId="{5B61B07F-C415-4B0D-A658-F91D8DCF325F}" type="pres">
      <dgm:prSet presAssocID="{1D0403C0-D6B1-4E11-B83D-A08B2FAB848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5774BF8-466B-4918-BFFF-0FEC39C6F9E1}" type="pres">
      <dgm:prSet presAssocID="{B8D7357F-7052-4ED9-83B3-D23C98996468}" presName="sibTrans" presStyleLbl="sibTrans2D1" presStyleIdx="1" presStyleCnt="5"/>
      <dgm:spPr/>
      <dgm:t>
        <a:bodyPr/>
        <a:lstStyle/>
        <a:p>
          <a:endParaRPr lang="zh-TW" altLang="en-US"/>
        </a:p>
      </dgm:t>
    </dgm:pt>
    <dgm:pt modelId="{FAFC1435-6BDD-4CEA-AF90-A2B41619116A}" type="pres">
      <dgm:prSet presAssocID="{B8D7357F-7052-4ED9-83B3-D23C98996468}" presName="connectorText" presStyleLbl="sibTrans2D1" presStyleIdx="1" presStyleCnt="5"/>
      <dgm:spPr/>
      <dgm:t>
        <a:bodyPr/>
        <a:lstStyle/>
        <a:p>
          <a:endParaRPr lang="zh-TW" altLang="en-US"/>
        </a:p>
      </dgm:t>
    </dgm:pt>
    <dgm:pt modelId="{BFAB0313-8715-4F1E-A918-8F4CBA4B9BB7}" type="pres">
      <dgm:prSet presAssocID="{9A913519-68ED-4CD7-88B8-56EE679A01B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5E29DF-0F0F-4881-BAB2-630391B0F2BB}" type="pres">
      <dgm:prSet presAssocID="{6A7E1354-1F9C-4735-986A-97224999409A}" presName="sibTrans" presStyleLbl="sibTrans2D1" presStyleIdx="2" presStyleCnt="5"/>
      <dgm:spPr/>
      <dgm:t>
        <a:bodyPr/>
        <a:lstStyle/>
        <a:p>
          <a:endParaRPr lang="zh-TW" altLang="en-US"/>
        </a:p>
      </dgm:t>
    </dgm:pt>
    <dgm:pt modelId="{D08526BA-0AAF-4976-821C-6ABE686D2D56}" type="pres">
      <dgm:prSet presAssocID="{6A7E1354-1F9C-4735-986A-97224999409A}" presName="connectorText" presStyleLbl="sibTrans2D1" presStyleIdx="2" presStyleCnt="5"/>
      <dgm:spPr/>
      <dgm:t>
        <a:bodyPr/>
        <a:lstStyle/>
        <a:p>
          <a:endParaRPr lang="zh-TW" altLang="en-US"/>
        </a:p>
      </dgm:t>
    </dgm:pt>
    <dgm:pt modelId="{B4A52673-8B15-4E4C-851E-56981C401E1B}" type="pres">
      <dgm:prSet presAssocID="{80CFD434-5FD9-4B75-BECC-F0E40C4D763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431CD4-C54F-4C5E-8F2D-9AF57032177B}" type="pres">
      <dgm:prSet presAssocID="{32ABF0BF-5C5F-4E34-A16E-9B0CA905E367}" presName="sibTrans" presStyleLbl="sibTrans2D1" presStyleIdx="3" presStyleCnt="5"/>
      <dgm:spPr/>
      <dgm:t>
        <a:bodyPr/>
        <a:lstStyle/>
        <a:p>
          <a:endParaRPr lang="zh-TW" altLang="en-US"/>
        </a:p>
      </dgm:t>
    </dgm:pt>
    <dgm:pt modelId="{80390208-E1CF-415D-8F52-94067E8FFCF8}" type="pres">
      <dgm:prSet presAssocID="{32ABF0BF-5C5F-4E34-A16E-9B0CA905E367}" presName="connectorText" presStyleLbl="sibTrans2D1" presStyleIdx="3" presStyleCnt="5"/>
      <dgm:spPr/>
      <dgm:t>
        <a:bodyPr/>
        <a:lstStyle/>
        <a:p>
          <a:endParaRPr lang="zh-TW" altLang="en-US"/>
        </a:p>
      </dgm:t>
    </dgm:pt>
    <dgm:pt modelId="{93859E37-28D0-4ECE-A061-3543F3DDA1D8}" type="pres">
      <dgm:prSet presAssocID="{1B14CDEC-D346-4C63-88EE-1FBE7A3FACC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060B02-F9ED-4448-889E-9BC24AE37EAA}" type="pres">
      <dgm:prSet presAssocID="{2751B93B-AFA9-4888-85BB-B53BEABA49FF}" presName="sibTrans" presStyleLbl="sibTrans2D1" presStyleIdx="4" presStyleCnt="5"/>
      <dgm:spPr/>
      <dgm:t>
        <a:bodyPr/>
        <a:lstStyle/>
        <a:p>
          <a:endParaRPr lang="zh-TW" altLang="en-US"/>
        </a:p>
      </dgm:t>
    </dgm:pt>
    <dgm:pt modelId="{18C963BC-2B92-4022-9640-6070D48EA700}" type="pres">
      <dgm:prSet presAssocID="{2751B93B-AFA9-4888-85BB-B53BEABA49FF}" presName="connectorText" presStyleLbl="sibTrans2D1" presStyleIdx="4" presStyleCnt="5"/>
      <dgm:spPr/>
      <dgm:t>
        <a:bodyPr/>
        <a:lstStyle/>
        <a:p>
          <a:endParaRPr lang="zh-TW" altLang="en-US"/>
        </a:p>
      </dgm:t>
    </dgm:pt>
    <dgm:pt modelId="{BEF69136-5970-4308-BD81-37216E5F5EB8}" type="pres">
      <dgm:prSet presAssocID="{708B471F-C486-4009-88DF-55480A6794E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53FE8BE-15F8-4E82-B50F-B756AE2EF986}" srcId="{331DC517-BED6-43E3-8245-09E61D8168BC}" destId="{80CFD434-5FD9-4B75-BECC-F0E40C4D7631}" srcOrd="3" destOrd="0" parTransId="{72608D5A-1FAB-48EA-8AD2-E2A74196044A}" sibTransId="{32ABF0BF-5C5F-4E34-A16E-9B0CA905E367}"/>
    <dgm:cxn modelId="{9CB77A7E-B155-48A5-ACB9-325A4969A1B4}" type="presOf" srcId="{32ABF0BF-5C5F-4E34-A16E-9B0CA905E367}" destId="{10431CD4-C54F-4C5E-8F2D-9AF57032177B}" srcOrd="0" destOrd="0" presId="urn:microsoft.com/office/officeart/2005/8/layout/process1"/>
    <dgm:cxn modelId="{CE5BA637-5403-4360-8A71-FC96F099AC4D}" type="presOf" srcId="{80CFD434-5FD9-4B75-BECC-F0E40C4D7631}" destId="{B4A52673-8B15-4E4C-851E-56981C401E1B}" srcOrd="0" destOrd="0" presId="urn:microsoft.com/office/officeart/2005/8/layout/process1"/>
    <dgm:cxn modelId="{9DD8DF99-9DC3-4909-A0C4-09244BCDCE98}" srcId="{331DC517-BED6-43E3-8245-09E61D8168BC}" destId="{708B471F-C486-4009-88DF-55480A6794E3}" srcOrd="5" destOrd="0" parTransId="{764A1867-3D3D-41C4-B91A-831EA8853037}" sibTransId="{E23962B2-FD80-442C-A940-4026B7F30DD2}"/>
    <dgm:cxn modelId="{1B3E51EE-35E3-46E6-A297-888709F0C0FF}" type="presOf" srcId="{9789297C-C8EF-43AF-A5A0-488A15CD105C}" destId="{7C515BE7-479F-4BDB-A4C7-4520C9178108}" srcOrd="0" destOrd="0" presId="urn:microsoft.com/office/officeart/2005/8/layout/process1"/>
    <dgm:cxn modelId="{50671E6A-C567-4212-AAC9-9C9AB21FE38F}" type="presOf" srcId="{B8D7357F-7052-4ED9-83B3-D23C98996468}" destId="{FAFC1435-6BDD-4CEA-AF90-A2B41619116A}" srcOrd="1" destOrd="0" presId="urn:microsoft.com/office/officeart/2005/8/layout/process1"/>
    <dgm:cxn modelId="{C7E19D6B-D503-4F5D-957A-193EC3108647}" type="presOf" srcId="{171DE38D-D245-46E4-BA20-32AA9E5EB092}" destId="{5414449B-8187-41C4-8481-FE717074DD25}" srcOrd="0" destOrd="0" presId="urn:microsoft.com/office/officeart/2005/8/layout/process1"/>
    <dgm:cxn modelId="{22D4DB19-7DE9-474D-92A3-DB3B8EC44428}" type="presOf" srcId="{32ABF0BF-5C5F-4E34-A16E-9B0CA905E367}" destId="{80390208-E1CF-415D-8F52-94067E8FFCF8}" srcOrd="1" destOrd="0" presId="urn:microsoft.com/office/officeart/2005/8/layout/process1"/>
    <dgm:cxn modelId="{DEEFCC2B-4869-4742-AD33-ECCA07F0DE9F}" srcId="{331DC517-BED6-43E3-8245-09E61D8168BC}" destId="{1B14CDEC-D346-4C63-88EE-1FBE7A3FACC3}" srcOrd="4" destOrd="0" parTransId="{5EE2A2B7-CF58-4857-970E-4ABDBC099BB9}" sibTransId="{2751B93B-AFA9-4888-85BB-B53BEABA49FF}"/>
    <dgm:cxn modelId="{D452CC26-8CF6-47D5-A48A-32999DBCBF9A}" type="presOf" srcId="{9A913519-68ED-4CD7-88B8-56EE679A01BD}" destId="{BFAB0313-8715-4F1E-A918-8F4CBA4B9BB7}" srcOrd="0" destOrd="0" presId="urn:microsoft.com/office/officeart/2005/8/layout/process1"/>
    <dgm:cxn modelId="{828D1784-EA7F-4673-A1BD-8FB81D2E7527}" type="presOf" srcId="{2751B93B-AFA9-4888-85BB-B53BEABA49FF}" destId="{3A060B02-F9ED-4448-889E-9BC24AE37EAA}" srcOrd="0" destOrd="0" presId="urn:microsoft.com/office/officeart/2005/8/layout/process1"/>
    <dgm:cxn modelId="{ACC84709-2845-433D-89B5-B0215770F7BB}" type="presOf" srcId="{708B471F-C486-4009-88DF-55480A6794E3}" destId="{BEF69136-5970-4308-BD81-37216E5F5EB8}" srcOrd="0" destOrd="0" presId="urn:microsoft.com/office/officeart/2005/8/layout/process1"/>
    <dgm:cxn modelId="{38930B65-CBDB-49A0-A9D5-853EA2B62F0D}" srcId="{331DC517-BED6-43E3-8245-09E61D8168BC}" destId="{9A913519-68ED-4CD7-88B8-56EE679A01BD}" srcOrd="2" destOrd="0" parTransId="{64C6A752-5226-4B8E-991E-85BF8BB3D2FF}" sibTransId="{6A7E1354-1F9C-4735-986A-97224999409A}"/>
    <dgm:cxn modelId="{58A9D221-8970-4227-8CEB-02E54B62E312}" type="presOf" srcId="{2751B93B-AFA9-4888-85BB-B53BEABA49FF}" destId="{18C963BC-2B92-4022-9640-6070D48EA700}" srcOrd="1" destOrd="0" presId="urn:microsoft.com/office/officeart/2005/8/layout/process1"/>
    <dgm:cxn modelId="{D98C6EBE-2DBB-4187-87B3-5A15CE069C93}" srcId="{331DC517-BED6-43E3-8245-09E61D8168BC}" destId="{171DE38D-D245-46E4-BA20-32AA9E5EB092}" srcOrd="0" destOrd="0" parTransId="{0D871363-6322-4261-A6F6-556D322C6FDC}" sibTransId="{9789297C-C8EF-43AF-A5A0-488A15CD105C}"/>
    <dgm:cxn modelId="{13642F25-0913-4F38-A211-207978331D68}" type="presOf" srcId="{1B14CDEC-D346-4C63-88EE-1FBE7A3FACC3}" destId="{93859E37-28D0-4ECE-A061-3543F3DDA1D8}" srcOrd="0" destOrd="0" presId="urn:microsoft.com/office/officeart/2005/8/layout/process1"/>
    <dgm:cxn modelId="{C1F61D37-C20F-403E-B673-351F5C56F391}" type="presOf" srcId="{331DC517-BED6-43E3-8245-09E61D8168BC}" destId="{1BED2AA1-B1C9-4FCF-8B0B-E3FC4B6EAA36}" srcOrd="0" destOrd="0" presId="urn:microsoft.com/office/officeart/2005/8/layout/process1"/>
    <dgm:cxn modelId="{EFB4E260-2D12-4184-B91C-3C4624790616}" type="presOf" srcId="{6A7E1354-1F9C-4735-986A-97224999409A}" destId="{515E29DF-0F0F-4881-BAB2-630391B0F2BB}" srcOrd="0" destOrd="0" presId="urn:microsoft.com/office/officeart/2005/8/layout/process1"/>
    <dgm:cxn modelId="{DFCC7E14-AD46-4033-896C-FFC06A687F65}" srcId="{331DC517-BED6-43E3-8245-09E61D8168BC}" destId="{1D0403C0-D6B1-4E11-B83D-A08B2FAB8481}" srcOrd="1" destOrd="0" parTransId="{B03CD448-BF05-4256-9734-148606552CD5}" sibTransId="{B8D7357F-7052-4ED9-83B3-D23C98996468}"/>
    <dgm:cxn modelId="{4F351A8B-4EB6-4BA9-AA7B-C82F0890BD3E}" type="presOf" srcId="{1D0403C0-D6B1-4E11-B83D-A08B2FAB8481}" destId="{5B61B07F-C415-4B0D-A658-F91D8DCF325F}" srcOrd="0" destOrd="0" presId="urn:microsoft.com/office/officeart/2005/8/layout/process1"/>
    <dgm:cxn modelId="{F4E1722B-6F0C-4C12-8888-FF068BA6E9E2}" type="presOf" srcId="{9789297C-C8EF-43AF-A5A0-488A15CD105C}" destId="{FA971570-7A71-4B54-B33B-BB894EC1F42C}" srcOrd="1" destOrd="0" presId="urn:microsoft.com/office/officeart/2005/8/layout/process1"/>
    <dgm:cxn modelId="{B919A326-C480-40E7-93A1-8D48C56799E8}" type="presOf" srcId="{B8D7357F-7052-4ED9-83B3-D23C98996468}" destId="{15774BF8-466B-4918-BFFF-0FEC39C6F9E1}" srcOrd="0" destOrd="0" presId="urn:microsoft.com/office/officeart/2005/8/layout/process1"/>
    <dgm:cxn modelId="{2AC63B5C-17F7-4798-AB01-D2F999209188}" type="presOf" srcId="{6A7E1354-1F9C-4735-986A-97224999409A}" destId="{D08526BA-0AAF-4976-821C-6ABE686D2D56}" srcOrd="1" destOrd="0" presId="urn:microsoft.com/office/officeart/2005/8/layout/process1"/>
    <dgm:cxn modelId="{4DD6B7DD-B089-444B-AD1F-003BBDC30380}" type="presParOf" srcId="{1BED2AA1-B1C9-4FCF-8B0B-E3FC4B6EAA36}" destId="{5414449B-8187-41C4-8481-FE717074DD25}" srcOrd="0" destOrd="0" presId="urn:microsoft.com/office/officeart/2005/8/layout/process1"/>
    <dgm:cxn modelId="{70ED1D64-58E1-4ABC-9B3F-3C7EF6146D68}" type="presParOf" srcId="{1BED2AA1-B1C9-4FCF-8B0B-E3FC4B6EAA36}" destId="{7C515BE7-479F-4BDB-A4C7-4520C9178108}" srcOrd="1" destOrd="0" presId="urn:microsoft.com/office/officeart/2005/8/layout/process1"/>
    <dgm:cxn modelId="{61DD4DA9-8BA6-4EB4-9EE7-DEB19AD716E8}" type="presParOf" srcId="{7C515BE7-479F-4BDB-A4C7-4520C9178108}" destId="{FA971570-7A71-4B54-B33B-BB894EC1F42C}" srcOrd="0" destOrd="0" presId="urn:microsoft.com/office/officeart/2005/8/layout/process1"/>
    <dgm:cxn modelId="{9CAEBBE8-473E-440B-91EB-DFE79EBAC37A}" type="presParOf" srcId="{1BED2AA1-B1C9-4FCF-8B0B-E3FC4B6EAA36}" destId="{5B61B07F-C415-4B0D-A658-F91D8DCF325F}" srcOrd="2" destOrd="0" presId="urn:microsoft.com/office/officeart/2005/8/layout/process1"/>
    <dgm:cxn modelId="{8A05E83B-69C4-4B39-8831-05F71B7598CC}" type="presParOf" srcId="{1BED2AA1-B1C9-4FCF-8B0B-E3FC4B6EAA36}" destId="{15774BF8-466B-4918-BFFF-0FEC39C6F9E1}" srcOrd="3" destOrd="0" presId="urn:microsoft.com/office/officeart/2005/8/layout/process1"/>
    <dgm:cxn modelId="{819C2E95-F922-4A69-8F71-B97270CCC785}" type="presParOf" srcId="{15774BF8-466B-4918-BFFF-0FEC39C6F9E1}" destId="{FAFC1435-6BDD-4CEA-AF90-A2B41619116A}" srcOrd="0" destOrd="0" presId="urn:microsoft.com/office/officeart/2005/8/layout/process1"/>
    <dgm:cxn modelId="{5E730F0F-89FC-45CE-BA49-11F8AA7BFE3F}" type="presParOf" srcId="{1BED2AA1-B1C9-4FCF-8B0B-E3FC4B6EAA36}" destId="{BFAB0313-8715-4F1E-A918-8F4CBA4B9BB7}" srcOrd="4" destOrd="0" presId="urn:microsoft.com/office/officeart/2005/8/layout/process1"/>
    <dgm:cxn modelId="{0808C1E4-1FC8-4986-AA46-3CD34F52A2AB}" type="presParOf" srcId="{1BED2AA1-B1C9-4FCF-8B0B-E3FC4B6EAA36}" destId="{515E29DF-0F0F-4881-BAB2-630391B0F2BB}" srcOrd="5" destOrd="0" presId="urn:microsoft.com/office/officeart/2005/8/layout/process1"/>
    <dgm:cxn modelId="{F33D40CA-7E04-4867-9409-186D53FF80C3}" type="presParOf" srcId="{515E29DF-0F0F-4881-BAB2-630391B0F2BB}" destId="{D08526BA-0AAF-4976-821C-6ABE686D2D56}" srcOrd="0" destOrd="0" presId="urn:microsoft.com/office/officeart/2005/8/layout/process1"/>
    <dgm:cxn modelId="{D9C32879-7BAA-418C-A3A6-96ABE81527D0}" type="presParOf" srcId="{1BED2AA1-B1C9-4FCF-8B0B-E3FC4B6EAA36}" destId="{B4A52673-8B15-4E4C-851E-56981C401E1B}" srcOrd="6" destOrd="0" presId="urn:microsoft.com/office/officeart/2005/8/layout/process1"/>
    <dgm:cxn modelId="{2B2C667A-FEE3-40A7-9F98-068076ABD70D}" type="presParOf" srcId="{1BED2AA1-B1C9-4FCF-8B0B-E3FC4B6EAA36}" destId="{10431CD4-C54F-4C5E-8F2D-9AF57032177B}" srcOrd="7" destOrd="0" presId="urn:microsoft.com/office/officeart/2005/8/layout/process1"/>
    <dgm:cxn modelId="{0C6CD3BF-1777-4B59-98AB-6FBE5DA7D8F6}" type="presParOf" srcId="{10431CD4-C54F-4C5E-8F2D-9AF57032177B}" destId="{80390208-E1CF-415D-8F52-94067E8FFCF8}" srcOrd="0" destOrd="0" presId="urn:microsoft.com/office/officeart/2005/8/layout/process1"/>
    <dgm:cxn modelId="{A0825143-05B8-4162-8211-0D4B1E2DEA12}" type="presParOf" srcId="{1BED2AA1-B1C9-4FCF-8B0B-E3FC4B6EAA36}" destId="{93859E37-28D0-4ECE-A061-3543F3DDA1D8}" srcOrd="8" destOrd="0" presId="urn:microsoft.com/office/officeart/2005/8/layout/process1"/>
    <dgm:cxn modelId="{66B45906-938B-4FB6-9D53-2E6E0DF2CB0F}" type="presParOf" srcId="{1BED2AA1-B1C9-4FCF-8B0B-E3FC4B6EAA36}" destId="{3A060B02-F9ED-4448-889E-9BC24AE37EAA}" srcOrd="9" destOrd="0" presId="urn:microsoft.com/office/officeart/2005/8/layout/process1"/>
    <dgm:cxn modelId="{7A78B915-5C8B-4114-8EE1-A1700F64628F}" type="presParOf" srcId="{3A060B02-F9ED-4448-889E-9BC24AE37EAA}" destId="{18C963BC-2B92-4022-9640-6070D48EA700}" srcOrd="0" destOrd="0" presId="urn:microsoft.com/office/officeart/2005/8/layout/process1"/>
    <dgm:cxn modelId="{E11C59A5-0C6E-4530-9724-542377399C65}" type="presParOf" srcId="{1BED2AA1-B1C9-4FCF-8B0B-E3FC4B6EAA36}" destId="{BEF69136-5970-4308-BD81-37216E5F5EB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851003-E060-4418-8F0D-91A3664EAD07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91EF302A-71F5-463A-AC52-FCF1A9732477}">
      <dgm:prSet phldrT="[文字]"/>
      <dgm:spPr/>
      <dgm:t>
        <a:bodyPr/>
        <a:lstStyle/>
        <a:p>
          <a:r>
            <a:rPr lang="zh-TW" altLang="en-US" dirty="0" smtClean="0"/>
            <a:t>需求規格</a:t>
          </a:r>
          <a:endParaRPr lang="zh-TW" altLang="en-US" dirty="0"/>
        </a:p>
      </dgm:t>
    </dgm:pt>
    <dgm:pt modelId="{AF80D54A-E4AD-4FED-A986-07364E77D9EB}" type="parTrans" cxnId="{265819E1-5181-40B4-B090-6DAF33380FD0}">
      <dgm:prSet/>
      <dgm:spPr/>
      <dgm:t>
        <a:bodyPr/>
        <a:lstStyle/>
        <a:p>
          <a:endParaRPr lang="zh-TW" altLang="en-US"/>
        </a:p>
      </dgm:t>
    </dgm:pt>
    <dgm:pt modelId="{A1DADCF9-BC22-4D64-B91E-87F8614247EA}" type="sibTrans" cxnId="{265819E1-5181-40B4-B090-6DAF33380FD0}">
      <dgm:prSet/>
      <dgm:spPr/>
      <dgm:t>
        <a:bodyPr/>
        <a:lstStyle/>
        <a:p>
          <a:endParaRPr lang="zh-TW" altLang="en-US"/>
        </a:p>
      </dgm:t>
    </dgm:pt>
    <dgm:pt modelId="{F1B4FF00-E94E-4B92-8A4B-9F38B067E771}">
      <dgm:prSet phldrT="[文字]"/>
      <dgm:spPr/>
      <dgm:t>
        <a:bodyPr/>
        <a:lstStyle/>
        <a:p>
          <a:r>
            <a:rPr lang="zh-TW" altLang="en-US" dirty="0" smtClean="0"/>
            <a:t>生產規格</a:t>
          </a:r>
          <a:endParaRPr lang="zh-TW" altLang="en-US" dirty="0"/>
        </a:p>
      </dgm:t>
    </dgm:pt>
    <dgm:pt modelId="{9DBC0FC4-470E-4AF9-879C-180824EC3845}" type="parTrans" cxnId="{A1BDAB13-95EB-4E81-B89E-DF691F929ECE}">
      <dgm:prSet/>
      <dgm:spPr/>
      <dgm:t>
        <a:bodyPr/>
        <a:lstStyle/>
        <a:p>
          <a:endParaRPr lang="zh-TW" altLang="en-US"/>
        </a:p>
      </dgm:t>
    </dgm:pt>
    <dgm:pt modelId="{D5CD688E-EEE4-4081-AA1D-583C0D416565}" type="sibTrans" cxnId="{A1BDAB13-95EB-4E81-B89E-DF691F929ECE}">
      <dgm:prSet/>
      <dgm:spPr/>
      <dgm:t>
        <a:bodyPr/>
        <a:lstStyle/>
        <a:p>
          <a:endParaRPr lang="zh-TW" altLang="en-US"/>
        </a:p>
      </dgm:t>
    </dgm:pt>
    <dgm:pt modelId="{A23B0244-755B-4644-A03B-BF23BD9F34DE}">
      <dgm:prSet phldrT="[文字]"/>
      <dgm:spPr/>
      <dgm:t>
        <a:bodyPr/>
        <a:lstStyle/>
        <a:p>
          <a:r>
            <a:rPr lang="zh-TW" altLang="en-US" dirty="0" smtClean="0"/>
            <a:t>出貨規格</a:t>
          </a:r>
          <a:endParaRPr lang="zh-TW" altLang="en-US" dirty="0"/>
        </a:p>
      </dgm:t>
    </dgm:pt>
    <dgm:pt modelId="{CB7261DC-B76F-49C1-B303-306DAE34BA13}" type="parTrans" cxnId="{7496B0DA-16C0-453D-97F0-800DD4086937}">
      <dgm:prSet/>
      <dgm:spPr/>
      <dgm:t>
        <a:bodyPr/>
        <a:lstStyle/>
        <a:p>
          <a:endParaRPr lang="zh-TW" altLang="en-US"/>
        </a:p>
      </dgm:t>
    </dgm:pt>
    <dgm:pt modelId="{65921798-7AB9-41FC-B0EF-44D6898CF719}" type="sibTrans" cxnId="{7496B0DA-16C0-453D-97F0-800DD4086937}">
      <dgm:prSet/>
      <dgm:spPr/>
      <dgm:t>
        <a:bodyPr/>
        <a:lstStyle/>
        <a:p>
          <a:endParaRPr lang="zh-TW" altLang="en-US"/>
        </a:p>
      </dgm:t>
    </dgm:pt>
    <dgm:pt modelId="{3AFB2135-0621-4D78-A033-80E88AAD4E66}" type="pres">
      <dgm:prSet presAssocID="{EF851003-E060-4418-8F0D-91A3664EAD0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4E9E537-8788-4E0C-AEEF-9BAF0CCF45A3}" type="pres">
      <dgm:prSet presAssocID="{91EF302A-71F5-463A-AC52-FCF1A973247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C2975B-7585-45ED-839B-6DFE94A4B293}" type="pres">
      <dgm:prSet presAssocID="{A1DADCF9-BC22-4D64-B91E-87F8614247EA}" presName="sibTrans" presStyleLbl="sibTrans2D1" presStyleIdx="0" presStyleCnt="3"/>
      <dgm:spPr/>
      <dgm:t>
        <a:bodyPr/>
        <a:lstStyle/>
        <a:p>
          <a:endParaRPr lang="zh-TW" altLang="en-US"/>
        </a:p>
      </dgm:t>
    </dgm:pt>
    <dgm:pt modelId="{9449AAF0-0012-4B65-A0AA-753C153329CD}" type="pres">
      <dgm:prSet presAssocID="{A1DADCF9-BC22-4D64-B91E-87F8614247EA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E0A7CF6E-9E8A-4D7E-ABBB-EFC4DF3D9530}" type="pres">
      <dgm:prSet presAssocID="{F1B4FF00-E94E-4B92-8A4B-9F38B067E7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E0C79C0-E53B-483F-9E29-D5FB0F5C92A9}" type="pres">
      <dgm:prSet presAssocID="{D5CD688E-EEE4-4081-AA1D-583C0D416565}" presName="sibTrans" presStyleLbl="sibTrans2D1" presStyleIdx="1" presStyleCnt="3"/>
      <dgm:spPr/>
      <dgm:t>
        <a:bodyPr/>
        <a:lstStyle/>
        <a:p>
          <a:endParaRPr lang="zh-TW" altLang="en-US"/>
        </a:p>
      </dgm:t>
    </dgm:pt>
    <dgm:pt modelId="{B464A7C7-39D0-44C3-9095-E141B3144D6E}" type="pres">
      <dgm:prSet presAssocID="{D5CD688E-EEE4-4081-AA1D-583C0D416565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CD14EA5B-4F75-4DCF-AB82-BFD6C74ADFB1}" type="pres">
      <dgm:prSet presAssocID="{A23B0244-755B-4644-A03B-BF23BD9F34D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6065826-198F-4142-9E6A-F1B9AB7ABD85}" type="pres">
      <dgm:prSet presAssocID="{65921798-7AB9-41FC-B0EF-44D6898CF719}" presName="sibTrans" presStyleLbl="sibTrans2D1" presStyleIdx="2" presStyleCnt="3"/>
      <dgm:spPr/>
      <dgm:t>
        <a:bodyPr/>
        <a:lstStyle/>
        <a:p>
          <a:endParaRPr lang="zh-TW" altLang="en-US"/>
        </a:p>
      </dgm:t>
    </dgm:pt>
    <dgm:pt modelId="{6493FBAE-93ED-4A19-BDF4-ED36DEA13865}" type="pres">
      <dgm:prSet presAssocID="{65921798-7AB9-41FC-B0EF-44D6898CF719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</dgm:ptLst>
  <dgm:cxnLst>
    <dgm:cxn modelId="{D22D7599-0757-4EB0-9FAE-36AD9AFA4732}" type="presOf" srcId="{F1B4FF00-E94E-4B92-8A4B-9F38B067E771}" destId="{E0A7CF6E-9E8A-4D7E-ABBB-EFC4DF3D9530}" srcOrd="0" destOrd="0" presId="urn:microsoft.com/office/officeart/2005/8/layout/cycle2"/>
    <dgm:cxn modelId="{265819E1-5181-40B4-B090-6DAF33380FD0}" srcId="{EF851003-E060-4418-8F0D-91A3664EAD07}" destId="{91EF302A-71F5-463A-AC52-FCF1A9732477}" srcOrd="0" destOrd="0" parTransId="{AF80D54A-E4AD-4FED-A986-07364E77D9EB}" sibTransId="{A1DADCF9-BC22-4D64-B91E-87F8614247EA}"/>
    <dgm:cxn modelId="{A1BDAB13-95EB-4E81-B89E-DF691F929ECE}" srcId="{EF851003-E060-4418-8F0D-91A3664EAD07}" destId="{F1B4FF00-E94E-4B92-8A4B-9F38B067E771}" srcOrd="1" destOrd="0" parTransId="{9DBC0FC4-470E-4AF9-879C-180824EC3845}" sibTransId="{D5CD688E-EEE4-4081-AA1D-583C0D416565}"/>
    <dgm:cxn modelId="{FBAB2023-3827-402F-BB7F-1A027153D354}" type="presOf" srcId="{A23B0244-755B-4644-A03B-BF23BD9F34DE}" destId="{CD14EA5B-4F75-4DCF-AB82-BFD6C74ADFB1}" srcOrd="0" destOrd="0" presId="urn:microsoft.com/office/officeart/2005/8/layout/cycle2"/>
    <dgm:cxn modelId="{7496B0DA-16C0-453D-97F0-800DD4086937}" srcId="{EF851003-E060-4418-8F0D-91A3664EAD07}" destId="{A23B0244-755B-4644-A03B-BF23BD9F34DE}" srcOrd="2" destOrd="0" parTransId="{CB7261DC-B76F-49C1-B303-306DAE34BA13}" sibTransId="{65921798-7AB9-41FC-B0EF-44D6898CF719}"/>
    <dgm:cxn modelId="{9D469AAE-9D3B-44E8-9C8C-124B48B079CF}" type="presOf" srcId="{A1DADCF9-BC22-4D64-B91E-87F8614247EA}" destId="{9449AAF0-0012-4B65-A0AA-753C153329CD}" srcOrd="1" destOrd="0" presId="urn:microsoft.com/office/officeart/2005/8/layout/cycle2"/>
    <dgm:cxn modelId="{E0336C4E-FD7B-4AB1-809F-1FA4C70F7861}" type="presOf" srcId="{91EF302A-71F5-463A-AC52-FCF1A9732477}" destId="{E4E9E537-8788-4E0C-AEEF-9BAF0CCF45A3}" srcOrd="0" destOrd="0" presId="urn:microsoft.com/office/officeart/2005/8/layout/cycle2"/>
    <dgm:cxn modelId="{60FA2B08-97DB-46F1-9AA1-BAE9F7BD79CA}" type="presOf" srcId="{EF851003-E060-4418-8F0D-91A3664EAD07}" destId="{3AFB2135-0621-4D78-A033-80E88AAD4E66}" srcOrd="0" destOrd="0" presId="urn:microsoft.com/office/officeart/2005/8/layout/cycle2"/>
    <dgm:cxn modelId="{2E5CF60C-A52A-4AB8-A447-0B048ABCEBEB}" type="presOf" srcId="{65921798-7AB9-41FC-B0EF-44D6898CF719}" destId="{6493FBAE-93ED-4A19-BDF4-ED36DEA13865}" srcOrd="1" destOrd="0" presId="urn:microsoft.com/office/officeart/2005/8/layout/cycle2"/>
    <dgm:cxn modelId="{B9BA6BB1-37E4-4FC2-B88E-3BE5B3B51BDB}" type="presOf" srcId="{D5CD688E-EEE4-4081-AA1D-583C0D416565}" destId="{B464A7C7-39D0-44C3-9095-E141B3144D6E}" srcOrd="1" destOrd="0" presId="urn:microsoft.com/office/officeart/2005/8/layout/cycle2"/>
    <dgm:cxn modelId="{4ACDF60B-0960-42A6-9BDD-CE5F6D620C82}" type="presOf" srcId="{A1DADCF9-BC22-4D64-B91E-87F8614247EA}" destId="{3CC2975B-7585-45ED-839B-6DFE94A4B293}" srcOrd="0" destOrd="0" presId="urn:microsoft.com/office/officeart/2005/8/layout/cycle2"/>
    <dgm:cxn modelId="{F4279F3A-012C-45DF-B98A-8EC760CC4BB5}" type="presOf" srcId="{65921798-7AB9-41FC-B0EF-44D6898CF719}" destId="{76065826-198F-4142-9E6A-F1B9AB7ABD85}" srcOrd="0" destOrd="0" presId="urn:microsoft.com/office/officeart/2005/8/layout/cycle2"/>
    <dgm:cxn modelId="{DEA150B6-4457-47E0-A657-3B0F5C67FE37}" type="presOf" srcId="{D5CD688E-EEE4-4081-AA1D-583C0D416565}" destId="{BE0C79C0-E53B-483F-9E29-D5FB0F5C92A9}" srcOrd="0" destOrd="0" presId="urn:microsoft.com/office/officeart/2005/8/layout/cycle2"/>
    <dgm:cxn modelId="{1460C785-928D-4C96-A83F-BE4843E9EBDA}" type="presParOf" srcId="{3AFB2135-0621-4D78-A033-80E88AAD4E66}" destId="{E4E9E537-8788-4E0C-AEEF-9BAF0CCF45A3}" srcOrd="0" destOrd="0" presId="urn:microsoft.com/office/officeart/2005/8/layout/cycle2"/>
    <dgm:cxn modelId="{91397E55-8530-43D1-BC98-2D49F1D62314}" type="presParOf" srcId="{3AFB2135-0621-4D78-A033-80E88AAD4E66}" destId="{3CC2975B-7585-45ED-839B-6DFE94A4B293}" srcOrd="1" destOrd="0" presId="urn:microsoft.com/office/officeart/2005/8/layout/cycle2"/>
    <dgm:cxn modelId="{3E53CA42-13A3-4D48-A3A9-D256546C2A90}" type="presParOf" srcId="{3CC2975B-7585-45ED-839B-6DFE94A4B293}" destId="{9449AAF0-0012-4B65-A0AA-753C153329CD}" srcOrd="0" destOrd="0" presId="urn:microsoft.com/office/officeart/2005/8/layout/cycle2"/>
    <dgm:cxn modelId="{DAE49042-5A2D-4A81-9AE3-F3941CF013B0}" type="presParOf" srcId="{3AFB2135-0621-4D78-A033-80E88AAD4E66}" destId="{E0A7CF6E-9E8A-4D7E-ABBB-EFC4DF3D9530}" srcOrd="2" destOrd="0" presId="urn:microsoft.com/office/officeart/2005/8/layout/cycle2"/>
    <dgm:cxn modelId="{B83228F1-CF95-4C65-8A28-0AE02B21F389}" type="presParOf" srcId="{3AFB2135-0621-4D78-A033-80E88AAD4E66}" destId="{BE0C79C0-E53B-483F-9E29-D5FB0F5C92A9}" srcOrd="3" destOrd="0" presId="urn:microsoft.com/office/officeart/2005/8/layout/cycle2"/>
    <dgm:cxn modelId="{8AE77D20-893B-4AF4-933F-BE3E288DC7DB}" type="presParOf" srcId="{BE0C79C0-E53B-483F-9E29-D5FB0F5C92A9}" destId="{B464A7C7-39D0-44C3-9095-E141B3144D6E}" srcOrd="0" destOrd="0" presId="urn:microsoft.com/office/officeart/2005/8/layout/cycle2"/>
    <dgm:cxn modelId="{35A8CAA6-D2A7-4F60-B78F-19096441CFB2}" type="presParOf" srcId="{3AFB2135-0621-4D78-A033-80E88AAD4E66}" destId="{CD14EA5B-4F75-4DCF-AB82-BFD6C74ADFB1}" srcOrd="4" destOrd="0" presId="urn:microsoft.com/office/officeart/2005/8/layout/cycle2"/>
    <dgm:cxn modelId="{527AC31A-F671-4D4B-ACC0-5E6B683C3B22}" type="presParOf" srcId="{3AFB2135-0621-4D78-A033-80E88AAD4E66}" destId="{76065826-198F-4142-9E6A-F1B9AB7ABD85}" srcOrd="5" destOrd="0" presId="urn:microsoft.com/office/officeart/2005/8/layout/cycle2"/>
    <dgm:cxn modelId="{410500CF-A854-4351-8F4E-8B1BB2F29EB4}" type="presParOf" srcId="{76065826-198F-4142-9E6A-F1B9AB7ABD85}" destId="{6493FBAE-93ED-4A19-BDF4-ED36DEA1386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3D274A-E234-4A9A-AFB9-1D925852287A}">
      <dsp:nvSpPr>
        <dsp:cNvPr id="0" name=""/>
        <dsp:cNvSpPr/>
      </dsp:nvSpPr>
      <dsp:spPr>
        <a:xfrm>
          <a:off x="3445" y="0"/>
          <a:ext cx="1045164" cy="37505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>
              <a:latin typeface="微軟正黑體" pitchFamily="34" charset="-120"/>
              <a:ea typeface="微軟正黑體" pitchFamily="34" charset="-120"/>
            </a:rPr>
            <a:t>磊晶</a:t>
          </a:r>
          <a:r>
            <a:rPr lang="en-US" altLang="zh-TW" sz="1000" b="1" kern="1200" dirty="0" smtClean="0">
              <a:latin typeface="微軟正黑體" pitchFamily="34" charset="-120"/>
              <a:ea typeface="微軟正黑體" pitchFamily="34" charset="-120"/>
            </a:rPr>
            <a:t>EPI</a:t>
          </a:r>
          <a:endParaRPr lang="zh-TW" altLang="en-US" sz="10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445" y="0"/>
        <a:ext cx="1045164" cy="375050"/>
      </dsp:txXfrm>
    </dsp:sp>
    <dsp:sp modelId="{5A60295B-C0D2-4CF9-B271-48D18E814C79}">
      <dsp:nvSpPr>
        <dsp:cNvPr id="0" name=""/>
        <dsp:cNvSpPr/>
      </dsp:nvSpPr>
      <dsp:spPr>
        <a:xfrm>
          <a:off x="691666" y="0"/>
          <a:ext cx="3569428" cy="37505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>
              <a:latin typeface="微軟正黑體" pitchFamily="34" charset="-120"/>
              <a:ea typeface="微軟正黑體" pitchFamily="34" charset="-120"/>
            </a:rPr>
            <a:t>晶粒 </a:t>
          </a:r>
          <a:r>
            <a:rPr lang="en-US" altLang="zh-TW" sz="1000" b="1" kern="1200" dirty="0" smtClean="0">
              <a:latin typeface="微軟正黑體" pitchFamily="34" charset="-120"/>
              <a:ea typeface="微軟正黑體" pitchFamily="34" charset="-120"/>
            </a:rPr>
            <a:t>CHIP</a:t>
          </a:r>
          <a:endParaRPr lang="zh-TW" altLang="en-US" sz="10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691666" y="0"/>
        <a:ext cx="3569428" cy="375050"/>
      </dsp:txXfrm>
    </dsp:sp>
    <dsp:sp modelId="{05FE8BCA-8AD8-469D-9B4D-66494E6D7F89}">
      <dsp:nvSpPr>
        <dsp:cNvPr id="0" name=""/>
        <dsp:cNvSpPr/>
      </dsp:nvSpPr>
      <dsp:spPr>
        <a:xfrm>
          <a:off x="3904152" y="0"/>
          <a:ext cx="3569428" cy="37505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>
              <a:latin typeface="微軟正黑體" pitchFamily="34" charset="-120"/>
              <a:ea typeface="微軟正黑體" pitchFamily="34" charset="-120"/>
            </a:rPr>
            <a:t>封裝  </a:t>
          </a:r>
          <a:r>
            <a:rPr lang="en-US" altLang="zh-TW" sz="1000" b="1" kern="1200" dirty="0" smtClean="0">
              <a:latin typeface="微軟正黑體" pitchFamily="34" charset="-120"/>
              <a:ea typeface="微軟正黑體" pitchFamily="34" charset="-120"/>
            </a:rPr>
            <a:t>PKG</a:t>
          </a:r>
          <a:endParaRPr lang="zh-TW" altLang="en-US" sz="10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904152" y="0"/>
        <a:ext cx="3569428" cy="375050"/>
      </dsp:txXfrm>
    </dsp:sp>
    <dsp:sp modelId="{9BA9801C-4CA0-4C2D-92F9-BAF86D28AAE8}">
      <dsp:nvSpPr>
        <dsp:cNvPr id="0" name=""/>
        <dsp:cNvSpPr/>
      </dsp:nvSpPr>
      <dsp:spPr>
        <a:xfrm>
          <a:off x="7116638" y="0"/>
          <a:ext cx="1349458" cy="37505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>
              <a:latin typeface="微軟正黑體" pitchFamily="34" charset="-120"/>
              <a:ea typeface="微軟正黑體" pitchFamily="34" charset="-120"/>
            </a:rPr>
            <a:t>燈條</a:t>
          </a:r>
          <a:r>
            <a:rPr lang="en-US" altLang="zh-TW" sz="1000" b="1" kern="1200" dirty="0" smtClean="0">
              <a:latin typeface="微軟正黑體" pitchFamily="34" charset="-120"/>
              <a:ea typeface="微軟正黑體" pitchFamily="34" charset="-120"/>
            </a:rPr>
            <a:t>LB</a:t>
          </a:r>
          <a:endParaRPr lang="zh-TW" altLang="en-US" sz="1000" b="1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116638" y="0"/>
        <a:ext cx="1349458" cy="375050"/>
      </dsp:txXfrm>
    </dsp:sp>
    <dsp:sp modelId="{E60A694E-B626-4ADB-AF63-26F49A16111A}">
      <dsp:nvSpPr>
        <dsp:cNvPr id="0" name=""/>
        <dsp:cNvSpPr/>
      </dsp:nvSpPr>
      <dsp:spPr>
        <a:xfrm>
          <a:off x="8109154" y="0"/>
          <a:ext cx="923482" cy="37505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>
              <a:latin typeface="微軟正黑體" pitchFamily="34" charset="-120"/>
              <a:ea typeface="微軟正黑體" pitchFamily="34" charset="-120"/>
            </a:rPr>
            <a:t>成品</a:t>
          </a:r>
          <a:r>
            <a:rPr lang="en-US" altLang="zh-TW" sz="1000" b="1" kern="1200" dirty="0" smtClean="0">
              <a:latin typeface="微軟正黑體" pitchFamily="34" charset="-120"/>
              <a:ea typeface="微軟正黑體" pitchFamily="34" charset="-120"/>
            </a:rPr>
            <a:t>LA</a:t>
          </a:r>
          <a:endParaRPr lang="zh-TW" altLang="en-US" sz="10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109154" y="0"/>
        <a:ext cx="923482" cy="37505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444B0F-1CA1-409D-A9A8-5BCA6900ED88}">
      <dsp:nvSpPr>
        <dsp:cNvPr id="0" name=""/>
        <dsp:cNvSpPr/>
      </dsp:nvSpPr>
      <dsp:spPr>
        <a:xfrm>
          <a:off x="496855" y="0"/>
          <a:ext cx="5631025" cy="109589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069F1-D5B3-4AC9-97C3-758D7397449D}">
      <dsp:nvSpPr>
        <dsp:cNvPr id="0" name=""/>
        <dsp:cNvSpPr/>
      </dsp:nvSpPr>
      <dsp:spPr>
        <a:xfrm>
          <a:off x="80" y="328768"/>
          <a:ext cx="969449" cy="4383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/>
            <a:t>降低移轉時間</a:t>
          </a:r>
          <a:endParaRPr lang="zh-TW" altLang="en-US" sz="1000" b="1" kern="1200" dirty="0"/>
        </a:p>
      </dsp:txBody>
      <dsp:txXfrm>
        <a:off x="80" y="328768"/>
        <a:ext cx="969449" cy="438358"/>
      </dsp:txXfrm>
    </dsp:sp>
    <dsp:sp modelId="{1327A1C7-0143-4371-A71B-00C1267CFB36}">
      <dsp:nvSpPr>
        <dsp:cNvPr id="0" name=""/>
        <dsp:cNvSpPr/>
      </dsp:nvSpPr>
      <dsp:spPr>
        <a:xfrm>
          <a:off x="1131105" y="328768"/>
          <a:ext cx="969449" cy="43835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/>
            <a:t>調料分配透明</a:t>
          </a:r>
          <a:endParaRPr lang="zh-TW" altLang="en-US" sz="1000" b="1" kern="1200" dirty="0"/>
        </a:p>
      </dsp:txBody>
      <dsp:txXfrm>
        <a:off x="1131105" y="328768"/>
        <a:ext cx="969449" cy="438358"/>
      </dsp:txXfrm>
    </dsp:sp>
    <dsp:sp modelId="{004A3C9D-8AD3-4AB4-B091-8DD89A39A254}">
      <dsp:nvSpPr>
        <dsp:cNvPr id="0" name=""/>
        <dsp:cNvSpPr/>
      </dsp:nvSpPr>
      <dsp:spPr>
        <a:xfrm>
          <a:off x="2262130" y="328768"/>
          <a:ext cx="969449" cy="43835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/>
            <a:t>需求分佈明確</a:t>
          </a:r>
          <a:endParaRPr lang="zh-TW" altLang="en-US" sz="1000" b="1" kern="1200" dirty="0"/>
        </a:p>
      </dsp:txBody>
      <dsp:txXfrm>
        <a:off x="2262130" y="328768"/>
        <a:ext cx="969449" cy="438358"/>
      </dsp:txXfrm>
    </dsp:sp>
    <dsp:sp modelId="{C4ECCE1C-C6CB-4190-9856-56A1BDE64AB4}">
      <dsp:nvSpPr>
        <dsp:cNvPr id="0" name=""/>
        <dsp:cNvSpPr/>
      </dsp:nvSpPr>
      <dsp:spPr>
        <a:xfrm>
          <a:off x="3393155" y="328768"/>
          <a:ext cx="969449" cy="43835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/>
            <a:t>模擬分配</a:t>
          </a:r>
          <a:endParaRPr lang="en-US" altLang="zh-TW" sz="1000" b="1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/>
            <a:t>系統化</a:t>
          </a:r>
          <a:endParaRPr lang="zh-TW" altLang="en-US" sz="1000" b="1" kern="1200" dirty="0"/>
        </a:p>
      </dsp:txBody>
      <dsp:txXfrm>
        <a:off x="3393155" y="328768"/>
        <a:ext cx="969449" cy="438358"/>
      </dsp:txXfrm>
    </dsp:sp>
    <dsp:sp modelId="{CA3BD559-5114-43CD-BE96-61E3C51F1C20}">
      <dsp:nvSpPr>
        <dsp:cNvPr id="0" name=""/>
        <dsp:cNvSpPr/>
      </dsp:nvSpPr>
      <dsp:spPr>
        <a:xfrm>
          <a:off x="4524180" y="328768"/>
          <a:ext cx="969449" cy="43835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/>
            <a:t>產能限制</a:t>
          </a:r>
          <a:endParaRPr lang="en-US" altLang="zh-TW" sz="1000" b="1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b="1" kern="1200" dirty="0" smtClean="0"/>
            <a:t>系統化</a:t>
          </a:r>
          <a:endParaRPr lang="zh-TW" altLang="en-US" sz="1000" b="1" kern="1200" dirty="0"/>
        </a:p>
      </dsp:txBody>
      <dsp:txXfrm>
        <a:off x="4524180" y="328768"/>
        <a:ext cx="969449" cy="438358"/>
      </dsp:txXfrm>
    </dsp:sp>
    <dsp:sp modelId="{950C3D11-886B-4F2E-933C-94E3905936DE}">
      <dsp:nvSpPr>
        <dsp:cNvPr id="0" name=""/>
        <dsp:cNvSpPr/>
      </dsp:nvSpPr>
      <dsp:spPr>
        <a:xfrm>
          <a:off x="5655205" y="328768"/>
          <a:ext cx="969449" cy="4383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000" b="1" kern="1200" dirty="0" smtClean="0"/>
            <a:t>MPS</a:t>
          </a:r>
          <a:r>
            <a:rPr lang="zh-TW" altLang="en-US" sz="1000" b="1" kern="1200" dirty="0" smtClean="0"/>
            <a:t> 排程自動化</a:t>
          </a:r>
          <a:endParaRPr lang="zh-TW" altLang="en-US" sz="1000" b="1" kern="1200" dirty="0"/>
        </a:p>
      </dsp:txBody>
      <dsp:txXfrm>
        <a:off x="5655205" y="328768"/>
        <a:ext cx="969449" cy="43835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7D3E13-28C2-43FB-9E65-BAFD3081C6C0}">
      <dsp:nvSpPr>
        <dsp:cNvPr id="0" name=""/>
        <dsp:cNvSpPr/>
      </dsp:nvSpPr>
      <dsp:spPr>
        <a:xfrm>
          <a:off x="1158820" y="604"/>
          <a:ext cx="874375" cy="87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需求分布</a:t>
          </a:r>
          <a:endParaRPr lang="zh-TW" altLang="en-US" sz="1500" kern="1200" dirty="0"/>
        </a:p>
      </dsp:txBody>
      <dsp:txXfrm>
        <a:off x="1158820" y="604"/>
        <a:ext cx="874375" cy="874375"/>
      </dsp:txXfrm>
    </dsp:sp>
    <dsp:sp modelId="{3D893095-D80E-4239-8827-D9792630319C}">
      <dsp:nvSpPr>
        <dsp:cNvPr id="0" name=""/>
        <dsp:cNvSpPr/>
      </dsp:nvSpPr>
      <dsp:spPr>
        <a:xfrm rot="2160000">
          <a:off x="2005570" y="672257"/>
          <a:ext cx="232475" cy="295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 rot="2160000">
        <a:off x="2005570" y="672257"/>
        <a:ext cx="232475" cy="295101"/>
      </dsp:txXfrm>
    </dsp:sp>
    <dsp:sp modelId="{957A0394-4E28-4E61-8C80-396DAA2BCDE7}">
      <dsp:nvSpPr>
        <dsp:cNvPr id="0" name=""/>
        <dsp:cNvSpPr/>
      </dsp:nvSpPr>
      <dsp:spPr>
        <a:xfrm>
          <a:off x="2221065" y="772371"/>
          <a:ext cx="874375" cy="874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庫存分佈分配</a:t>
          </a:r>
          <a:endParaRPr lang="zh-TW" altLang="en-US" sz="1500" kern="1200" dirty="0"/>
        </a:p>
      </dsp:txBody>
      <dsp:txXfrm>
        <a:off x="2221065" y="772371"/>
        <a:ext cx="874375" cy="874375"/>
      </dsp:txXfrm>
    </dsp:sp>
    <dsp:sp modelId="{945C7CE9-7305-48D3-B5B8-CDC0A1A955DE}">
      <dsp:nvSpPr>
        <dsp:cNvPr id="0" name=""/>
        <dsp:cNvSpPr/>
      </dsp:nvSpPr>
      <dsp:spPr>
        <a:xfrm rot="6480000">
          <a:off x="2341178" y="1680122"/>
          <a:ext cx="232475" cy="295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 rot="6480000">
        <a:off x="2341178" y="1680122"/>
        <a:ext cx="232475" cy="295101"/>
      </dsp:txXfrm>
    </dsp:sp>
    <dsp:sp modelId="{6D8CA941-309E-4A4F-854F-C4FF41B4340A}">
      <dsp:nvSpPr>
        <dsp:cNvPr id="0" name=""/>
        <dsp:cNvSpPr/>
      </dsp:nvSpPr>
      <dsp:spPr>
        <a:xfrm>
          <a:off x="1815324" y="2021115"/>
          <a:ext cx="874375" cy="874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淨需求計算</a:t>
          </a:r>
          <a:endParaRPr lang="zh-TW" altLang="en-US" sz="1500" kern="1200" dirty="0"/>
        </a:p>
      </dsp:txBody>
      <dsp:txXfrm>
        <a:off x="1815324" y="2021115"/>
        <a:ext cx="874375" cy="874375"/>
      </dsp:txXfrm>
    </dsp:sp>
    <dsp:sp modelId="{E3F649D8-D518-4204-8AEE-F4E0E11A4AF6}">
      <dsp:nvSpPr>
        <dsp:cNvPr id="0" name=""/>
        <dsp:cNvSpPr/>
      </dsp:nvSpPr>
      <dsp:spPr>
        <a:xfrm rot="10800000">
          <a:off x="1486349" y="2310752"/>
          <a:ext cx="232475" cy="295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 rot="10800000">
        <a:off x="1486349" y="2310752"/>
        <a:ext cx="232475" cy="295101"/>
      </dsp:txXfrm>
    </dsp:sp>
    <dsp:sp modelId="{3B0552EF-351B-450D-94AE-B07A451CE528}">
      <dsp:nvSpPr>
        <dsp:cNvPr id="0" name=""/>
        <dsp:cNvSpPr/>
      </dsp:nvSpPr>
      <dsp:spPr>
        <a:xfrm>
          <a:off x="502316" y="2021115"/>
          <a:ext cx="874375" cy="874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打點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模擬</a:t>
          </a:r>
          <a:endParaRPr lang="zh-TW" altLang="en-US" sz="1500" kern="1200" dirty="0"/>
        </a:p>
      </dsp:txBody>
      <dsp:txXfrm>
        <a:off x="502316" y="2021115"/>
        <a:ext cx="874375" cy="874375"/>
      </dsp:txXfrm>
    </dsp:sp>
    <dsp:sp modelId="{9AABF6E4-893F-4087-B8D7-FA9BE90BFE40}">
      <dsp:nvSpPr>
        <dsp:cNvPr id="0" name=""/>
        <dsp:cNvSpPr/>
      </dsp:nvSpPr>
      <dsp:spPr>
        <a:xfrm rot="15120000">
          <a:off x="622428" y="1692637"/>
          <a:ext cx="232475" cy="295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 rot="15120000">
        <a:off x="622428" y="1692637"/>
        <a:ext cx="232475" cy="295101"/>
      </dsp:txXfrm>
    </dsp:sp>
    <dsp:sp modelId="{9BD755CB-9901-4D9E-8F6B-7558191CD5EB}">
      <dsp:nvSpPr>
        <dsp:cNvPr id="0" name=""/>
        <dsp:cNvSpPr/>
      </dsp:nvSpPr>
      <dsp:spPr>
        <a:xfrm>
          <a:off x="96574" y="772371"/>
          <a:ext cx="874375" cy="8743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投入量與打點</a:t>
          </a:r>
          <a:endParaRPr lang="zh-TW" altLang="en-US" sz="1500" kern="1200" dirty="0"/>
        </a:p>
      </dsp:txBody>
      <dsp:txXfrm>
        <a:off x="96574" y="772371"/>
        <a:ext cx="874375" cy="874375"/>
      </dsp:txXfrm>
    </dsp:sp>
    <dsp:sp modelId="{CBAFA7B4-628C-41E3-B861-CCD98E48DCEE}">
      <dsp:nvSpPr>
        <dsp:cNvPr id="0" name=""/>
        <dsp:cNvSpPr/>
      </dsp:nvSpPr>
      <dsp:spPr>
        <a:xfrm rot="19440000">
          <a:off x="943324" y="679992"/>
          <a:ext cx="232475" cy="2951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 rot="19440000">
        <a:off x="943324" y="679992"/>
        <a:ext cx="232475" cy="29510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14449B-8187-41C4-8481-FE717074DD25}">
      <dsp:nvSpPr>
        <dsp:cNvPr id="0" name=""/>
        <dsp:cNvSpPr/>
      </dsp:nvSpPr>
      <dsp:spPr>
        <a:xfrm>
          <a:off x="0" y="74483"/>
          <a:ext cx="954105" cy="787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Customer MD </a:t>
          </a:r>
          <a:r>
            <a:rPr lang="zh-TW" altLang="en-US" sz="1400" kern="1200" dirty="0" smtClean="0"/>
            <a:t>建立</a:t>
          </a:r>
          <a:endParaRPr lang="zh-TW" altLang="en-US" sz="1400" kern="1200" dirty="0"/>
        </a:p>
      </dsp:txBody>
      <dsp:txXfrm>
        <a:off x="0" y="74483"/>
        <a:ext cx="954105" cy="787137"/>
      </dsp:txXfrm>
    </dsp:sp>
    <dsp:sp modelId="{7C515BE7-479F-4BDB-A4C7-4520C9178108}">
      <dsp:nvSpPr>
        <dsp:cNvPr id="0" name=""/>
        <dsp:cNvSpPr/>
      </dsp:nvSpPr>
      <dsp:spPr>
        <a:xfrm>
          <a:off x="1049516" y="349742"/>
          <a:ext cx="202270" cy="23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1049516" y="349742"/>
        <a:ext cx="202270" cy="236618"/>
      </dsp:txXfrm>
    </dsp:sp>
    <dsp:sp modelId="{5B61B07F-C415-4B0D-A658-F91D8DCF325F}">
      <dsp:nvSpPr>
        <dsp:cNvPr id="0" name=""/>
        <dsp:cNvSpPr/>
      </dsp:nvSpPr>
      <dsp:spPr>
        <a:xfrm>
          <a:off x="1335748" y="74483"/>
          <a:ext cx="954105" cy="787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需求分布模擬</a:t>
          </a:r>
          <a:endParaRPr lang="zh-TW" altLang="en-US" sz="1400" kern="1200" dirty="0"/>
        </a:p>
      </dsp:txBody>
      <dsp:txXfrm>
        <a:off x="1335748" y="74483"/>
        <a:ext cx="954105" cy="787137"/>
      </dsp:txXfrm>
    </dsp:sp>
    <dsp:sp modelId="{15774BF8-466B-4918-BFFF-0FEC39C6F9E1}">
      <dsp:nvSpPr>
        <dsp:cNvPr id="0" name=""/>
        <dsp:cNvSpPr/>
      </dsp:nvSpPr>
      <dsp:spPr>
        <a:xfrm>
          <a:off x="2385265" y="349742"/>
          <a:ext cx="202270" cy="23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2385265" y="349742"/>
        <a:ext cx="202270" cy="236618"/>
      </dsp:txXfrm>
    </dsp:sp>
    <dsp:sp modelId="{BFAB0313-8715-4F1E-A918-8F4CBA4B9BB7}">
      <dsp:nvSpPr>
        <dsp:cNvPr id="0" name=""/>
        <dsp:cNvSpPr/>
      </dsp:nvSpPr>
      <dsp:spPr>
        <a:xfrm>
          <a:off x="2671496" y="74483"/>
          <a:ext cx="954105" cy="787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庫存分配</a:t>
          </a: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配 </a:t>
          </a:r>
          <a:r>
            <a:rPr lang="en-US" altLang="zh-TW" sz="1400" kern="1200" dirty="0" smtClean="0"/>
            <a:t>BIN</a:t>
          </a: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2671496" y="74483"/>
        <a:ext cx="954105" cy="787137"/>
      </dsp:txXfrm>
    </dsp:sp>
    <dsp:sp modelId="{515E29DF-0F0F-4881-BAB2-630391B0F2BB}">
      <dsp:nvSpPr>
        <dsp:cNvPr id="0" name=""/>
        <dsp:cNvSpPr/>
      </dsp:nvSpPr>
      <dsp:spPr>
        <a:xfrm>
          <a:off x="3721013" y="349742"/>
          <a:ext cx="202270" cy="23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3721013" y="349742"/>
        <a:ext cx="202270" cy="236618"/>
      </dsp:txXfrm>
    </dsp:sp>
    <dsp:sp modelId="{B4A52673-8B15-4E4C-851E-56981C401E1B}">
      <dsp:nvSpPr>
        <dsp:cNvPr id="0" name=""/>
        <dsp:cNvSpPr/>
      </dsp:nvSpPr>
      <dsp:spPr>
        <a:xfrm>
          <a:off x="4007245" y="74483"/>
          <a:ext cx="954105" cy="7871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BLSP</a:t>
          </a: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/ FCST </a:t>
          </a:r>
          <a:r>
            <a:rPr lang="zh-TW" altLang="en-US" sz="1400" kern="1200" dirty="0" smtClean="0"/>
            <a:t>自動</a:t>
          </a:r>
          <a:r>
            <a:rPr lang="zh-TW" altLang="en-US" sz="1400" kern="1200" smtClean="0"/>
            <a:t>上傳</a:t>
          </a:r>
          <a:r>
            <a:rPr lang="en-US" altLang="zh-TW" sz="1400" kern="1200" smtClean="0"/>
            <a:t>(</a:t>
          </a:r>
          <a:r>
            <a:rPr lang="zh-TW" altLang="en-US" sz="1400" kern="1200" smtClean="0"/>
            <a:t>部分</a:t>
          </a:r>
          <a:r>
            <a:rPr lang="en-US" altLang="zh-TW" sz="1400" kern="1200" smtClean="0"/>
            <a:t>)</a:t>
          </a:r>
          <a:endParaRPr lang="zh-TW" altLang="en-US" sz="1400" kern="1200" dirty="0"/>
        </a:p>
      </dsp:txBody>
      <dsp:txXfrm>
        <a:off x="4007245" y="74483"/>
        <a:ext cx="954105" cy="787137"/>
      </dsp:txXfrm>
    </dsp:sp>
    <dsp:sp modelId="{10431CD4-C54F-4C5E-8F2D-9AF57032177B}">
      <dsp:nvSpPr>
        <dsp:cNvPr id="0" name=""/>
        <dsp:cNvSpPr/>
      </dsp:nvSpPr>
      <dsp:spPr>
        <a:xfrm>
          <a:off x="5056761" y="349742"/>
          <a:ext cx="202270" cy="23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5056761" y="349742"/>
        <a:ext cx="202270" cy="236618"/>
      </dsp:txXfrm>
    </dsp:sp>
    <dsp:sp modelId="{93859E37-28D0-4ECE-A061-3543F3DDA1D8}">
      <dsp:nvSpPr>
        <dsp:cNvPr id="0" name=""/>
        <dsp:cNvSpPr/>
      </dsp:nvSpPr>
      <dsp:spPr>
        <a:xfrm>
          <a:off x="5342993" y="74483"/>
          <a:ext cx="954105" cy="7871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Auto MPS</a:t>
          </a:r>
          <a:endParaRPr lang="zh-TW" altLang="en-US" sz="1400" kern="1200" dirty="0"/>
        </a:p>
      </dsp:txBody>
      <dsp:txXfrm>
        <a:off x="5342993" y="74483"/>
        <a:ext cx="954105" cy="787137"/>
      </dsp:txXfrm>
    </dsp:sp>
    <dsp:sp modelId="{3A060B02-F9ED-4448-889E-9BC24AE37EAA}">
      <dsp:nvSpPr>
        <dsp:cNvPr id="0" name=""/>
        <dsp:cNvSpPr/>
      </dsp:nvSpPr>
      <dsp:spPr>
        <a:xfrm>
          <a:off x="6392510" y="349742"/>
          <a:ext cx="202270" cy="236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/>
        </a:p>
      </dsp:txBody>
      <dsp:txXfrm>
        <a:off x="6392510" y="349742"/>
        <a:ext cx="202270" cy="236618"/>
      </dsp:txXfrm>
    </dsp:sp>
    <dsp:sp modelId="{BEF69136-5970-4308-BD81-37216E5F5EB8}">
      <dsp:nvSpPr>
        <dsp:cNvPr id="0" name=""/>
        <dsp:cNvSpPr/>
      </dsp:nvSpPr>
      <dsp:spPr>
        <a:xfrm>
          <a:off x="6678741" y="74483"/>
          <a:ext cx="954105" cy="787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生管 </a:t>
          </a:r>
          <a:r>
            <a:rPr lang="en-US" altLang="zh-TW" sz="1400" kern="1200" dirty="0" smtClean="0"/>
            <a:t>Allocate </a:t>
          </a:r>
          <a:endParaRPr lang="zh-TW" altLang="en-US" sz="1400" kern="1200" dirty="0"/>
        </a:p>
      </dsp:txBody>
      <dsp:txXfrm>
        <a:off x="6678741" y="74483"/>
        <a:ext cx="954105" cy="78713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4E9E537-8788-4E0C-AEEF-9BAF0CCF45A3}">
      <dsp:nvSpPr>
        <dsp:cNvPr id="0" name=""/>
        <dsp:cNvSpPr/>
      </dsp:nvSpPr>
      <dsp:spPr>
        <a:xfrm>
          <a:off x="1144243" y="273"/>
          <a:ext cx="663841" cy="663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需求規格</a:t>
          </a:r>
          <a:endParaRPr lang="zh-TW" altLang="en-US" sz="1400" kern="1200" dirty="0"/>
        </a:p>
      </dsp:txBody>
      <dsp:txXfrm>
        <a:off x="1144243" y="273"/>
        <a:ext cx="663841" cy="663841"/>
      </dsp:txXfrm>
    </dsp:sp>
    <dsp:sp modelId="{3CC2975B-7585-45ED-839B-6DFE94A4B293}">
      <dsp:nvSpPr>
        <dsp:cNvPr id="0" name=""/>
        <dsp:cNvSpPr/>
      </dsp:nvSpPr>
      <dsp:spPr>
        <a:xfrm rot="3600000">
          <a:off x="1634624" y="647618"/>
          <a:ext cx="176652" cy="224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3600000">
        <a:off x="1634624" y="647618"/>
        <a:ext cx="176652" cy="224046"/>
      </dsp:txXfrm>
    </dsp:sp>
    <dsp:sp modelId="{E0A7CF6E-9E8A-4D7E-ABBB-EFC4DF3D9530}">
      <dsp:nvSpPr>
        <dsp:cNvPr id="0" name=""/>
        <dsp:cNvSpPr/>
      </dsp:nvSpPr>
      <dsp:spPr>
        <a:xfrm>
          <a:off x="1642817" y="863829"/>
          <a:ext cx="663841" cy="663841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生產規格</a:t>
          </a:r>
          <a:endParaRPr lang="zh-TW" altLang="en-US" sz="1400" kern="1200" dirty="0"/>
        </a:p>
      </dsp:txBody>
      <dsp:txXfrm>
        <a:off x="1642817" y="863829"/>
        <a:ext cx="663841" cy="663841"/>
      </dsp:txXfrm>
    </dsp:sp>
    <dsp:sp modelId="{BE0C79C0-E53B-483F-9E29-D5FB0F5C92A9}">
      <dsp:nvSpPr>
        <dsp:cNvPr id="0" name=""/>
        <dsp:cNvSpPr/>
      </dsp:nvSpPr>
      <dsp:spPr>
        <a:xfrm rot="10800000">
          <a:off x="1392837" y="1083726"/>
          <a:ext cx="176652" cy="224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0800000">
        <a:off x="1392837" y="1083726"/>
        <a:ext cx="176652" cy="224046"/>
      </dsp:txXfrm>
    </dsp:sp>
    <dsp:sp modelId="{CD14EA5B-4F75-4DCF-AB82-BFD6C74ADFB1}">
      <dsp:nvSpPr>
        <dsp:cNvPr id="0" name=""/>
        <dsp:cNvSpPr/>
      </dsp:nvSpPr>
      <dsp:spPr>
        <a:xfrm>
          <a:off x="645669" y="863829"/>
          <a:ext cx="663841" cy="663841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出貨規格</a:t>
          </a:r>
          <a:endParaRPr lang="zh-TW" altLang="en-US" sz="1400" kern="1200" dirty="0"/>
        </a:p>
      </dsp:txBody>
      <dsp:txXfrm>
        <a:off x="645669" y="863829"/>
        <a:ext cx="663841" cy="663841"/>
      </dsp:txXfrm>
    </dsp:sp>
    <dsp:sp modelId="{76065826-198F-4142-9E6A-F1B9AB7ABD85}">
      <dsp:nvSpPr>
        <dsp:cNvPr id="0" name=""/>
        <dsp:cNvSpPr/>
      </dsp:nvSpPr>
      <dsp:spPr>
        <a:xfrm rot="18000000">
          <a:off x="1136050" y="656278"/>
          <a:ext cx="176652" cy="2240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8000000">
        <a:off x="1136050" y="656278"/>
        <a:ext cx="176652" cy="224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CD2D-F775-4B9B-BBFD-578C3A8B724A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E0DC2-DC48-45AB-AF9B-D1CEE9DC6B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C60FB-700D-4796-BC2A-FA5B54184129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http://lexap3/eFabReport/SCM/PKG_SCM_SPEC.aspx?mono=C11TM02102&amp;urid=chinyang&amp;site=C11&amp;BG=BL&amp;version=1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E0DC2-DC48-45AB-AF9B-D1CEE9DC6B7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94"/>
            <a:ext cx="7772400" cy="1102519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47C1-F06B-4919-B3E7-0BBF069074FC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7231-E06C-4D19-B3CF-10AED0B32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8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784976" cy="648072"/>
          </a:xfrm>
        </p:spPr>
        <p:txBody>
          <a:bodyPr>
            <a:noAutofit/>
          </a:bodyPr>
          <a:lstStyle>
            <a:lvl1pPr algn="l">
              <a:defRPr sz="3600" b="1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843559"/>
            <a:ext cx="8784976" cy="3744416"/>
          </a:xfrm>
        </p:spPr>
        <p:txBody>
          <a:bodyPr/>
          <a:lstStyle>
            <a:lvl1pPr>
              <a:buFont typeface="Wingdings" pitchFamily="2" charset="2"/>
              <a:buChar char="p"/>
              <a:defRPr sz="2800">
                <a:latin typeface="+mj-lt"/>
                <a:ea typeface="微軟正黑體" pitchFamily="34" charset="-120"/>
              </a:defRPr>
            </a:lvl1pPr>
            <a:lvl2pPr>
              <a:buFont typeface="Wingdings" pitchFamily="2" charset="2"/>
              <a:buChar char=""/>
              <a:defRPr sz="2400"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8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784976" cy="648072"/>
          </a:xfrm>
        </p:spPr>
        <p:txBody>
          <a:bodyPr>
            <a:noAutofit/>
          </a:bodyPr>
          <a:lstStyle>
            <a:lvl1pPr algn="l">
              <a:defRPr sz="3600" b="1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843559"/>
            <a:ext cx="8784976" cy="3744416"/>
          </a:xfrm>
        </p:spPr>
        <p:txBody>
          <a:bodyPr/>
          <a:lstStyle>
            <a:lvl1pPr>
              <a:buFont typeface="Wingdings" pitchFamily="2" charset="2"/>
              <a:buChar char="p"/>
              <a:defRPr sz="2800">
                <a:latin typeface="+mj-lt"/>
                <a:ea typeface="微軟正黑體" pitchFamily="34" charset="-120"/>
              </a:defRPr>
            </a:lvl1pPr>
            <a:lvl2pPr>
              <a:buFont typeface="Wingdings" pitchFamily="2" charset="2"/>
              <a:buChar char=""/>
              <a:defRPr sz="2400"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6948000" cy="305100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TW" altLang="en-US" sz="2400" kern="1200" dirty="0" smtClean="0">
                <a:solidFill>
                  <a:schemeClr val="bg1"/>
                </a:solidFill>
                <a:latin typeface="Gill Sans MT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1F58-A1B1-4B11-B1F3-C4AF794E3C2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A8A1-0EF6-420F-BEE6-56D7DBC7DDD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29568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TW" altLang="en-US" sz="4000" kern="120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B75E-CD90-45CF-9A53-D6F694A2827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CA89-EAEF-4185-ABA2-97D240EF655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45"/>
            <a:ext cx="7772400" cy="1102519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6483B75E-CD90-45CF-9A53-D6F694A2827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16B4CA89-EAEF-4185-ABA2-97D240EF655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83574"/>
          </a:xfrm>
        </p:spPr>
        <p:txBody>
          <a:bodyPr>
            <a:normAutofit/>
          </a:bodyPr>
          <a:lstStyle>
            <a:lvl1pPr algn="l">
              <a:defRPr lang="zh-TW" altLang="en-US" sz="4000" kern="1200" dirty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51571"/>
            <a:ext cx="8229600" cy="3643052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  <a:lvl2pPr>
              <a:defRPr>
                <a:latin typeface="Gill Sans MT" pitchFamily="34" charset="0"/>
                <a:ea typeface="微軟正黑體" pitchFamily="34" charset="-120"/>
              </a:defRPr>
            </a:lvl2pPr>
            <a:lvl3pPr>
              <a:defRPr>
                <a:latin typeface="Gill Sans MT" pitchFamily="34" charset="0"/>
                <a:ea typeface="微軟正黑體" pitchFamily="34" charset="-120"/>
              </a:defRPr>
            </a:lvl3pPr>
            <a:lvl4pPr>
              <a:defRPr>
                <a:latin typeface="Gill Sans MT" pitchFamily="34" charset="0"/>
                <a:ea typeface="微軟正黑體" pitchFamily="34" charset="-120"/>
              </a:defRPr>
            </a:lvl4pPr>
            <a:lvl5pPr>
              <a:defRPr>
                <a:latin typeface="Gill Sans MT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6483B75E-CD90-45CF-9A53-D6F694A2827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16B4CA89-EAEF-4185-ABA2-97D240EF655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47C1-F06B-4919-B3E7-0BBF069074FC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7231-E06C-4D19-B3CF-10AED0B32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29568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TW" altLang="en-US" sz="4000" kern="120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B75E-CD90-45CF-9A53-D6F694A2827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CA89-EAEF-4185-ABA2-97D240EF655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1F0C9-9210-4C94-B937-E461B685F27F}" type="datetimeFigureOut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FA486-5228-445D-A971-F4E3FCAD6076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8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784976" cy="648072"/>
          </a:xfrm>
        </p:spPr>
        <p:txBody>
          <a:bodyPr>
            <a:noAutofit/>
          </a:bodyPr>
          <a:lstStyle>
            <a:lvl1pPr algn="l">
              <a:defRPr sz="3600" b="1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843559"/>
            <a:ext cx="8784976" cy="3744416"/>
          </a:xfrm>
        </p:spPr>
        <p:txBody>
          <a:bodyPr/>
          <a:lstStyle>
            <a:lvl1pPr>
              <a:buFont typeface="Wingdings" pitchFamily="2" charset="2"/>
              <a:buChar char="p"/>
              <a:defRPr sz="2800">
                <a:latin typeface="+mj-lt"/>
                <a:ea typeface="微軟正黑體" pitchFamily="34" charset="-120"/>
              </a:defRPr>
            </a:lvl1pPr>
            <a:lvl2pPr>
              <a:buFont typeface="Wingdings" pitchFamily="2" charset="2"/>
              <a:buChar char=""/>
              <a:defRPr sz="2400"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6948000" cy="305100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TW" altLang="en-US" sz="2400" kern="1200" dirty="0" smtClean="0">
                <a:solidFill>
                  <a:schemeClr val="bg1"/>
                </a:solidFill>
                <a:latin typeface="Gill Sans MT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1F58-A1B1-4B11-B1F3-C4AF794E3C2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A8A1-0EF6-420F-BEE6-56D7DBC7DDD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29568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TW" altLang="en-US" sz="4000" kern="120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B75E-CD90-45CF-9A53-D6F694A28277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4CA89-EAEF-4185-ABA2-97D240EF6555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6948000" cy="305100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TW" altLang="en-US" sz="2400" kern="1200" dirty="0" smtClean="0">
                <a:solidFill>
                  <a:schemeClr val="bg1"/>
                </a:solidFill>
                <a:latin typeface="Gill Sans MT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11F58-A1B1-4B11-B1F3-C4AF794E3C2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A8A1-0EF6-420F-BEE6-56D7DBC7DDD1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8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784976" cy="648072"/>
          </a:xfrm>
        </p:spPr>
        <p:txBody>
          <a:bodyPr>
            <a:noAutofit/>
          </a:bodyPr>
          <a:lstStyle>
            <a:lvl1pPr algn="l">
              <a:defRPr sz="3600" b="1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843559"/>
            <a:ext cx="8784976" cy="3744416"/>
          </a:xfrm>
        </p:spPr>
        <p:txBody>
          <a:bodyPr/>
          <a:lstStyle>
            <a:lvl1pPr>
              <a:buFont typeface="Wingdings" pitchFamily="2" charset="2"/>
              <a:buChar char="p"/>
              <a:defRPr sz="2800">
                <a:latin typeface="+mj-lt"/>
                <a:ea typeface="微軟正黑體" pitchFamily="34" charset="-120"/>
              </a:defRPr>
            </a:lvl1pPr>
            <a:lvl2pPr>
              <a:buFont typeface="Wingdings" pitchFamily="2" charset="2"/>
              <a:buChar char=""/>
              <a:defRPr sz="2400"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47C1-F06B-4919-B3E7-0BBF069074FC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7231-E06C-4D19-B3CF-10AED0B32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8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784976" cy="648072"/>
          </a:xfrm>
        </p:spPr>
        <p:txBody>
          <a:bodyPr>
            <a:noAutofit/>
          </a:bodyPr>
          <a:lstStyle>
            <a:lvl1pPr algn="l">
              <a:defRPr sz="3600" b="1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843559"/>
            <a:ext cx="8784976" cy="3744416"/>
          </a:xfrm>
        </p:spPr>
        <p:txBody>
          <a:bodyPr/>
          <a:lstStyle>
            <a:lvl1pPr>
              <a:buFont typeface="Wingdings" pitchFamily="2" charset="2"/>
              <a:buChar char="p"/>
              <a:defRPr sz="2800">
                <a:latin typeface="+mj-lt"/>
                <a:ea typeface="微軟正黑體" pitchFamily="34" charset="-120"/>
              </a:defRPr>
            </a:lvl1pPr>
            <a:lvl2pPr>
              <a:buFont typeface="Wingdings" pitchFamily="2" charset="2"/>
              <a:buChar char=""/>
              <a:defRPr sz="2400"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8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784976" cy="648072"/>
          </a:xfrm>
        </p:spPr>
        <p:txBody>
          <a:bodyPr>
            <a:noAutofit/>
          </a:bodyPr>
          <a:lstStyle>
            <a:lvl1pPr algn="l">
              <a:defRPr sz="3600" b="1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843559"/>
            <a:ext cx="8784976" cy="3744416"/>
          </a:xfrm>
        </p:spPr>
        <p:txBody>
          <a:bodyPr/>
          <a:lstStyle>
            <a:lvl1pPr>
              <a:buFont typeface="Wingdings" pitchFamily="2" charset="2"/>
              <a:buChar char="p"/>
              <a:defRPr sz="2800">
                <a:latin typeface="+mj-lt"/>
                <a:ea typeface="微軟正黑體" pitchFamily="34" charset="-120"/>
              </a:defRPr>
            </a:lvl1pPr>
            <a:lvl2pPr>
              <a:buFont typeface="Wingdings" pitchFamily="2" charset="2"/>
              <a:buChar char=""/>
              <a:defRPr sz="2400"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90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784976" cy="648072"/>
          </a:xfrm>
        </p:spPr>
        <p:txBody>
          <a:bodyPr>
            <a:noAutofit/>
          </a:bodyPr>
          <a:lstStyle>
            <a:lvl1pPr algn="l">
              <a:defRPr sz="3600" b="1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843559"/>
            <a:ext cx="8784976" cy="3744416"/>
          </a:xfrm>
        </p:spPr>
        <p:txBody>
          <a:bodyPr/>
          <a:lstStyle>
            <a:lvl1pPr>
              <a:buFont typeface="Wingdings" pitchFamily="2" charset="2"/>
              <a:buChar char="p"/>
              <a:defRPr sz="2800">
                <a:latin typeface="+mj-lt"/>
                <a:ea typeface="微軟正黑體" pitchFamily="34" charset="-120"/>
              </a:defRPr>
            </a:lvl1pPr>
            <a:lvl2pPr>
              <a:buFont typeface="Wingdings" pitchFamily="2" charset="2"/>
              <a:buChar char=""/>
              <a:defRPr sz="2400"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Gill Sans MT" pitchFamily="34" charset="0"/>
                <a:ea typeface="微軟正黑體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78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Gill Sans MT" pitchFamily="34" charset="0"/>
                <a:ea typeface="微軟正黑體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47C1-F06B-4919-B3E7-0BBF069074FC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D7231-E06C-4D19-B3CF-10AED0B325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8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634-1080-4E42-9B01-FA2E2B600B7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6F93-01A9-4A51-A491-CAF3AAD8EE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8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71C32AA7-4A53-459A-A4DC-96E6A01B3F9A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fld id="{B4F2316A-5EA8-48F7-BA2F-246746F71F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51470"/>
            <a:ext cx="8784976" cy="648072"/>
          </a:xfrm>
        </p:spPr>
        <p:txBody>
          <a:bodyPr>
            <a:noAutofit/>
          </a:bodyPr>
          <a:lstStyle>
            <a:lvl1pPr algn="l">
              <a:defRPr sz="3600" b="1">
                <a:latin typeface="+mj-lt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843559"/>
            <a:ext cx="8784976" cy="3744416"/>
          </a:xfrm>
        </p:spPr>
        <p:txBody>
          <a:bodyPr/>
          <a:lstStyle>
            <a:lvl1pPr>
              <a:buFont typeface="Wingdings" pitchFamily="2" charset="2"/>
              <a:buChar char="p"/>
              <a:defRPr sz="2800">
                <a:latin typeface="+mj-lt"/>
                <a:ea typeface="微軟正黑體" pitchFamily="34" charset="-120"/>
              </a:defRPr>
            </a:lvl1pPr>
            <a:lvl2pPr>
              <a:buFont typeface="Wingdings" pitchFamily="2" charset="2"/>
              <a:buChar char=""/>
              <a:defRPr sz="2400">
                <a:latin typeface="+mj-lt"/>
                <a:ea typeface="微軟正黑體" pitchFamily="34" charset="-120"/>
              </a:defRPr>
            </a:lvl2pPr>
            <a:lvl3pPr>
              <a:defRPr>
                <a:latin typeface="+mj-lt"/>
                <a:ea typeface="微軟正黑體" pitchFamily="34" charset="-120"/>
              </a:defRPr>
            </a:lvl3pPr>
            <a:lvl4pPr>
              <a:defRPr>
                <a:latin typeface="+mj-lt"/>
                <a:ea typeface="微軟正黑體" pitchFamily="34" charset="-120"/>
              </a:defRPr>
            </a:lvl4pPr>
            <a:lvl5pPr>
              <a:defRPr>
                <a:latin typeface="+mj-lt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2AA7-4A53-459A-A4DC-96E6A01B3F9A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316A-5EA8-48F7-BA2F-246746F71F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467544" y="1779737"/>
            <a:ext cx="7772400" cy="1101725"/>
          </a:xfrm>
        </p:spPr>
        <p:txBody>
          <a:bodyPr>
            <a:normAutofit/>
          </a:bodyPr>
          <a:lstStyle>
            <a:lvl1pPr algn="l">
              <a:defRPr sz="3600" b="1"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分頁標題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B279-A4E0-40DA-AF8E-F2E06928C43A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4A44-5CF9-4434-AF23-BF9EE3678C9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8688"/>
            <a:ext cx="7772400" cy="1101725"/>
          </a:xfrm>
        </p:spPr>
        <p:txBody>
          <a:bodyPr/>
          <a:lstStyle>
            <a:lvl1pPr>
              <a:defRPr>
                <a:latin typeface="Gill Sans MT" pitchFamily="34" charset="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9634-1080-4E42-9B01-FA2E2B600B7E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6F93-01A9-4A51-A491-CAF3AAD8EE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.jpe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jpe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2.jpe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4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.jpe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F47C1-F06B-4919-B3E7-0BBF069074FC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D7231-E06C-4D19-B3CF-10AED0B3257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cover112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7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33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1124_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33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1124_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84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340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340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340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1124_B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9634-1080-4E42-9B01-FA2E2B600B7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33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6F93-01A9-4A51-A491-CAF3AAD8EEA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7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2AA7-4A53-459A-A4DC-96E6A01B3F9A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33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16A-5EA8-48F7-BA2F-246746F71F4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1124_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B279-A4E0-40DA-AF8E-F2E06928C43A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33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B4A44-5CF9-4434-AF23-BF9EE3678C9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tit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9634-1080-4E42-9B01-FA2E2B600B7E}" type="datetimeFigureOut">
              <a:rPr lang="zh-TW" altLang="en-US" smtClean="0"/>
              <a:pPr/>
              <a:t>2020/3/24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33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6F93-01A9-4A51-A491-CAF3AAD8EEA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 descr="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7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33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1124_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33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1124_B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83B75E-CD90-45CF-9A53-D6F694A28277}" type="datetimeFigureOut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Gill Sans MT" pitchFamily="34" charset="0"/>
                <a:ea typeface="微軟正黑體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2020/3/24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black">
                  <a:tint val="7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B4CA89-EAEF-4185-ABA2-97D240EF6555}" type="slidenum">
              <a:rPr kumimoji="1" lang="zh-TW" altLang="en-US" smtClean="0">
                <a:solidFill>
                  <a:prstClr val="black">
                    <a:tint val="75000"/>
                  </a:prstClr>
                </a:solidFill>
                <a:latin typeface="Gill Sans MT" pitchFamily="34" charset="0"/>
                <a:ea typeface="微軟正黑體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zh-TW" altLang="en-US">
              <a:solidFill>
                <a:prstClr val="black">
                  <a:tint val="75000"/>
                </a:prst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7" name="圖片 6" descr="WHITE4-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33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1124_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82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32AA7-4A53-459A-A4DC-96E6A01B3F9A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2020/3/24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338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338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316A-5EA8-48F7-BA2F-246746F71F4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 descr="1124_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3" y="0"/>
            <a:ext cx="9135879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png"/><Relationship Id="rId4" Type="http://schemas.openxmlformats.org/officeDocument/2006/relationships/diagramData" Target="../diagrams/data1.xml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643461" y="2931800"/>
            <a:ext cx="367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 smtClean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  <a:cs typeface="Arial" charset="0"/>
              </a:rPr>
              <a:t>Cheng-Chin Yang</a:t>
            </a:r>
          </a:p>
          <a:p>
            <a:pPr algn="r"/>
            <a:r>
              <a:rPr lang="en-US" altLang="zh-TW" dirty="0" smtClean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  <a:cs typeface="Arial" charset="0"/>
              </a:rPr>
              <a:t>ITAA0</a:t>
            </a:r>
          </a:p>
          <a:p>
            <a:pPr algn="r"/>
            <a:r>
              <a:rPr lang="en-US" altLang="zh-TW" dirty="0" smtClean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  <a:cs typeface="Arial" charset="0"/>
              </a:rPr>
              <a:t>2020/03/19</a:t>
            </a:r>
            <a:endParaRPr lang="en-US" altLang="zh-TW" dirty="0" smtClean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784976" cy="648072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F/G 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規格判定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–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 現況管理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99542"/>
            <a:ext cx="8784976" cy="504055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600" dirty="0" smtClean="0"/>
              <a:t>建議整合與 </a:t>
            </a:r>
            <a:r>
              <a:rPr lang="en-US" altLang="zh-TW" sz="1600" dirty="0" smtClean="0"/>
              <a:t>PM/ </a:t>
            </a:r>
            <a:r>
              <a:rPr lang="zh-TW" altLang="en-US" sz="1600" dirty="0" smtClean="0"/>
              <a:t>生管建立定期 </a:t>
            </a:r>
            <a:r>
              <a:rPr lang="en-US" altLang="zh-TW" sz="1600" dirty="0" smtClean="0"/>
              <a:t>Review </a:t>
            </a:r>
            <a:r>
              <a:rPr lang="zh-TW" altLang="en-US" sz="1600" dirty="0" smtClean="0"/>
              <a:t>機制</a:t>
            </a:r>
            <a:endParaRPr lang="en-US" altLang="zh-TW" sz="1600" dirty="0" smtClean="0"/>
          </a:p>
          <a:p>
            <a:r>
              <a:rPr lang="zh-TW" altLang="en-US" sz="1600" dirty="0" smtClean="0"/>
              <a:t>先請生管協助對應 </a:t>
            </a:r>
            <a:r>
              <a:rPr lang="en-US" altLang="zh-TW" sz="1600" dirty="0" smtClean="0"/>
              <a:t>FCST</a:t>
            </a:r>
            <a:r>
              <a:rPr lang="zh-TW" altLang="en-US" sz="1600" dirty="0" smtClean="0"/>
              <a:t> 料號與實際使用料號</a:t>
            </a:r>
            <a:r>
              <a:rPr lang="en-US" altLang="zh-TW" sz="1600" dirty="0" smtClean="0"/>
              <a:t>(Customer </a:t>
            </a:r>
            <a:r>
              <a:rPr lang="zh-TW" altLang="en-US" sz="1600" dirty="0" smtClean="0"/>
              <a:t>完成後可自動對應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512" y="3866356"/>
          <a:ext cx="5864920" cy="1009650"/>
        </p:xfrm>
        <a:graphic>
          <a:graphicData uri="http://schemas.openxmlformats.org/drawingml/2006/table">
            <a:tbl>
              <a:tblPr/>
              <a:tblGrid>
                <a:gridCol w="1184400"/>
                <a:gridCol w="936104"/>
                <a:gridCol w="936104"/>
                <a:gridCol w="936104"/>
                <a:gridCol w="936104"/>
                <a:gridCol w="93610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FFFF"/>
                          </a:solidFill>
                          <a:latin typeface="Calibri"/>
                          <a:cs typeface="新細明體"/>
                        </a:rPr>
                        <a:t>FCST</a:t>
                      </a:r>
                      <a:endParaRPr lang="zh-TW" sz="1200" kern="100" dirty="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FFFF"/>
                          </a:solidFill>
                          <a:latin typeface="Calibri"/>
                          <a:cs typeface="新細明體"/>
                        </a:rPr>
                        <a:t>MainBin</a:t>
                      </a:r>
                      <a:endParaRPr lang="zh-TW" sz="1200" kern="100" dirty="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FFFF"/>
                          </a:solidFill>
                          <a:latin typeface="Calibri"/>
                          <a:cs typeface="新細明體"/>
                        </a:rPr>
                        <a:t>Sidebin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規格關閉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已轉碼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FFFFFF"/>
                          </a:solidFill>
                          <a:latin typeface="Calibri"/>
                          <a:cs typeface="新細明體"/>
                        </a:rPr>
                        <a:t>TTL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cs typeface="新細明體"/>
                        </a:rPr>
                        <a:t>FCST</a:t>
                      </a:r>
                      <a:r>
                        <a:rPr lang="zh-TW" sz="1200" kern="100" dirty="0">
                          <a:latin typeface="Calibri"/>
                          <a:cs typeface="Calibri"/>
                        </a:rPr>
                        <a:t>關閉</a:t>
                      </a:r>
                      <a:endParaRPr lang="zh-TW" sz="1200" kern="100" dirty="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cs typeface="新細明體"/>
                        </a:rPr>
                        <a:t>17,666,952</a:t>
                      </a:r>
                      <a:endParaRPr lang="zh-TW" sz="1200" kern="100" dirty="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1,845,273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18,133,189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522,693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38,168,107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latin typeface="Calibri"/>
                          <a:cs typeface="Calibri"/>
                        </a:rPr>
                        <a:t>無</a:t>
                      </a:r>
                      <a:r>
                        <a:rPr lang="en-US" sz="1200" kern="100" dirty="0">
                          <a:latin typeface="Calibri"/>
                          <a:cs typeface="新細明體"/>
                        </a:rPr>
                        <a:t>FCST</a:t>
                      </a:r>
                      <a:r>
                        <a:rPr lang="zh-TW" sz="1200" kern="100" dirty="0">
                          <a:latin typeface="Calibri"/>
                          <a:cs typeface="Calibri"/>
                        </a:rPr>
                        <a:t>料號</a:t>
                      </a:r>
                      <a:endParaRPr lang="zh-TW" sz="1200" kern="100" dirty="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cs typeface="新細明體"/>
                        </a:rPr>
                        <a:t>88,349,931</a:t>
                      </a:r>
                      <a:endParaRPr lang="zh-TW" sz="1200" kern="100" dirty="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10,703,498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47,545,556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30,520,460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177,119,445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cs typeface="新細明體"/>
                        </a:rPr>
                        <a:t>FCST </a:t>
                      </a:r>
                      <a:r>
                        <a:rPr lang="zh-TW" sz="1200" kern="100" dirty="0">
                          <a:latin typeface="Calibri"/>
                          <a:cs typeface="Calibri"/>
                        </a:rPr>
                        <a:t>規格</a:t>
                      </a:r>
                      <a:endParaRPr lang="zh-TW" sz="1200" kern="100" dirty="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cs typeface="新細明體"/>
                        </a:rPr>
                        <a:t>202,830,227</a:t>
                      </a:r>
                      <a:endParaRPr lang="zh-TW" sz="1200" kern="100" dirty="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10,850,795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8,783,419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2,910,751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225,375,192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cs typeface="新細明體"/>
                        </a:rPr>
                        <a:t>TTL</a:t>
                      </a:r>
                      <a:endParaRPr lang="zh-TW" sz="1200" kern="100" dirty="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cs typeface="新細明體"/>
                        </a:rPr>
                        <a:t>308,847,110</a:t>
                      </a:r>
                      <a:endParaRPr lang="zh-TW" sz="1200" kern="100" dirty="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23,399,566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74,462,164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Calibri"/>
                          <a:cs typeface="新細明體"/>
                        </a:rPr>
                        <a:t>33,953,904</a:t>
                      </a:r>
                      <a:endParaRPr lang="zh-TW" sz="1200" kern="10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Calibri"/>
                          <a:cs typeface="新細明體"/>
                        </a:rPr>
                        <a:t>440,662,744</a:t>
                      </a:r>
                      <a:endParaRPr lang="zh-TW" sz="1200" kern="100" dirty="0">
                        <a:latin typeface="新細明體"/>
                        <a:cs typeface="新細明體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9512" y="2643758"/>
          <a:ext cx="5839200" cy="1095375"/>
        </p:xfrm>
        <a:graphic>
          <a:graphicData uri="http://schemas.openxmlformats.org/drawingml/2006/table">
            <a:tbl>
              <a:tblPr/>
              <a:tblGrid>
                <a:gridCol w="1184400"/>
                <a:gridCol w="892800"/>
                <a:gridCol w="810000"/>
                <a:gridCol w="1029600"/>
                <a:gridCol w="810000"/>
                <a:gridCol w="1112400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FCST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MainBin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Sidebin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規格關閉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已轉碼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TTL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FCST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關閉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無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FCST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料號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FCST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規格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TTL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9511" y="1203598"/>
          <a:ext cx="5832648" cy="1251585"/>
        </p:xfrm>
        <a:graphic>
          <a:graphicData uri="http://schemas.openxmlformats.org/drawingml/2006/table">
            <a:tbl>
              <a:tblPr/>
              <a:tblGrid>
                <a:gridCol w="1182618"/>
                <a:gridCol w="891247"/>
                <a:gridCol w="809835"/>
                <a:gridCol w="1028362"/>
                <a:gridCol w="809835"/>
                <a:gridCol w="1110751"/>
              </a:tblGrid>
              <a:tr h="2190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FCST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MainBin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Sidebin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規格</a:t>
                      </a:r>
                      <a:r>
                        <a:rPr lang="zh-TW" altLang="en-US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關閉</a:t>
                      </a:r>
                      <a:r>
                        <a:rPr lang="en-US" altLang="zh-TW" sz="12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(DG)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已轉碼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TTL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FCST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關閉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PM</a:t>
                      </a:r>
                      <a:r>
                        <a:rPr lang="zh-TW" altLang="en-US" sz="1000" b="1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 修正規格</a:t>
                      </a:r>
                      <a:endParaRPr lang="en-US" altLang="zh-TW" sz="1000" b="1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2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庫齡管理</a:t>
                      </a:r>
                      <a:endParaRPr lang="en-US" altLang="zh-TW" sz="1200" b="1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TW" altLang="en-US" sz="12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監控至否下線出貨</a:t>
                      </a:r>
                      <a:endParaRPr lang="en-US" altLang="zh-TW" sz="1200" b="1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 rtl="0" fontAlgn="ctr"/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無</a:t>
                      </a:r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FCST</a:t>
                      </a:r>
                      <a:r>
                        <a:rPr lang="zh-TW" alt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料號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系統無法判定</a:t>
                      </a:r>
                      <a:endParaRPr lang="en-US" altLang="zh-TW" sz="1000" b="1" i="0" u="none" strike="noStrike" dirty="0" smtClean="0">
                        <a:solidFill>
                          <a:srgbClr val="0000FF"/>
                        </a:solidFill>
                        <a:latin typeface="Calibri"/>
                      </a:endParaRPr>
                    </a:p>
                    <a:p>
                      <a:pPr algn="ctr" rtl="0" fontAlgn="ctr"/>
                      <a:r>
                        <a:rPr lang="zh-TW" altLang="en-US" sz="1000" b="1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須生管協助</a:t>
                      </a:r>
                      <a:endParaRPr lang="en-US" altLang="zh-TW" sz="1000" b="1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200" b="1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FCST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料號與實際不同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FCST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規格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安全</a:t>
                      </a:r>
                      <a:endParaRPr lang="en-US" altLang="zh-TW" sz="1200" b="1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PM</a:t>
                      </a:r>
                      <a:r>
                        <a:rPr lang="zh-TW" altLang="en-US" sz="1200" b="1" i="0" u="none" strike="noStrike" baseline="0" dirty="0" smtClean="0">
                          <a:solidFill>
                            <a:srgbClr val="0000FF"/>
                          </a:solidFill>
                          <a:latin typeface="Calibri"/>
                        </a:rPr>
                        <a:t> 重新判定</a:t>
                      </a:r>
                      <a:endParaRPr lang="en-US" altLang="zh-TW" sz="1200" b="1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200" b="1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TTL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可用庫存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 smtClean="0">
                          <a:solidFill>
                            <a:srgbClr val="0000FF"/>
                          </a:solidFill>
                          <a:latin typeface="+mn-lt"/>
                        </a:rPr>
                        <a:t>可能轉費用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 dirty="0" smtClean="0">
                          <a:solidFill>
                            <a:srgbClr val="0000FF"/>
                          </a:solidFill>
                          <a:latin typeface="Calibri"/>
                        </a:rPr>
                        <a:t>待轉費用倉</a:t>
                      </a:r>
                      <a:endParaRPr lang="en-US" altLang="zh-TW" sz="1200" b="1" i="0" u="none" strike="noStrike" dirty="0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TW" sz="1200" b="1" i="0" u="none" strike="noStrike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308304" cy="483518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BU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 系統修改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–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Q2 (Planning / </a:t>
            </a:r>
            <a:r>
              <a:rPr lang="en-US" altLang="zh-TW" sz="2200" kern="0" dirty="0" err="1" smtClean="0">
                <a:solidFill>
                  <a:schemeClr val="bg1"/>
                </a:solidFill>
                <a:latin typeface="微軟正黑體" pitchFamily="34" charset="-120"/>
              </a:rPr>
              <a:t>Fcst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 / 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出貨排程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)</a:t>
            </a:r>
            <a:endParaRPr lang="zh-TW" altLang="en-US" sz="2200" kern="0" dirty="0" smtClean="0">
              <a:solidFill>
                <a:schemeClr val="bg1"/>
              </a:solidFill>
              <a:latin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27534"/>
            <a:ext cx="4176464" cy="1728191"/>
          </a:xfrm>
        </p:spPr>
        <p:txBody>
          <a:bodyPr>
            <a:normAutofit/>
          </a:bodyPr>
          <a:lstStyle/>
          <a:p>
            <a:r>
              <a:rPr lang="en-US" altLang="zh-TW" sz="1600" dirty="0" smtClean="0"/>
              <a:t>Customer Model Name </a:t>
            </a:r>
            <a:r>
              <a:rPr lang="zh-TW" altLang="en-US" sz="1600" dirty="0" smtClean="0"/>
              <a:t>正確性</a:t>
            </a:r>
            <a:endParaRPr lang="en-US" altLang="zh-TW" sz="1600" dirty="0" smtClean="0"/>
          </a:p>
          <a:p>
            <a:r>
              <a:rPr lang="en-US" altLang="zh-TW" sz="1600" dirty="0" smtClean="0"/>
              <a:t>FCST</a:t>
            </a:r>
            <a:r>
              <a:rPr lang="zh-TW" altLang="en-US" sz="1600" dirty="0" smtClean="0"/>
              <a:t> 進版自動更新規格</a:t>
            </a:r>
            <a:endParaRPr lang="en-US" altLang="zh-TW" sz="1600" dirty="0" smtClean="0"/>
          </a:p>
          <a:p>
            <a:r>
              <a:rPr lang="zh-TW" altLang="en-US" sz="1600" dirty="0" smtClean="0"/>
              <a:t>出貨排程以</a:t>
            </a:r>
            <a:r>
              <a:rPr lang="en-US" altLang="zh-TW" sz="1600" dirty="0" smtClean="0"/>
              <a:t>CPN</a:t>
            </a:r>
            <a:r>
              <a:rPr lang="zh-TW" altLang="en-US" sz="1600" dirty="0" smtClean="0"/>
              <a:t> 鏈結規格與卡控出貨</a:t>
            </a:r>
            <a:endParaRPr lang="en-US" altLang="zh-TW" sz="1600" dirty="0" smtClean="0"/>
          </a:p>
          <a:p>
            <a:r>
              <a:rPr lang="zh-TW" altLang="en-US" sz="1600" dirty="0" smtClean="0"/>
              <a:t>完善庫存 </a:t>
            </a:r>
            <a:r>
              <a:rPr lang="en-US" altLang="zh-TW" sz="1600" dirty="0" smtClean="0"/>
              <a:t>Bin Review</a:t>
            </a:r>
          </a:p>
          <a:p>
            <a:r>
              <a:rPr lang="zh-TW" altLang="en-US" sz="1600" dirty="0" smtClean="0"/>
              <a:t>自動挑箱挑</a:t>
            </a:r>
            <a:r>
              <a:rPr lang="en-US" altLang="zh-TW" sz="1600" dirty="0" smtClean="0"/>
              <a:t>Lot(Q3)</a:t>
            </a:r>
          </a:p>
          <a:p>
            <a:pPr>
              <a:buNone/>
            </a:pPr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zh-TW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715766"/>
            <a:ext cx="4248472" cy="223224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715766"/>
            <a:ext cx="439248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4427984" y="2427734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00FF"/>
                </a:solidFill>
              </a:rPr>
              <a:t>Customer Model Name NV156FHM-N4H</a:t>
            </a:r>
            <a:r>
              <a:rPr lang="zh-TW" altLang="en-US" sz="1200" dirty="0" smtClean="0">
                <a:solidFill>
                  <a:srgbClr val="0000FF"/>
                </a:solidFill>
              </a:rPr>
              <a:t> 代表 </a:t>
            </a:r>
            <a:r>
              <a:rPr lang="en-US" altLang="zh-TW" sz="1200" dirty="0" smtClean="0">
                <a:solidFill>
                  <a:srgbClr val="0000FF"/>
                </a:solidFill>
              </a:rPr>
              <a:t>5</a:t>
            </a:r>
            <a:r>
              <a:rPr lang="zh-TW" altLang="en-US" sz="1200" dirty="0" smtClean="0">
                <a:solidFill>
                  <a:srgbClr val="0000FF"/>
                </a:solidFill>
              </a:rPr>
              <a:t> 支 </a:t>
            </a:r>
            <a:r>
              <a:rPr lang="en-US" altLang="zh-TW" sz="1200" dirty="0" smtClean="0">
                <a:solidFill>
                  <a:srgbClr val="0000FF"/>
                </a:solidFill>
              </a:rPr>
              <a:t>PKG</a:t>
            </a:r>
            <a:r>
              <a:rPr lang="zh-TW" altLang="en-US" sz="1200" dirty="0" smtClean="0">
                <a:solidFill>
                  <a:srgbClr val="0000FF"/>
                </a:solidFill>
              </a:rPr>
              <a:t> </a:t>
            </a:r>
            <a:r>
              <a:rPr lang="en-US" altLang="zh-TW" sz="1200" dirty="0" smtClean="0">
                <a:solidFill>
                  <a:srgbClr val="0000FF"/>
                </a:solidFill>
              </a:rPr>
              <a:t>10</a:t>
            </a:r>
            <a:r>
              <a:rPr lang="zh-TW" altLang="en-US" sz="1200" dirty="0" smtClean="0">
                <a:solidFill>
                  <a:srgbClr val="0000FF"/>
                </a:solidFill>
              </a:rPr>
              <a:t> 支 </a:t>
            </a:r>
            <a:r>
              <a:rPr lang="en-US" altLang="zh-TW" sz="1200" dirty="0" smtClean="0">
                <a:solidFill>
                  <a:srgbClr val="0000FF"/>
                </a:solidFill>
              </a:rPr>
              <a:t>LB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8" name="資料庫圖表 7"/>
          <p:cNvGraphicFramePr/>
          <p:nvPr/>
        </p:nvGraphicFramePr>
        <p:xfrm>
          <a:off x="4932040" y="843558"/>
          <a:ext cx="2952328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940152" y="555526"/>
            <a:ext cx="1107996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rgbClr val="0000FF"/>
                </a:solidFill>
              </a:rPr>
              <a:t>收斂一致透明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787774"/>
            <a:ext cx="3672408" cy="18613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236296" cy="555526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Planning 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系統修改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–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Q2</a:t>
            </a:r>
            <a:endParaRPr lang="zh-TW" altLang="en-US" sz="2200" kern="0" dirty="0" smtClean="0">
              <a:solidFill>
                <a:schemeClr val="bg1"/>
              </a:solidFill>
              <a:latin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99542"/>
            <a:ext cx="8784976" cy="151216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800" dirty="0" smtClean="0"/>
              <a:t>新增 </a:t>
            </a:r>
            <a:r>
              <a:rPr lang="en-US" altLang="zh-TW" sz="1800" dirty="0" smtClean="0"/>
              <a:t>CHIP</a:t>
            </a:r>
            <a:r>
              <a:rPr lang="zh-TW" altLang="en-US" sz="1800" dirty="0" smtClean="0"/>
              <a:t> 投入規格</a:t>
            </a:r>
            <a:endParaRPr lang="en-US" altLang="zh-TW" sz="1800" dirty="0" smtClean="0"/>
          </a:p>
          <a:p>
            <a:r>
              <a:rPr lang="en-US" altLang="zh-TW" sz="1800" dirty="0" smtClean="0"/>
              <a:t>Customer Model Name </a:t>
            </a:r>
            <a:r>
              <a:rPr lang="zh-TW" altLang="en-US" sz="1800" dirty="0" smtClean="0"/>
              <a:t>查詢所屬 料號</a:t>
            </a:r>
            <a:r>
              <a:rPr lang="en-US" altLang="zh-TW" sz="1800" dirty="0" smtClean="0"/>
              <a:t>(96+95)</a:t>
            </a:r>
          </a:p>
          <a:p>
            <a:r>
              <a:rPr lang="en-US" altLang="zh-TW" sz="1800" dirty="0" smtClean="0"/>
              <a:t>95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!</a:t>
            </a:r>
            <a:r>
              <a:rPr lang="zh-TW" altLang="en-US" sz="1800" dirty="0" smtClean="0"/>
              <a:t> 規格聯集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扣除自動關 </a:t>
            </a:r>
            <a:r>
              <a:rPr lang="en-US" altLang="zh-TW" sz="1800" dirty="0" smtClean="0"/>
              <a:t>Bin </a:t>
            </a:r>
            <a:r>
              <a:rPr lang="zh-TW" altLang="en-US" sz="1800" dirty="0" smtClean="0"/>
              <a:t>後</a:t>
            </a:r>
            <a:r>
              <a:rPr lang="en-US" altLang="zh-TW" sz="1800" dirty="0" smtClean="0"/>
              <a:t>)</a:t>
            </a:r>
          </a:p>
          <a:p>
            <a:r>
              <a:rPr lang="en-US" altLang="zh-TW" sz="1800" dirty="0" smtClean="0"/>
              <a:t>Customer Model Name Copy </a:t>
            </a:r>
          </a:p>
          <a:p>
            <a:pPr lvl="1"/>
            <a:r>
              <a:rPr lang="zh-TW" altLang="en-US" sz="1400" dirty="0" smtClean="0"/>
              <a:t>先有第</a:t>
            </a:r>
            <a:r>
              <a:rPr lang="en-US" altLang="zh-TW" sz="1400" dirty="0" smtClean="0"/>
              <a:t>1</a:t>
            </a:r>
            <a:r>
              <a:rPr lang="zh-TW" altLang="en-US" sz="1400" dirty="0" smtClean="0"/>
              <a:t> 組</a:t>
            </a:r>
            <a:r>
              <a:rPr lang="en-US" altLang="zh-TW" sz="1400" dirty="0" smtClean="0"/>
              <a:t> 95!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ENG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+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PM</a:t>
            </a:r>
            <a:r>
              <a:rPr lang="zh-TW" altLang="en-US" sz="1400" dirty="0" smtClean="0"/>
              <a:t> </a:t>
            </a:r>
            <a:r>
              <a:rPr lang="en-US" altLang="zh-TW" sz="1400" dirty="0" err="1" smtClean="0"/>
              <a:t>bincode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組合後再複製到指定 </a:t>
            </a:r>
            <a:r>
              <a:rPr lang="en-US" altLang="zh-TW" sz="1400" dirty="0" smtClean="0"/>
              <a:t>95</a:t>
            </a:r>
            <a:r>
              <a:rPr lang="zh-TW" altLang="en-US" sz="1400" dirty="0" smtClean="0"/>
              <a:t> 或 </a:t>
            </a:r>
            <a:r>
              <a:rPr lang="en-US" altLang="zh-TW" sz="1400" dirty="0" smtClean="0"/>
              <a:t>95!+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96!</a:t>
            </a:r>
          </a:p>
          <a:p>
            <a:pPr lvl="1"/>
            <a:r>
              <a:rPr lang="zh-TW" altLang="en-US" sz="1400" dirty="0" smtClean="0"/>
              <a:t>配</a:t>
            </a:r>
            <a:r>
              <a:rPr lang="en-US" altLang="zh-TW" sz="1400" dirty="0" smtClean="0"/>
              <a:t>BIN</a:t>
            </a:r>
            <a:r>
              <a:rPr lang="zh-TW" altLang="en-US" sz="1400" dirty="0" smtClean="0"/>
              <a:t>性 </a:t>
            </a:r>
            <a:r>
              <a:rPr lang="en-US" altLang="zh-TW" sz="1400" dirty="0" smtClean="0"/>
              <a:t>(96!</a:t>
            </a:r>
            <a:r>
              <a:rPr lang="zh-TW" altLang="en-US" sz="1400" dirty="0" smtClean="0"/>
              <a:t> 必要 </a:t>
            </a:r>
            <a:r>
              <a:rPr lang="en-US" altLang="zh-TW" sz="1400" dirty="0" smtClean="0"/>
              <a:t>95</a:t>
            </a:r>
            <a:r>
              <a:rPr lang="zh-TW" altLang="en-US" sz="1400" dirty="0" smtClean="0"/>
              <a:t> 選擇</a:t>
            </a:r>
            <a:r>
              <a:rPr lang="en-US" altLang="zh-TW" sz="1400" dirty="0" smtClean="0"/>
              <a:t>)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, </a:t>
            </a:r>
            <a:r>
              <a:rPr lang="zh-TW" altLang="en-US" sz="1400" dirty="0" smtClean="0"/>
              <a:t>沒有配 </a:t>
            </a:r>
            <a:r>
              <a:rPr lang="en-US" altLang="zh-TW" sz="1400" dirty="0" smtClean="0"/>
              <a:t>BIN</a:t>
            </a:r>
            <a:r>
              <a:rPr lang="zh-TW" altLang="en-US" sz="1400" dirty="0" smtClean="0"/>
              <a:t> 屬性視為可單</a:t>
            </a:r>
            <a:r>
              <a:rPr lang="en-US" altLang="zh-TW" sz="1400" dirty="0" smtClean="0"/>
              <a:t>BIN </a:t>
            </a:r>
            <a:r>
              <a:rPr lang="zh-TW" altLang="en-US" sz="1400" dirty="0" smtClean="0"/>
              <a:t>出貨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endParaRPr lang="zh-TW" alt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139702"/>
            <a:ext cx="504056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7236296" y="2787774"/>
            <a:ext cx="6463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關聯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236296" cy="555526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產出規劃平台系統修改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–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Q2</a:t>
            </a:r>
            <a:endParaRPr lang="zh-TW" altLang="en-US" sz="2200" kern="0" dirty="0" smtClean="0">
              <a:solidFill>
                <a:schemeClr val="bg1"/>
              </a:solidFill>
              <a:latin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99542"/>
            <a:ext cx="8784976" cy="432047"/>
          </a:xfrm>
        </p:spPr>
        <p:txBody>
          <a:bodyPr>
            <a:normAutofit fontScale="92500" lnSpcReduction="20000"/>
          </a:bodyPr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31590"/>
            <a:ext cx="5976664" cy="386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380312" cy="483518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產品規格</a:t>
            </a:r>
            <a:endParaRPr lang="zh-TW" altLang="en-US" sz="2200" kern="0" dirty="0">
              <a:solidFill>
                <a:schemeClr val="bg1"/>
              </a:solidFill>
              <a:latin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7614"/>
            <a:ext cx="7200800" cy="35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27534"/>
            <a:ext cx="8712968" cy="720080"/>
          </a:xfrm>
        </p:spPr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0000FF"/>
                </a:solidFill>
              </a:rPr>
              <a:t>Phase I</a:t>
            </a:r>
            <a:r>
              <a:rPr lang="zh-TW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:</a:t>
            </a:r>
            <a:r>
              <a:rPr lang="zh-TW" altLang="en-US" sz="1600" dirty="0" smtClean="0">
                <a:solidFill>
                  <a:srgbClr val="0000FF"/>
                </a:solidFill>
              </a:rPr>
              <a:t>  需求規格明確，串聯到投入</a:t>
            </a:r>
            <a:r>
              <a:rPr lang="en-US" altLang="zh-TW" sz="1600" dirty="0" smtClean="0">
                <a:solidFill>
                  <a:srgbClr val="0000FF"/>
                </a:solidFill>
              </a:rPr>
              <a:t>, </a:t>
            </a:r>
            <a:r>
              <a:rPr lang="zh-TW" altLang="en-US" sz="1600" dirty="0" smtClean="0">
                <a:solidFill>
                  <a:srgbClr val="0000FF"/>
                </a:solidFill>
              </a:rPr>
              <a:t>修改系統 </a:t>
            </a:r>
            <a:r>
              <a:rPr lang="en-US" altLang="zh-TW" sz="1600" dirty="0" smtClean="0">
                <a:solidFill>
                  <a:srgbClr val="0000FF"/>
                </a:solidFill>
              </a:rPr>
              <a:t>FCST / BIS </a:t>
            </a:r>
            <a:r>
              <a:rPr lang="zh-TW" altLang="en-US" sz="1600" dirty="0" smtClean="0">
                <a:solidFill>
                  <a:srgbClr val="0000FF"/>
                </a:solidFill>
              </a:rPr>
              <a:t>出貨排程 </a:t>
            </a:r>
            <a:r>
              <a:rPr lang="en-US" altLang="zh-TW" sz="1600" dirty="0" smtClean="0">
                <a:solidFill>
                  <a:srgbClr val="0000FF"/>
                </a:solidFill>
              </a:rPr>
              <a:t>/ Planning PM</a:t>
            </a:r>
            <a:r>
              <a:rPr lang="zh-TW" altLang="en-US" sz="1600" dirty="0" smtClean="0">
                <a:solidFill>
                  <a:srgbClr val="0000FF"/>
                </a:solidFill>
              </a:rPr>
              <a:t> 規格設定</a:t>
            </a:r>
            <a:endParaRPr lang="en-US" altLang="zh-TW" sz="1600" dirty="0" smtClean="0">
              <a:solidFill>
                <a:srgbClr val="0000FF"/>
              </a:solidFill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</a:rPr>
              <a:t>Phase II : </a:t>
            </a:r>
            <a:r>
              <a:rPr lang="zh-TW" altLang="en-US" sz="1600" dirty="0" smtClean="0">
                <a:solidFill>
                  <a:srgbClr val="0000FF"/>
                </a:solidFill>
              </a:rPr>
              <a:t>庫存分配與投入模擬</a:t>
            </a:r>
            <a:r>
              <a:rPr lang="en-US" altLang="zh-TW" sz="1600" dirty="0" smtClean="0">
                <a:solidFill>
                  <a:srgbClr val="0000FF"/>
                </a:solidFill>
              </a:rPr>
              <a:t>(PKG</a:t>
            </a:r>
            <a:r>
              <a:rPr lang="zh-TW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Auto MP</a:t>
            </a:r>
            <a:r>
              <a:rPr lang="zh-TW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/ </a:t>
            </a:r>
            <a:r>
              <a:rPr lang="zh-TW" altLang="en-US" sz="1600" dirty="0" smtClean="0">
                <a:solidFill>
                  <a:srgbClr val="0000FF"/>
                </a:solidFill>
              </a:rPr>
              <a:t>模擬配 </a:t>
            </a:r>
            <a:r>
              <a:rPr lang="en-US" altLang="zh-TW" sz="1600" dirty="0" smtClean="0">
                <a:solidFill>
                  <a:srgbClr val="0000FF"/>
                </a:solidFill>
              </a:rPr>
              <a:t>BIN</a:t>
            </a:r>
            <a:r>
              <a:rPr lang="zh-TW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/ </a:t>
            </a:r>
            <a:r>
              <a:rPr lang="zh-TW" altLang="en-US" sz="1600" dirty="0" smtClean="0">
                <a:solidFill>
                  <a:srgbClr val="0000FF"/>
                </a:solidFill>
              </a:rPr>
              <a:t>打點分布估算</a:t>
            </a:r>
            <a:r>
              <a:rPr lang="en-US" altLang="zh-TW" sz="1600" dirty="0" smtClean="0">
                <a:solidFill>
                  <a:srgbClr val="0000FF"/>
                </a:solidFill>
              </a:rPr>
              <a:t>)</a:t>
            </a:r>
            <a:r>
              <a:rPr lang="zh-TW" altLang="en-US" sz="1600" dirty="0" smtClean="0">
                <a:solidFill>
                  <a:srgbClr val="0000FF"/>
                </a:solidFill>
              </a:rPr>
              <a:t> </a:t>
            </a:r>
            <a:endParaRPr lang="en-US" altLang="zh-TW" sz="16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164288" cy="411510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altLang="zh-TW" sz="2200" kern="0" dirty="0" smtClean="0">
                <a:solidFill>
                  <a:schemeClr val="bg1"/>
                </a:solidFill>
                <a:latin typeface="Gill Sans MT"/>
                <a:ea typeface="微軟正黑體"/>
              </a:rPr>
              <a:t>ENG SPEC - 95.T4014.Z0B124N</a:t>
            </a:r>
            <a:endParaRPr lang="zh-TW" altLang="en-US" sz="2200" kern="0" dirty="0" smtClean="0">
              <a:solidFill>
                <a:schemeClr val="bg1"/>
              </a:solidFill>
              <a:latin typeface="Gill Sans MT"/>
              <a:ea typeface="微軟正黑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99542"/>
            <a:ext cx="5544616" cy="720079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1600" dirty="0" smtClean="0">
                <a:solidFill>
                  <a:srgbClr val="0000FF"/>
                </a:solidFill>
              </a:rPr>
              <a:t>95</a:t>
            </a:r>
            <a:r>
              <a:rPr lang="zh-TW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!</a:t>
            </a:r>
            <a:r>
              <a:rPr lang="zh-TW" altLang="en-US" sz="1600" dirty="0" smtClean="0">
                <a:solidFill>
                  <a:srgbClr val="0000FF"/>
                </a:solidFill>
              </a:rPr>
              <a:t> 代表用料 </a:t>
            </a:r>
            <a:r>
              <a:rPr lang="en-US" altLang="zh-TW" sz="1600" dirty="0" smtClean="0">
                <a:solidFill>
                  <a:srgbClr val="0000FF"/>
                </a:solidFill>
              </a:rPr>
              <a:t>(Chip+</a:t>
            </a:r>
            <a:r>
              <a:rPr lang="zh-TW" altLang="en-US" sz="1600" dirty="0" smtClean="0">
                <a:solidFill>
                  <a:srgbClr val="0000FF"/>
                </a:solidFill>
              </a:rPr>
              <a:t>膠</a:t>
            </a:r>
            <a:r>
              <a:rPr lang="en-US" altLang="zh-TW" sz="1600" dirty="0" smtClean="0">
                <a:solidFill>
                  <a:srgbClr val="0000FF"/>
                </a:solidFill>
              </a:rPr>
              <a:t>+</a:t>
            </a:r>
            <a:r>
              <a:rPr lang="zh-TW" altLang="en-US" sz="1600" dirty="0" smtClean="0">
                <a:solidFill>
                  <a:srgbClr val="0000FF"/>
                </a:solidFill>
              </a:rPr>
              <a:t>粉</a:t>
            </a:r>
            <a:r>
              <a:rPr lang="en-US" altLang="zh-TW" sz="1600" dirty="0" smtClean="0">
                <a:solidFill>
                  <a:srgbClr val="0000FF"/>
                </a:solidFill>
              </a:rPr>
              <a:t>+LF+</a:t>
            </a:r>
            <a:r>
              <a:rPr lang="zh-TW" altLang="en-US" sz="1600" dirty="0" smtClean="0">
                <a:solidFill>
                  <a:srgbClr val="0000FF"/>
                </a:solidFill>
              </a:rPr>
              <a:t>金線</a:t>
            </a:r>
            <a:r>
              <a:rPr lang="en-US" altLang="zh-TW" sz="16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altLang="zh-TW" sz="1600" dirty="0" smtClean="0"/>
              <a:t>ENG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SPEC</a:t>
            </a:r>
            <a:r>
              <a:rPr lang="zh-TW" altLang="en-US" sz="1600" dirty="0" smtClean="0"/>
              <a:t> 製造流程，手法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測試條件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電流電壓 </a:t>
            </a:r>
            <a:r>
              <a:rPr lang="en-US" altLang="zh-TW" sz="1600" dirty="0" smtClean="0"/>
              <a:t>..)</a:t>
            </a:r>
            <a:r>
              <a:rPr lang="zh-TW" altLang="en-US" sz="1600" dirty="0" smtClean="0"/>
              <a:t> 分 </a:t>
            </a:r>
            <a:r>
              <a:rPr lang="en-US" altLang="zh-TW" sz="1600" dirty="0" smtClean="0"/>
              <a:t>BIN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Range</a:t>
            </a:r>
          </a:p>
          <a:p>
            <a:r>
              <a:rPr lang="zh-TW" altLang="en-US" sz="1600" dirty="0" smtClean="0">
                <a:solidFill>
                  <a:srgbClr val="0000FF"/>
                </a:solidFill>
              </a:rPr>
              <a:t>一個料號是否允許不同分 </a:t>
            </a:r>
            <a:r>
              <a:rPr lang="en-US" altLang="zh-TW" sz="1600" dirty="0" smtClean="0">
                <a:solidFill>
                  <a:srgbClr val="0000FF"/>
                </a:solidFill>
              </a:rPr>
              <a:t>BIN</a:t>
            </a:r>
            <a:r>
              <a:rPr lang="zh-TW" altLang="en-US" sz="1600" dirty="0" smtClean="0">
                <a:solidFill>
                  <a:srgbClr val="0000FF"/>
                </a:solidFill>
              </a:rPr>
              <a:t> 方式</a:t>
            </a:r>
            <a:r>
              <a:rPr lang="en-US" altLang="zh-TW" sz="1600" dirty="0" smtClean="0">
                <a:solidFill>
                  <a:srgbClr val="0000FF"/>
                </a:solidFill>
              </a:rPr>
              <a:t>, </a:t>
            </a:r>
            <a:r>
              <a:rPr lang="zh-TW" altLang="en-US" sz="1600" dirty="0" smtClean="0"/>
              <a:t>工單生產管控使用的分 </a:t>
            </a:r>
            <a:r>
              <a:rPr lang="en-US" altLang="zh-TW" sz="1600" dirty="0" smtClean="0"/>
              <a:t>BIN</a:t>
            </a:r>
            <a:r>
              <a:rPr lang="zh-TW" altLang="en-US" sz="1600" dirty="0" smtClean="0"/>
              <a:t> 方式</a:t>
            </a:r>
            <a:endParaRPr lang="en-US" altLang="zh-TW" sz="1600" dirty="0" smtClean="0"/>
          </a:p>
          <a:p>
            <a:endParaRPr lang="en-US" altLang="zh-TW" sz="1600" dirty="0" smtClean="0">
              <a:solidFill>
                <a:srgbClr val="0000FF"/>
              </a:solidFill>
            </a:endParaRPr>
          </a:p>
          <a:p>
            <a:endParaRPr lang="zh-TW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63638"/>
            <a:ext cx="554515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6711" y="731103"/>
            <a:ext cx="3157379" cy="160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58135" y="2372560"/>
            <a:ext cx="329499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54007" y="3692236"/>
            <a:ext cx="3347864" cy="105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403" y="1434680"/>
            <a:ext cx="3643745" cy="183776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128792" cy="648072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zh-TW" altLang="en-US" sz="2200" kern="0" dirty="0" smtClean="0">
                <a:solidFill>
                  <a:schemeClr val="bg1"/>
                </a:solidFill>
                <a:latin typeface="Gill Sans MT"/>
                <a:ea typeface="微軟正黑體"/>
              </a:rPr>
              <a:t>投產工單綁定需求 </a:t>
            </a:r>
            <a:r>
              <a:rPr lang="en-US" altLang="zh-TW" sz="2200" kern="0" dirty="0" smtClean="0">
                <a:solidFill>
                  <a:schemeClr val="bg1"/>
                </a:solidFill>
                <a:latin typeface="Gill Sans MT"/>
                <a:ea typeface="微軟正黑體"/>
              </a:rPr>
              <a:t>-</a:t>
            </a:r>
            <a:r>
              <a:rPr lang="zh-TW" altLang="en-US" sz="2200" kern="0" dirty="0" smtClean="0">
                <a:solidFill>
                  <a:schemeClr val="bg1"/>
                </a:solidFill>
                <a:latin typeface="Gill Sans MT"/>
                <a:ea typeface="微軟正黑體"/>
              </a:rPr>
              <a:t> 產出規劃平台</a:t>
            </a:r>
            <a:endParaRPr lang="zh-TW" altLang="en-US" sz="2200" kern="0" dirty="0" smtClean="0">
              <a:solidFill>
                <a:schemeClr val="bg1"/>
              </a:solidFill>
              <a:latin typeface="Gill Sans MT"/>
              <a:ea typeface="微軟正黑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27534"/>
            <a:ext cx="8894618" cy="792087"/>
          </a:xfrm>
        </p:spPr>
        <p:txBody>
          <a:bodyPr>
            <a:normAutofit/>
          </a:bodyPr>
          <a:lstStyle/>
          <a:p>
            <a:r>
              <a:rPr lang="zh-TW" altLang="en-US" sz="1400" dirty="0" smtClean="0"/>
              <a:t>工單綁 </a:t>
            </a:r>
            <a:r>
              <a:rPr lang="en-US" altLang="zh-TW" sz="1400" dirty="0" smtClean="0"/>
              <a:t>FCST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Line (customer model Name)</a:t>
            </a:r>
          </a:p>
          <a:p>
            <a:r>
              <a:rPr lang="en-US" altLang="zh-TW" sz="1400" dirty="0" smtClean="0"/>
              <a:t>Customer Model Name </a:t>
            </a:r>
            <a:r>
              <a:rPr lang="zh-TW" altLang="en-US" sz="1400" dirty="0" smtClean="0"/>
              <a:t>整合預計維護投入 </a:t>
            </a:r>
            <a:r>
              <a:rPr lang="en-US" altLang="zh-TW" sz="1400" dirty="0" smtClean="0"/>
              <a:t>Chip</a:t>
            </a:r>
            <a:r>
              <a:rPr lang="zh-TW" altLang="en-US" sz="1400" dirty="0" smtClean="0"/>
              <a:t> 規格範圍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endParaRPr lang="zh-TW" altLang="en-US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59" y="3795886"/>
            <a:ext cx="8908529" cy="107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76" y="1711036"/>
            <a:ext cx="8748464" cy="208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26" y="1203598"/>
            <a:ext cx="8665337" cy="132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971600" y="3795886"/>
            <a:ext cx="2366353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kern="0" dirty="0" smtClean="0">
                <a:solidFill>
                  <a:schemeClr val="bg1"/>
                </a:solidFill>
                <a:latin typeface="Gill Sans MT"/>
                <a:ea typeface="微軟正黑體"/>
              </a:rPr>
              <a:t>PKG</a:t>
            </a:r>
            <a:r>
              <a:rPr lang="zh-TW" altLang="en-US" sz="1200" kern="0" dirty="0" smtClean="0">
                <a:solidFill>
                  <a:schemeClr val="bg1"/>
                </a:solidFill>
                <a:latin typeface="Gill Sans MT"/>
                <a:ea typeface="微軟正黑體"/>
              </a:rPr>
              <a:t> </a:t>
            </a:r>
            <a:r>
              <a:rPr lang="en-US" altLang="zh-TW" sz="1200" kern="0" dirty="0" smtClean="0">
                <a:solidFill>
                  <a:schemeClr val="bg1"/>
                </a:solidFill>
                <a:latin typeface="Gill Sans MT"/>
                <a:ea typeface="微軟正黑體"/>
              </a:rPr>
              <a:t>–</a:t>
            </a:r>
            <a:r>
              <a:rPr lang="zh-TW" altLang="en-US" sz="1200" kern="0" dirty="0" smtClean="0">
                <a:solidFill>
                  <a:schemeClr val="bg1"/>
                </a:solidFill>
                <a:latin typeface="Gill Sans MT"/>
                <a:ea typeface="微軟正黑體"/>
              </a:rPr>
              <a:t> </a:t>
            </a:r>
            <a:r>
              <a:rPr lang="en-US" altLang="zh-TW" sz="1200" kern="0" dirty="0" smtClean="0">
                <a:solidFill>
                  <a:schemeClr val="bg1"/>
                </a:solidFill>
                <a:latin typeface="Gill Sans MT"/>
                <a:ea typeface="微軟正黑體"/>
              </a:rPr>
              <a:t>CHIP</a:t>
            </a:r>
            <a:r>
              <a:rPr lang="zh-TW" altLang="en-US" sz="1200" kern="0" dirty="0" smtClean="0">
                <a:solidFill>
                  <a:schemeClr val="bg1"/>
                </a:solidFill>
                <a:latin typeface="Gill Sans MT"/>
                <a:ea typeface="微軟正黑體"/>
              </a:rPr>
              <a:t> 投貨規格 整合維護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283968" y="1779662"/>
            <a:ext cx="772199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1200" dirty="0" smtClean="0"/>
              <a:t>FCST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Line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477491" y="1385455"/>
            <a:ext cx="796635" cy="1114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63888" y="3219822"/>
            <a:ext cx="800219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1200" dirty="0" smtClean="0"/>
              <a:t>合併投產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784976" cy="648072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zh-TW" altLang="en-US" sz="2200" kern="0" dirty="0" smtClean="0">
                <a:solidFill>
                  <a:schemeClr val="bg1"/>
                </a:solidFill>
                <a:latin typeface="Gill Sans MT"/>
                <a:ea typeface="微軟正黑體"/>
                <a:cs typeface="+mn-cs"/>
              </a:rPr>
              <a:t>出貨排程 </a:t>
            </a:r>
            <a:r>
              <a:rPr lang="en-US" altLang="zh-TW" sz="2200" kern="0" dirty="0" smtClean="0">
                <a:solidFill>
                  <a:schemeClr val="bg1"/>
                </a:solidFill>
                <a:latin typeface="Gill Sans MT"/>
                <a:ea typeface="微軟正黑體"/>
                <a:cs typeface="+mn-cs"/>
              </a:rPr>
              <a:t>CPN</a:t>
            </a:r>
            <a:endParaRPr lang="zh-TW" altLang="en-US" sz="2200" kern="0" dirty="0" smtClean="0">
              <a:solidFill>
                <a:schemeClr val="bg1"/>
              </a:solidFill>
              <a:latin typeface="Gill Sans MT"/>
              <a:ea typeface="微軟正黑體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50405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1400" dirty="0" smtClean="0"/>
              <a:t>出貨排程利用 </a:t>
            </a:r>
            <a:r>
              <a:rPr lang="en-US" altLang="zh-TW" sz="1400" dirty="0" smtClean="0"/>
              <a:t>CPN</a:t>
            </a:r>
            <a:r>
              <a:rPr lang="zh-TW" altLang="en-US" sz="1400" dirty="0" smtClean="0"/>
              <a:t> 代出相關資訊</a:t>
            </a:r>
            <a:endParaRPr lang="en-US" altLang="zh-TW" sz="1400" dirty="0" smtClean="0"/>
          </a:p>
          <a:p>
            <a:r>
              <a:rPr lang="en-US" altLang="zh-TW" sz="1400" dirty="0" smtClean="0"/>
              <a:t>WHMS </a:t>
            </a:r>
            <a:r>
              <a:rPr lang="zh-TW" altLang="en-US" sz="1400" dirty="0" smtClean="0"/>
              <a:t>出貨卡控 </a:t>
            </a:r>
            <a:r>
              <a:rPr lang="en-US" altLang="zh-TW" sz="1400" dirty="0" err="1" smtClean="0"/>
              <a:t>Bincode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正確性</a:t>
            </a:r>
            <a:endParaRPr lang="zh-TW" altLang="en-US" sz="1400" dirty="0"/>
          </a:p>
        </p:txBody>
      </p:sp>
      <p:grpSp>
        <p:nvGrpSpPr>
          <p:cNvPr id="4" name="群組 5"/>
          <p:cNvGrpSpPr/>
          <p:nvPr/>
        </p:nvGrpSpPr>
        <p:grpSpPr>
          <a:xfrm>
            <a:off x="179512" y="3147814"/>
            <a:ext cx="8640960" cy="1566162"/>
            <a:chOff x="179512" y="3147814"/>
            <a:chExt cx="8568952" cy="156616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3435846"/>
              <a:ext cx="8568952" cy="1278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179512" y="3147814"/>
              <a:ext cx="1790640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solidFill>
                    <a:prstClr val="black"/>
                  </a:solidFill>
                </a:rPr>
                <a:t>BIS- </a:t>
              </a:r>
              <a:r>
                <a:rPr lang="zh-TW" altLang="en-US" sz="1200" dirty="0" smtClean="0">
                  <a:solidFill>
                    <a:prstClr val="black"/>
                  </a:solidFill>
                </a:rPr>
                <a:t>出貨排程 </a:t>
              </a:r>
              <a:r>
                <a:rPr lang="en-US" altLang="zh-TW" sz="1200" dirty="0" smtClean="0">
                  <a:solidFill>
                    <a:prstClr val="black"/>
                  </a:solidFill>
                </a:rPr>
                <a:t>CPN – PKG </a:t>
              </a:r>
              <a:endParaRPr lang="zh-TW" altLang="en-US" sz="12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63638"/>
            <a:ext cx="849694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群組 7"/>
          <p:cNvGrpSpPr/>
          <p:nvPr/>
        </p:nvGrpSpPr>
        <p:grpSpPr>
          <a:xfrm>
            <a:off x="251520" y="2373549"/>
            <a:ext cx="8568952" cy="774265"/>
            <a:chOff x="179512" y="4293096"/>
            <a:chExt cx="8748464" cy="1350329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9512" y="4293096"/>
              <a:ext cx="8748464" cy="135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9"/>
            <p:cNvSpPr/>
            <p:nvPr/>
          </p:nvSpPr>
          <p:spPr>
            <a:xfrm>
              <a:off x="5390214" y="4509120"/>
              <a:ext cx="3214233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092280" cy="555526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zh-TW" altLang="en-US" sz="2200" kern="0" dirty="0" smtClean="0">
                <a:solidFill>
                  <a:schemeClr val="bg1"/>
                </a:solidFill>
                <a:latin typeface="Gill Sans MT"/>
                <a:ea typeface="微軟正黑體"/>
                <a:cs typeface="+mn-cs"/>
              </a:rPr>
              <a:t>生管投產 </a:t>
            </a:r>
            <a:r>
              <a:rPr lang="en-US" altLang="zh-TW" sz="2200" kern="0" dirty="0" smtClean="0">
                <a:solidFill>
                  <a:schemeClr val="bg1"/>
                </a:solidFill>
                <a:latin typeface="Gill Sans MT"/>
                <a:ea typeface="微軟正黑體"/>
                <a:cs typeface="+mn-cs"/>
              </a:rPr>
              <a:t>– </a:t>
            </a:r>
            <a:r>
              <a:rPr lang="zh-TW" altLang="en-US" sz="2200" kern="0" dirty="0" smtClean="0">
                <a:solidFill>
                  <a:schemeClr val="bg1"/>
                </a:solidFill>
                <a:latin typeface="Gill Sans MT"/>
                <a:ea typeface="微軟正黑體"/>
                <a:cs typeface="+mn-cs"/>
              </a:rPr>
              <a:t>工單排程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99542"/>
            <a:ext cx="8784976" cy="50405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1600" dirty="0" smtClean="0"/>
              <a:t>合併需求投產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生管 </a:t>
            </a:r>
            <a:r>
              <a:rPr lang="en-US" altLang="zh-TW" sz="1600" dirty="0" smtClean="0"/>
              <a:t>SPEC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Group </a:t>
            </a:r>
            <a:r>
              <a:rPr lang="zh-TW" altLang="en-US" sz="1600" dirty="0" smtClean="0"/>
              <a:t>與 </a:t>
            </a:r>
            <a:r>
              <a:rPr lang="en-US" altLang="zh-TW" sz="1600" dirty="0" smtClean="0"/>
              <a:t>customer model name </a:t>
            </a:r>
            <a:r>
              <a:rPr lang="zh-TW" altLang="en-US" sz="1600" dirty="0" smtClean="0"/>
              <a:t>如何 </a:t>
            </a:r>
            <a:r>
              <a:rPr lang="en-US" altLang="zh-TW" sz="1600" dirty="0" smtClean="0"/>
              <a:t>Mapping ?</a:t>
            </a:r>
          </a:p>
          <a:p>
            <a:r>
              <a:rPr lang="en-US" altLang="zh-TW" sz="1600" dirty="0" smtClean="0"/>
              <a:t>LED </a:t>
            </a:r>
            <a:r>
              <a:rPr lang="zh-TW" altLang="en-US" sz="1600" dirty="0" smtClean="0"/>
              <a:t>模擬利用 </a:t>
            </a:r>
            <a:r>
              <a:rPr lang="en-US" altLang="zh-TW" sz="1600" dirty="0" smtClean="0"/>
              <a:t>PKG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SPEC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Group , Link LB</a:t>
            </a:r>
            <a:r>
              <a:rPr lang="zh-TW" altLang="en-US" sz="1600" dirty="0" smtClean="0"/>
              <a:t> 有 </a:t>
            </a:r>
            <a:r>
              <a:rPr lang="en-US" altLang="zh-TW" sz="1600" dirty="0" smtClean="0"/>
              <a:t>Customer Model Name , PKG </a:t>
            </a:r>
            <a:r>
              <a:rPr lang="zh-TW" altLang="en-US" sz="1600" dirty="0" smtClean="0"/>
              <a:t>單出部分</a:t>
            </a:r>
            <a:endParaRPr lang="zh-TW" altLang="en-US" sz="1600" dirty="0"/>
          </a:p>
        </p:txBody>
      </p:sp>
      <p:grpSp>
        <p:nvGrpSpPr>
          <p:cNvPr id="4" name="群組 5"/>
          <p:cNvGrpSpPr/>
          <p:nvPr/>
        </p:nvGrpSpPr>
        <p:grpSpPr>
          <a:xfrm>
            <a:off x="107504" y="1479426"/>
            <a:ext cx="5616625" cy="1164332"/>
            <a:chOff x="323527" y="3507854"/>
            <a:chExt cx="6557740" cy="116433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3795886"/>
              <a:ext cx="6557739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>
            <a:xfrm>
              <a:off x="323527" y="3507854"/>
              <a:ext cx="2774428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1200" dirty="0" smtClean="0"/>
                <a:t>LB</a:t>
              </a:r>
              <a:r>
                <a:rPr lang="zh-TW" altLang="en-US" sz="1200" dirty="0" smtClean="0"/>
                <a:t> </a:t>
              </a:r>
              <a:r>
                <a:rPr lang="en-US" altLang="zh-TW" sz="1200" dirty="0" smtClean="0"/>
                <a:t>/ PKG </a:t>
              </a:r>
              <a:r>
                <a:rPr lang="zh-TW" altLang="en-US" sz="1200" dirty="0" smtClean="0"/>
                <a:t>生管 </a:t>
              </a:r>
              <a:r>
                <a:rPr lang="en-US" altLang="zh-TW" sz="1200" dirty="0" smtClean="0"/>
                <a:t>LED </a:t>
              </a:r>
              <a:r>
                <a:rPr lang="zh-TW" altLang="en-US" sz="1200" dirty="0" smtClean="0"/>
                <a:t>模擬 </a:t>
              </a:r>
              <a:r>
                <a:rPr lang="en-US" altLang="zh-TW" sz="1200" dirty="0" smtClean="0"/>
                <a:t>Group</a:t>
              </a:r>
              <a:endParaRPr lang="zh-TW" altLang="en-US" sz="1200" dirty="0"/>
            </a:p>
          </p:txBody>
        </p:sp>
      </p:grpSp>
      <p:grpSp>
        <p:nvGrpSpPr>
          <p:cNvPr id="6" name="群組 8"/>
          <p:cNvGrpSpPr/>
          <p:nvPr/>
        </p:nvGrpSpPr>
        <p:grpSpPr>
          <a:xfrm>
            <a:off x="107504" y="2787774"/>
            <a:ext cx="4414441" cy="2160855"/>
            <a:chOff x="107504" y="2571750"/>
            <a:chExt cx="4414441" cy="237687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504" y="2859782"/>
              <a:ext cx="4414441" cy="2088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7"/>
            <p:cNvSpPr/>
            <p:nvPr/>
          </p:nvSpPr>
          <p:spPr>
            <a:xfrm>
              <a:off x="107504" y="2571750"/>
              <a:ext cx="1293944" cy="27699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LED </a:t>
              </a:r>
              <a:r>
                <a:rPr lang="zh-TW" altLang="en-US" sz="1200" dirty="0" smtClean="0"/>
                <a:t>模擬 </a:t>
              </a:r>
              <a:r>
                <a:rPr lang="en-US" altLang="zh-TW" sz="1200" dirty="0" smtClean="0"/>
                <a:t>Commit</a:t>
              </a:r>
              <a:endParaRPr lang="zh-TW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347614"/>
            <a:ext cx="86409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08" y="-20538"/>
            <a:ext cx="8229600" cy="504056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Lextar 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生產管理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–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Planning CT 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縮短為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1-2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 天</a:t>
            </a:r>
            <a:endParaRPr lang="zh-TW" altLang="en-US" sz="2200" kern="0" dirty="0">
              <a:solidFill>
                <a:schemeClr val="bg1"/>
              </a:solidFill>
              <a:latin typeface="微軟正黑體" pitchFamily="34" charset="-120"/>
            </a:endParaRPr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</p:nvPr>
        </p:nvGraphicFramePr>
        <p:xfrm>
          <a:off x="107918" y="2988788"/>
          <a:ext cx="9036082" cy="37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373680" y="3158847"/>
            <a:ext cx="460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3D</a:t>
            </a:r>
            <a:endParaRPr lang="zh-TW" altLang="en-US" sz="1200" b="1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987824" y="3086839"/>
            <a:ext cx="55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23D</a:t>
            </a:r>
            <a:endParaRPr lang="zh-TW" altLang="en-US" sz="1200" b="1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228184" y="3147814"/>
            <a:ext cx="55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12D</a:t>
            </a:r>
            <a:endParaRPr lang="zh-TW" altLang="en-US" sz="1200" b="1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7787280" y="3158847"/>
            <a:ext cx="50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2 D</a:t>
            </a:r>
            <a:endParaRPr lang="zh-TW" altLang="en-US" sz="1200" b="1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46850" y="3147814"/>
            <a:ext cx="50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rPr>
              <a:t>2 D</a:t>
            </a:r>
            <a:endParaRPr lang="zh-TW" altLang="en-US" sz="1200" b="1" dirty="0">
              <a:solidFill>
                <a:prstClr val="black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3" name="群組 90"/>
          <p:cNvGrpSpPr/>
          <p:nvPr/>
        </p:nvGrpSpPr>
        <p:grpSpPr>
          <a:xfrm>
            <a:off x="251520" y="3427139"/>
            <a:ext cx="8718829" cy="1569598"/>
            <a:chOff x="285720" y="2571744"/>
            <a:chExt cx="8718829" cy="1870934"/>
          </a:xfrm>
        </p:grpSpPr>
        <p:sp>
          <p:nvSpPr>
            <p:cNvPr id="92" name="矩形 91"/>
            <p:cNvSpPr/>
            <p:nvPr/>
          </p:nvSpPr>
          <p:spPr>
            <a:xfrm>
              <a:off x="7429520" y="2571744"/>
              <a:ext cx="1575029" cy="164307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85720" y="2571744"/>
              <a:ext cx="2000264" cy="164307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285984" y="2571744"/>
              <a:ext cx="1785950" cy="164307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95" name="橢圓 94"/>
            <p:cNvSpPr/>
            <p:nvPr/>
          </p:nvSpPr>
          <p:spPr>
            <a:xfrm>
              <a:off x="1857356" y="3071810"/>
              <a:ext cx="393446" cy="428628"/>
            </a:xfrm>
            <a:prstGeom prst="ellipse">
              <a:avLst/>
            </a:prstGeom>
            <a:solidFill>
              <a:srgbClr val="333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white"/>
                </a:solidFill>
              </a:endParaRPr>
            </a:p>
          </p:txBody>
        </p:sp>
        <p:pic>
          <p:nvPicPr>
            <p:cNvPr id="96" name="圖片 95" descr="sapphire.jpg"/>
            <p:cNvPicPr>
              <a:picLocks noChangeAspect="1"/>
            </p:cNvPicPr>
            <p:nvPr/>
          </p:nvPicPr>
          <p:blipFill>
            <a:blip r:embed="rId9" cstate="print"/>
            <a:srcRect l="13145" r="57560"/>
            <a:stretch>
              <a:fillRect/>
            </a:stretch>
          </p:blipFill>
          <p:spPr>
            <a:xfrm>
              <a:off x="357158" y="3214686"/>
              <a:ext cx="364124" cy="444894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1000100" y="3214686"/>
              <a:ext cx="572609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solidFill>
                    <a:prstClr val="white"/>
                  </a:solidFill>
                </a:rPr>
                <a:t>磊晶廠</a:t>
              </a:r>
              <a:endParaRPr lang="en-US" altLang="zh-TW" sz="1000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altLang="zh-TW" sz="1000" dirty="0" smtClean="0">
                  <a:solidFill>
                    <a:prstClr val="white"/>
                  </a:solidFill>
                </a:rPr>
                <a:t>EPI</a:t>
              </a:r>
              <a:endParaRPr lang="zh-TW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714612" y="3214686"/>
              <a:ext cx="572609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solidFill>
                    <a:prstClr val="white"/>
                  </a:solidFill>
                </a:rPr>
                <a:t>晶粒廠</a:t>
              </a:r>
              <a:endParaRPr lang="en-US" altLang="zh-TW" sz="1000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altLang="zh-TW" sz="1000" dirty="0" smtClean="0">
                  <a:solidFill>
                    <a:prstClr val="white"/>
                  </a:solidFill>
                </a:rPr>
                <a:t>Chip</a:t>
              </a:r>
              <a:endParaRPr lang="zh-TW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1214414" y="2571744"/>
              <a:ext cx="1246092" cy="311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100" b="1" dirty="0" smtClean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波長、亮度</a:t>
              </a:r>
              <a:endParaRPr lang="zh-TW" altLang="en-US" sz="1100" b="1" dirty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2428860" y="2571744"/>
              <a:ext cx="1785950" cy="311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100" b="1" dirty="0" smtClean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尺寸、亮度、波長、電性</a:t>
              </a:r>
              <a:endParaRPr lang="en-US" altLang="zh-TW" sz="1100" b="1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grpSp>
          <p:nvGrpSpPr>
            <p:cNvPr id="4" name="群組 80"/>
            <p:cNvGrpSpPr/>
            <p:nvPr/>
          </p:nvGrpSpPr>
          <p:grpSpPr>
            <a:xfrm>
              <a:off x="3571868" y="3000372"/>
              <a:ext cx="459020" cy="357190"/>
              <a:chOff x="7524328" y="2132856"/>
              <a:chExt cx="504056" cy="360040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7524328" y="2132856"/>
                <a:ext cx="504056" cy="36004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7" name="直線接點 11"/>
              <p:cNvCxnSpPr/>
              <p:nvPr/>
            </p:nvCxnSpPr>
            <p:spPr>
              <a:xfrm>
                <a:off x="7596336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接點 157"/>
              <p:cNvCxnSpPr/>
              <p:nvPr/>
            </p:nvCxnSpPr>
            <p:spPr>
              <a:xfrm>
                <a:off x="7668344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接點 13"/>
              <p:cNvCxnSpPr/>
              <p:nvPr/>
            </p:nvCxnSpPr>
            <p:spPr>
              <a:xfrm>
                <a:off x="7740352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接點 14"/>
              <p:cNvCxnSpPr/>
              <p:nvPr/>
            </p:nvCxnSpPr>
            <p:spPr>
              <a:xfrm>
                <a:off x="7812360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接點 15"/>
              <p:cNvCxnSpPr/>
              <p:nvPr/>
            </p:nvCxnSpPr>
            <p:spPr>
              <a:xfrm>
                <a:off x="7884368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接點 16"/>
              <p:cNvCxnSpPr/>
              <p:nvPr/>
            </p:nvCxnSpPr>
            <p:spPr>
              <a:xfrm>
                <a:off x="7956376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接點 17"/>
              <p:cNvCxnSpPr/>
              <p:nvPr/>
            </p:nvCxnSpPr>
            <p:spPr>
              <a:xfrm flipH="1">
                <a:off x="7524328" y="2204864"/>
                <a:ext cx="50405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接點 18"/>
              <p:cNvCxnSpPr/>
              <p:nvPr/>
            </p:nvCxnSpPr>
            <p:spPr>
              <a:xfrm flipH="1">
                <a:off x="7524328" y="2276872"/>
                <a:ext cx="50405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接點 19"/>
              <p:cNvCxnSpPr/>
              <p:nvPr/>
            </p:nvCxnSpPr>
            <p:spPr>
              <a:xfrm flipH="1">
                <a:off x="7524328" y="2348880"/>
                <a:ext cx="50405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接點 20"/>
              <p:cNvCxnSpPr/>
              <p:nvPr/>
            </p:nvCxnSpPr>
            <p:spPr>
              <a:xfrm flipH="1">
                <a:off x="7524328" y="2420888"/>
                <a:ext cx="50405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橢圓 101"/>
            <p:cNvSpPr/>
            <p:nvPr/>
          </p:nvSpPr>
          <p:spPr>
            <a:xfrm>
              <a:off x="1857356" y="3503858"/>
              <a:ext cx="393446" cy="428628"/>
            </a:xfrm>
            <a:prstGeom prst="ellipse">
              <a:avLst/>
            </a:prstGeom>
            <a:solidFill>
              <a:srgbClr val="333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white"/>
                </a:solidFill>
              </a:endParaRPr>
            </a:p>
          </p:txBody>
        </p:sp>
        <p:grpSp>
          <p:nvGrpSpPr>
            <p:cNvPr id="5" name="群組 81"/>
            <p:cNvGrpSpPr/>
            <p:nvPr/>
          </p:nvGrpSpPr>
          <p:grpSpPr>
            <a:xfrm>
              <a:off x="3571868" y="3571876"/>
              <a:ext cx="459020" cy="357190"/>
              <a:chOff x="7524328" y="2132856"/>
              <a:chExt cx="504056" cy="360040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7524328" y="2132856"/>
                <a:ext cx="504056" cy="36004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6" name="直線接點 145"/>
              <p:cNvCxnSpPr/>
              <p:nvPr/>
            </p:nvCxnSpPr>
            <p:spPr>
              <a:xfrm>
                <a:off x="7596336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接點 146"/>
              <p:cNvCxnSpPr/>
              <p:nvPr/>
            </p:nvCxnSpPr>
            <p:spPr>
              <a:xfrm>
                <a:off x="7668344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接點 147"/>
              <p:cNvCxnSpPr/>
              <p:nvPr/>
            </p:nvCxnSpPr>
            <p:spPr>
              <a:xfrm>
                <a:off x="7740352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/>
              <p:cNvCxnSpPr/>
              <p:nvPr/>
            </p:nvCxnSpPr>
            <p:spPr>
              <a:xfrm>
                <a:off x="7812360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接點 149"/>
              <p:cNvCxnSpPr/>
              <p:nvPr/>
            </p:nvCxnSpPr>
            <p:spPr>
              <a:xfrm>
                <a:off x="7884368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接點 150"/>
              <p:cNvCxnSpPr/>
              <p:nvPr/>
            </p:nvCxnSpPr>
            <p:spPr>
              <a:xfrm>
                <a:off x="7956376" y="2132856"/>
                <a:ext cx="0" cy="3600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/>
              <p:cNvCxnSpPr/>
              <p:nvPr/>
            </p:nvCxnSpPr>
            <p:spPr>
              <a:xfrm flipH="1">
                <a:off x="7524328" y="2204864"/>
                <a:ext cx="50405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/>
              <p:cNvCxnSpPr/>
              <p:nvPr/>
            </p:nvCxnSpPr>
            <p:spPr>
              <a:xfrm flipH="1">
                <a:off x="7524328" y="2276872"/>
                <a:ext cx="50405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接點 153"/>
              <p:cNvCxnSpPr/>
              <p:nvPr/>
            </p:nvCxnSpPr>
            <p:spPr>
              <a:xfrm flipH="1">
                <a:off x="7524328" y="2348880"/>
                <a:ext cx="50405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/>
              <p:cNvCxnSpPr/>
              <p:nvPr/>
            </p:nvCxnSpPr>
            <p:spPr>
              <a:xfrm flipH="1">
                <a:off x="7524328" y="2420888"/>
                <a:ext cx="50405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直線單箭頭接點 103"/>
            <p:cNvCxnSpPr>
              <a:endCxn id="97" idx="1"/>
            </p:cNvCxnSpPr>
            <p:nvPr/>
          </p:nvCxnSpPr>
          <p:spPr>
            <a:xfrm>
              <a:off x="714348" y="3429000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97" idx="3"/>
              <a:endCxn id="95" idx="2"/>
            </p:cNvCxnSpPr>
            <p:nvPr/>
          </p:nvCxnSpPr>
          <p:spPr>
            <a:xfrm flipV="1">
              <a:off x="1572709" y="3286124"/>
              <a:ext cx="284647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>
              <a:stCxn id="97" idx="3"/>
              <a:endCxn id="102" idx="2"/>
            </p:cNvCxnSpPr>
            <p:nvPr/>
          </p:nvCxnSpPr>
          <p:spPr>
            <a:xfrm>
              <a:off x="1572709" y="3429000"/>
              <a:ext cx="284647" cy="2891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>
              <a:stCxn id="98" idx="3"/>
            </p:cNvCxnSpPr>
            <p:nvPr/>
          </p:nvCxnSpPr>
          <p:spPr>
            <a:xfrm flipV="1">
              <a:off x="3287221" y="3178967"/>
              <a:ext cx="284647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98" idx="3"/>
            </p:cNvCxnSpPr>
            <p:nvPr/>
          </p:nvCxnSpPr>
          <p:spPr>
            <a:xfrm>
              <a:off x="3287221" y="3429000"/>
              <a:ext cx="284647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字方塊 108"/>
            <p:cNvSpPr txBox="1"/>
            <p:nvPr/>
          </p:nvSpPr>
          <p:spPr>
            <a:xfrm>
              <a:off x="3571868" y="2786058"/>
              <a:ext cx="650552" cy="311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100" dirty="0" smtClean="0">
                  <a:solidFill>
                    <a:prstClr val="black"/>
                  </a:solidFill>
                  <a:latin typeface="新細明體"/>
                  <a:ea typeface="新細明體"/>
                </a:rPr>
                <a:t>外</a:t>
              </a:r>
              <a:r>
                <a:rPr lang="zh-TW" altLang="en-US" sz="1100" dirty="0">
                  <a:solidFill>
                    <a:prstClr val="black"/>
                  </a:solidFill>
                  <a:latin typeface="新細明體"/>
                  <a:ea typeface="新細明體"/>
                </a:rPr>
                <a:t>賣</a:t>
              </a: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1714512" y="2857496"/>
              <a:ext cx="650552" cy="311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100" dirty="0" smtClean="0">
                  <a:solidFill>
                    <a:prstClr val="black"/>
                  </a:solidFill>
                  <a:latin typeface="新細明體"/>
                  <a:ea typeface="新細明體"/>
                </a:rPr>
                <a:t>外</a:t>
              </a:r>
              <a:r>
                <a:rPr lang="zh-TW" altLang="en-US" sz="1100" dirty="0">
                  <a:solidFill>
                    <a:prstClr val="black"/>
                  </a:solidFill>
                  <a:latin typeface="新細明體"/>
                  <a:ea typeface="新細明體"/>
                </a:rPr>
                <a:t>賣</a:t>
              </a: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1785950" y="3929067"/>
              <a:ext cx="650552" cy="311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100" dirty="0" smtClean="0">
                  <a:solidFill>
                    <a:prstClr val="black"/>
                  </a:solidFill>
                  <a:latin typeface="新細明體"/>
                  <a:ea typeface="新細明體"/>
                </a:rPr>
                <a:t>內用</a:t>
              </a:r>
              <a:endParaRPr lang="zh-TW" altLang="en-US" sz="1100" dirty="0">
                <a:solidFill>
                  <a:prstClr val="black"/>
                </a:solidFill>
                <a:latin typeface="新細明體"/>
                <a:ea typeface="新細明體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4071934" y="2571744"/>
              <a:ext cx="1785950" cy="164307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500562" y="3214685"/>
              <a:ext cx="642942" cy="4481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solidFill>
                    <a:prstClr val="white"/>
                  </a:solidFill>
                </a:rPr>
                <a:t>封裝廠</a:t>
              </a:r>
              <a:endParaRPr lang="en-US" altLang="zh-TW" sz="1000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altLang="zh-TW" sz="1000" dirty="0" smtClean="0">
                  <a:solidFill>
                    <a:prstClr val="white"/>
                  </a:solidFill>
                </a:rPr>
                <a:t>package</a:t>
              </a:r>
              <a:endParaRPr lang="zh-TW" altLang="en-US" sz="1000" dirty="0">
                <a:solidFill>
                  <a:prstClr val="white"/>
                </a:solidFill>
              </a:endParaRPr>
            </a:p>
          </p:txBody>
        </p:sp>
        <p:pic>
          <p:nvPicPr>
            <p:cNvPr id="114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29256" y="3000372"/>
              <a:ext cx="285752" cy="22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" name="文字方塊 114"/>
            <p:cNvSpPr txBox="1"/>
            <p:nvPr/>
          </p:nvSpPr>
          <p:spPr>
            <a:xfrm>
              <a:off x="4071934" y="2571744"/>
              <a:ext cx="1877437" cy="311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100" b="1" dirty="0" smtClean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封裝、亮度、色座標、電性</a:t>
              </a:r>
              <a:endParaRPr lang="en-US" altLang="zh-TW" sz="1100" b="1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3571868" y="3929067"/>
              <a:ext cx="500066" cy="513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100" dirty="0">
                  <a:solidFill>
                    <a:prstClr val="black"/>
                  </a:solidFill>
                  <a:latin typeface="新細明體"/>
                  <a:ea typeface="微軟正黑體" pitchFamily="34" charset="-120"/>
                </a:rPr>
                <a:t>內</a:t>
              </a:r>
              <a:r>
                <a:rPr lang="zh-TW" altLang="en-US" sz="1100" dirty="0" smtClean="0">
                  <a:solidFill>
                    <a:prstClr val="black"/>
                  </a:solidFill>
                  <a:latin typeface="新細明體"/>
                  <a:ea typeface="微軟正黑體" pitchFamily="34" charset="-120"/>
                </a:rPr>
                <a:t>用</a:t>
              </a:r>
              <a:endParaRPr lang="zh-TW" altLang="en-US" sz="1100" dirty="0">
                <a:solidFill>
                  <a:prstClr val="black"/>
                </a:solidFill>
                <a:latin typeface="新細明體"/>
                <a:ea typeface="微軟正黑體" pitchFamily="34" charset="-120"/>
              </a:endParaRPr>
            </a:p>
            <a:p>
              <a:pPr algn="just"/>
              <a:endParaRPr lang="zh-TW" altLang="en-US" sz="1100" dirty="0">
                <a:solidFill>
                  <a:prstClr val="black"/>
                </a:solidFill>
                <a:latin typeface="新細明體"/>
                <a:ea typeface="微軟正黑體" pitchFamily="34" charset="-120"/>
              </a:endParaRPr>
            </a:p>
          </p:txBody>
        </p:sp>
        <p:sp>
          <p:nvSpPr>
            <p:cNvPr id="117" name="向右箭號 116"/>
            <p:cNvSpPr/>
            <p:nvPr/>
          </p:nvSpPr>
          <p:spPr>
            <a:xfrm>
              <a:off x="4143372" y="3143247"/>
              <a:ext cx="357190" cy="29874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18" name="向右箭號 117"/>
            <p:cNvSpPr/>
            <p:nvPr/>
          </p:nvSpPr>
          <p:spPr>
            <a:xfrm rot="10800000">
              <a:off x="4071364" y="3503287"/>
              <a:ext cx="393446" cy="29874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19" name="向右箭號 118"/>
            <p:cNvSpPr/>
            <p:nvPr/>
          </p:nvSpPr>
          <p:spPr>
            <a:xfrm>
              <a:off x="2357422" y="3143248"/>
              <a:ext cx="357190" cy="28575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20" name="向右箭號 119"/>
            <p:cNvSpPr/>
            <p:nvPr/>
          </p:nvSpPr>
          <p:spPr>
            <a:xfrm rot="10800000">
              <a:off x="2285414" y="3503288"/>
              <a:ext cx="393446" cy="28575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857884" y="2571744"/>
              <a:ext cx="1575029" cy="1643074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000" dirty="0">
                <a:solidFill>
                  <a:prstClr val="black"/>
                </a:solidFill>
              </a:endParaRPr>
            </a:p>
          </p:txBody>
        </p:sp>
        <p:pic>
          <p:nvPicPr>
            <p:cNvPr id="122" name="Picture 16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858016" y="3786190"/>
              <a:ext cx="506259" cy="350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" name="矩形 122"/>
            <p:cNvSpPr/>
            <p:nvPr/>
          </p:nvSpPr>
          <p:spPr>
            <a:xfrm>
              <a:off x="6000760" y="2714620"/>
              <a:ext cx="79379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solidFill>
                    <a:prstClr val="white"/>
                  </a:solidFill>
                </a:rPr>
                <a:t>打件廠</a:t>
              </a:r>
              <a:endParaRPr lang="en-US" altLang="zh-TW" sz="1000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altLang="zh-TW" sz="1000" dirty="0" smtClean="0">
                  <a:solidFill>
                    <a:prstClr val="white"/>
                  </a:solidFill>
                </a:rPr>
                <a:t>SMT</a:t>
              </a:r>
            </a:p>
          </p:txBody>
        </p:sp>
        <p:pic>
          <p:nvPicPr>
            <p:cNvPr id="124" name="Picture 1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881273" y="2668164"/>
              <a:ext cx="506259" cy="391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5" name="矩形 124"/>
            <p:cNvSpPr/>
            <p:nvPr/>
          </p:nvSpPr>
          <p:spPr>
            <a:xfrm>
              <a:off x="6000760" y="3286124"/>
              <a:ext cx="79379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solidFill>
                    <a:prstClr val="white"/>
                  </a:solidFill>
                </a:rPr>
                <a:t>委外</a:t>
              </a:r>
              <a:r>
                <a:rPr lang="en-US" altLang="zh-TW" sz="1000" dirty="0" smtClean="0">
                  <a:solidFill>
                    <a:prstClr val="white"/>
                  </a:solidFill>
                </a:rPr>
                <a:t>1 </a:t>
              </a:r>
            </a:p>
          </p:txBody>
        </p:sp>
        <p:sp>
          <p:nvSpPr>
            <p:cNvPr id="126" name="矩形 125"/>
            <p:cNvSpPr/>
            <p:nvPr/>
          </p:nvSpPr>
          <p:spPr>
            <a:xfrm>
              <a:off x="6000760" y="3857628"/>
              <a:ext cx="79379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solidFill>
                    <a:prstClr val="white"/>
                  </a:solidFill>
                </a:rPr>
                <a:t>委外</a:t>
              </a:r>
              <a:r>
                <a:rPr lang="en-US" altLang="zh-TW" sz="1000" dirty="0" smtClean="0">
                  <a:solidFill>
                    <a:prstClr val="white"/>
                  </a:solidFill>
                </a:rPr>
                <a:t>N </a:t>
              </a:r>
            </a:p>
          </p:txBody>
        </p:sp>
        <p:pic>
          <p:nvPicPr>
            <p:cNvPr id="127" name="Picture 1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881273" y="3255820"/>
              <a:ext cx="506259" cy="3918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8" name="Picture 1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8286775" y="3721592"/>
              <a:ext cx="642943" cy="446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9" name="Picture 1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501090" y="2714620"/>
              <a:ext cx="417680" cy="668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0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29256" y="3286124"/>
              <a:ext cx="285752" cy="22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1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29256" y="3500438"/>
              <a:ext cx="285752" cy="22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2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29256" y="3714752"/>
              <a:ext cx="285752" cy="225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3" name="直線單箭頭接點 132"/>
            <p:cNvCxnSpPr/>
            <p:nvPr/>
          </p:nvCxnSpPr>
          <p:spPr>
            <a:xfrm flipV="1">
              <a:off x="5143504" y="3143248"/>
              <a:ext cx="284647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/>
            <p:cNvCxnSpPr/>
            <p:nvPr/>
          </p:nvCxnSpPr>
          <p:spPr>
            <a:xfrm>
              <a:off x="5143504" y="3393281"/>
              <a:ext cx="284647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/>
            <p:cNvSpPr txBox="1"/>
            <p:nvPr/>
          </p:nvSpPr>
          <p:spPr>
            <a:xfrm>
              <a:off x="5072066" y="2786059"/>
              <a:ext cx="650552" cy="311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100" dirty="0" smtClean="0">
                  <a:solidFill>
                    <a:prstClr val="black"/>
                  </a:solidFill>
                  <a:latin typeface="新細明體"/>
                  <a:ea typeface="新細明體"/>
                </a:rPr>
                <a:t>外</a:t>
              </a:r>
              <a:r>
                <a:rPr lang="zh-TW" altLang="en-US" sz="1100" dirty="0">
                  <a:solidFill>
                    <a:prstClr val="black"/>
                  </a:solidFill>
                  <a:latin typeface="新細明體"/>
                  <a:ea typeface="新細明體"/>
                </a:rPr>
                <a:t>賣</a:t>
              </a:r>
            </a:p>
          </p:txBody>
        </p:sp>
        <p:sp>
          <p:nvSpPr>
            <p:cNvPr id="136" name="文字方塊 135"/>
            <p:cNvSpPr txBox="1"/>
            <p:nvPr/>
          </p:nvSpPr>
          <p:spPr>
            <a:xfrm>
              <a:off x="5072066" y="3929068"/>
              <a:ext cx="500066" cy="513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TW" altLang="en-US" sz="1100" dirty="0">
                  <a:solidFill>
                    <a:prstClr val="black"/>
                  </a:solidFill>
                  <a:latin typeface="新細明體"/>
                  <a:ea typeface="微軟正黑體" pitchFamily="34" charset="-120"/>
                </a:rPr>
                <a:t>內</a:t>
              </a:r>
              <a:r>
                <a:rPr lang="zh-TW" altLang="en-US" sz="1100" dirty="0" smtClean="0">
                  <a:solidFill>
                    <a:prstClr val="black"/>
                  </a:solidFill>
                  <a:latin typeface="新細明體"/>
                  <a:ea typeface="微軟正黑體" pitchFamily="34" charset="-120"/>
                </a:rPr>
                <a:t>用</a:t>
              </a:r>
              <a:endParaRPr lang="zh-TW" altLang="en-US" sz="1100" dirty="0">
                <a:solidFill>
                  <a:prstClr val="black"/>
                </a:solidFill>
                <a:latin typeface="新細明體"/>
                <a:ea typeface="微軟正黑體" pitchFamily="34" charset="-120"/>
              </a:endParaRPr>
            </a:p>
            <a:p>
              <a:pPr algn="just"/>
              <a:endParaRPr lang="zh-TW" altLang="en-US" sz="1100" dirty="0">
                <a:solidFill>
                  <a:prstClr val="black"/>
                </a:solidFill>
                <a:latin typeface="新細明體"/>
                <a:ea typeface="微軟正黑體" pitchFamily="34" charset="-120"/>
              </a:endParaRPr>
            </a:p>
          </p:txBody>
        </p:sp>
        <p:sp>
          <p:nvSpPr>
            <p:cNvPr id="137" name="向右箭號 136"/>
            <p:cNvSpPr/>
            <p:nvPr/>
          </p:nvSpPr>
          <p:spPr>
            <a:xfrm>
              <a:off x="5715008" y="3143248"/>
              <a:ext cx="357190" cy="29874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8" name="向右箭號 137"/>
            <p:cNvSpPr/>
            <p:nvPr/>
          </p:nvSpPr>
          <p:spPr>
            <a:xfrm rot="10800000">
              <a:off x="5643000" y="3503288"/>
              <a:ext cx="393446" cy="29874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7500958" y="2643183"/>
              <a:ext cx="1024639" cy="2934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b="1" dirty="0" smtClean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色溫</a:t>
              </a:r>
              <a:r>
                <a:rPr lang="en-US" altLang="zh-TW" sz="1000" b="1" dirty="0" smtClean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,</a:t>
              </a:r>
              <a:r>
                <a:rPr lang="zh-TW" altLang="en-US" sz="1000" b="1" dirty="0" smtClean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亮度</a:t>
              </a:r>
              <a:r>
                <a:rPr lang="en-US" altLang="zh-TW" sz="1000" b="1" dirty="0" smtClean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,</a:t>
              </a:r>
              <a:r>
                <a:rPr lang="zh-TW" altLang="en-US" sz="1000" b="1" dirty="0" smtClean="0">
                  <a:solidFill>
                    <a:prstClr val="black"/>
                  </a:solidFill>
                  <a:latin typeface="Gill Sans MT" pitchFamily="34" charset="0"/>
                  <a:ea typeface="微軟正黑體" pitchFamily="34" charset="-120"/>
                </a:rPr>
                <a:t>流明</a:t>
              </a:r>
              <a:endParaRPr lang="en-US" altLang="zh-TW" sz="1000" b="1" dirty="0" smtClean="0">
                <a:solidFill>
                  <a:prstClr val="black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40" name="向右箭號 139"/>
            <p:cNvSpPr/>
            <p:nvPr/>
          </p:nvSpPr>
          <p:spPr>
            <a:xfrm>
              <a:off x="7286644" y="3143248"/>
              <a:ext cx="357190" cy="298741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41" name="向右箭號 140"/>
            <p:cNvSpPr/>
            <p:nvPr/>
          </p:nvSpPr>
          <p:spPr>
            <a:xfrm rot="10800000">
              <a:off x="7214636" y="3503288"/>
              <a:ext cx="393446" cy="29874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7643834" y="3214686"/>
              <a:ext cx="71438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solidFill>
                    <a:prstClr val="white"/>
                  </a:solidFill>
                </a:rPr>
                <a:t>組裝廠</a:t>
              </a:r>
              <a:endParaRPr lang="en-US" altLang="zh-TW" sz="1000" dirty="0" smtClean="0">
                <a:solidFill>
                  <a:prstClr val="white"/>
                </a:solidFill>
              </a:endParaRPr>
            </a:p>
            <a:p>
              <a:pPr algn="ctr"/>
              <a:r>
                <a:rPr lang="en-US" altLang="zh-TW" sz="1000" dirty="0" smtClean="0">
                  <a:solidFill>
                    <a:prstClr val="white"/>
                  </a:solidFill>
                </a:rPr>
                <a:t>Assembly</a:t>
              </a:r>
            </a:p>
          </p:txBody>
        </p:sp>
        <p:cxnSp>
          <p:nvCxnSpPr>
            <p:cNvPr id="143" name="直線單箭頭接點 142"/>
            <p:cNvCxnSpPr/>
            <p:nvPr/>
          </p:nvCxnSpPr>
          <p:spPr>
            <a:xfrm flipV="1">
              <a:off x="8358214" y="3143248"/>
              <a:ext cx="284647" cy="2500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8358214" y="3393281"/>
              <a:ext cx="284647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矩形 89"/>
          <p:cNvSpPr/>
          <p:nvPr/>
        </p:nvSpPr>
        <p:spPr>
          <a:xfrm>
            <a:off x="3725398" y="27570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TW" altLang="en-US" sz="1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策略性備料</a:t>
            </a:r>
            <a:endParaRPr lang="zh-TW" altLang="en-US" sz="10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7" name="內容版面配置區 2"/>
          <p:cNvSpPr txBox="1">
            <a:spLocks/>
          </p:cNvSpPr>
          <p:nvPr/>
        </p:nvSpPr>
        <p:spPr>
          <a:xfrm>
            <a:off x="251520" y="555526"/>
            <a:ext cx="8784976" cy="792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lang="zh-TW" altLang="en-US" sz="1400" dirty="0" smtClean="0">
                <a:ea typeface="微軟正黑體" pitchFamily="34" charset="-120"/>
              </a:rPr>
              <a:t>策備 </a:t>
            </a:r>
            <a:r>
              <a:rPr lang="en-US" altLang="zh-TW" sz="1400" dirty="0" smtClean="0">
                <a:ea typeface="微軟正黑體" pitchFamily="34" charset="-120"/>
              </a:rPr>
              <a:t>CHIP</a:t>
            </a:r>
            <a:r>
              <a:rPr lang="zh-TW" altLang="en-US" sz="1400" dirty="0" smtClean="0">
                <a:ea typeface="微軟正黑體" pitchFamily="34" charset="-120"/>
              </a:rPr>
              <a:t> </a:t>
            </a:r>
            <a:r>
              <a:rPr lang="en-US" altLang="zh-TW" sz="1400" dirty="0" smtClean="0">
                <a:solidFill>
                  <a:srgbClr val="0000FF"/>
                </a:solidFill>
                <a:ea typeface="微軟正黑體" pitchFamily="34" charset="-120"/>
              </a:rPr>
              <a:t>Plan 5</a:t>
            </a:r>
            <a:r>
              <a:rPr lang="zh-TW" altLang="en-US" sz="1400" dirty="0" smtClean="0">
                <a:solidFill>
                  <a:srgbClr val="0000FF"/>
                </a:solidFill>
                <a:ea typeface="微軟正黑體" pitchFamily="34" charset="-120"/>
              </a:rPr>
              <a:t> 天 </a:t>
            </a:r>
            <a:r>
              <a:rPr lang="en-US" altLang="zh-TW" sz="1400" dirty="0" smtClean="0">
                <a:solidFill>
                  <a:srgbClr val="0000FF"/>
                </a:solidFill>
                <a:ea typeface="微軟正黑體" pitchFamily="34" charset="-120"/>
              </a:rPr>
              <a:t>+ </a:t>
            </a:r>
            <a:r>
              <a:rPr lang="zh-TW" altLang="en-US" sz="1400" dirty="0" smtClean="0">
                <a:solidFill>
                  <a:srgbClr val="0000FF"/>
                </a:solidFill>
                <a:ea typeface="微軟正黑體" pitchFamily="34" charset="-120"/>
              </a:rPr>
              <a:t> 生產 </a:t>
            </a:r>
            <a:r>
              <a:rPr lang="en-US" altLang="zh-TW" sz="1400" dirty="0" smtClean="0">
                <a:solidFill>
                  <a:srgbClr val="0000FF"/>
                </a:solidFill>
                <a:ea typeface="微軟正黑體" pitchFamily="34" charset="-120"/>
              </a:rPr>
              <a:t>14</a:t>
            </a:r>
            <a:r>
              <a:rPr lang="zh-TW" altLang="en-US" sz="1400" dirty="0" smtClean="0">
                <a:solidFill>
                  <a:srgbClr val="0000FF"/>
                </a:solidFill>
                <a:ea typeface="微軟正黑體" pitchFamily="34" charset="-120"/>
              </a:rPr>
              <a:t> </a:t>
            </a:r>
            <a:r>
              <a:rPr lang="en-US" altLang="zh-TW" sz="1400" dirty="0" smtClean="0">
                <a:solidFill>
                  <a:srgbClr val="0000FF"/>
                </a:solidFill>
                <a:ea typeface="微軟正黑體" pitchFamily="34" charset="-120"/>
              </a:rPr>
              <a:t>+</a:t>
            </a:r>
            <a:r>
              <a:rPr lang="zh-TW" altLang="en-US" sz="1400" dirty="0" smtClean="0">
                <a:solidFill>
                  <a:srgbClr val="0000FF"/>
                </a:solidFill>
                <a:ea typeface="微軟正黑體" pitchFamily="34" charset="-120"/>
              </a:rPr>
              <a:t> 移轉 </a:t>
            </a:r>
            <a:r>
              <a:rPr lang="en-US" altLang="zh-TW" sz="1400" dirty="0" smtClean="0">
                <a:solidFill>
                  <a:srgbClr val="0000FF"/>
                </a:solidFill>
                <a:ea typeface="微軟正黑體" pitchFamily="34" charset="-120"/>
              </a:rPr>
              <a:t>9</a:t>
            </a:r>
            <a:r>
              <a:rPr lang="zh-TW" altLang="en-US" sz="1400" dirty="0" smtClean="0">
                <a:solidFill>
                  <a:srgbClr val="0000FF"/>
                </a:solidFill>
                <a:ea typeface="微軟正黑體" pitchFamily="34" charset="-120"/>
              </a:rPr>
              <a:t> </a:t>
            </a:r>
            <a:r>
              <a:rPr lang="en-US" altLang="zh-TW" sz="1400" dirty="0" smtClean="0">
                <a:solidFill>
                  <a:srgbClr val="0000FF"/>
                </a:solidFill>
                <a:ea typeface="微軟正黑體" pitchFamily="34" charset="-120"/>
              </a:rPr>
              <a:t>, </a:t>
            </a:r>
            <a:r>
              <a:rPr lang="zh-TW" altLang="en-US" sz="1400" smtClean="0">
                <a:solidFill>
                  <a:srgbClr val="0000FF"/>
                </a:solidFill>
                <a:ea typeface="微軟正黑體" pitchFamily="34" charset="-120"/>
              </a:rPr>
              <a:t>產品反應</a:t>
            </a:r>
            <a:r>
              <a:rPr lang="zh-TW" altLang="en-US" sz="1400" dirty="0" smtClean="0">
                <a:solidFill>
                  <a:srgbClr val="0000FF"/>
                </a:solidFill>
                <a:ea typeface="微軟正黑體" pitchFamily="34" charset="-120"/>
              </a:rPr>
              <a:t>時間 </a:t>
            </a:r>
            <a:r>
              <a:rPr lang="en-US" altLang="zh-TW" sz="1400" dirty="0" smtClean="0">
                <a:solidFill>
                  <a:srgbClr val="0000FF"/>
                </a:solidFill>
                <a:ea typeface="微軟正黑體" pitchFamily="34" charset="-120"/>
              </a:rPr>
              <a:t>28</a:t>
            </a:r>
            <a:r>
              <a:rPr lang="zh-TW" altLang="en-US" sz="1400" dirty="0" smtClean="0">
                <a:solidFill>
                  <a:srgbClr val="0000FF"/>
                </a:solidFill>
                <a:ea typeface="微軟正黑體" pitchFamily="34" charset="-120"/>
              </a:rPr>
              <a:t> 天</a:t>
            </a:r>
            <a:r>
              <a:rPr lang="en-US" altLang="zh-TW" sz="1400" dirty="0" smtClean="0">
                <a:ea typeface="微軟正黑體" pitchFamily="34" charset="-120"/>
              </a:rPr>
              <a:t>,</a:t>
            </a:r>
            <a:r>
              <a:rPr lang="zh-TW" altLang="en-US" sz="1400" dirty="0" smtClean="0">
                <a:ea typeface="微軟正黑體" pitchFamily="34" charset="-120"/>
              </a:rPr>
              <a:t> 採購購料以 </a:t>
            </a:r>
            <a:r>
              <a:rPr lang="en-US" altLang="zh-TW" sz="1400" dirty="0" smtClean="0">
                <a:solidFill>
                  <a:srgbClr val="FF0000"/>
                </a:solidFill>
                <a:ea typeface="微軟正黑體" pitchFamily="34" charset="-120"/>
              </a:rPr>
              <a:t>MPS</a:t>
            </a:r>
            <a:r>
              <a:rPr lang="zh-TW" altLang="en-US" sz="1400" dirty="0" smtClean="0">
                <a:solidFill>
                  <a:srgbClr val="FF0000"/>
                </a:solidFill>
                <a:ea typeface="微軟正黑體" pitchFamily="34" charset="-120"/>
              </a:rPr>
              <a:t> 上傳後系統變更計算</a:t>
            </a:r>
            <a:r>
              <a:rPr lang="en-US" altLang="zh-TW" sz="1400" dirty="0" smtClean="0">
                <a:ea typeface="微軟正黑體" pitchFamily="34" charset="-120"/>
              </a:rPr>
              <a:t>, </a:t>
            </a:r>
            <a:r>
              <a:rPr lang="zh-TW" altLang="en-US" sz="1400" dirty="0" smtClean="0">
                <a:ea typeface="微軟正黑體" pitchFamily="34" charset="-120"/>
              </a:rPr>
              <a:t>廠端依 </a:t>
            </a:r>
            <a:r>
              <a:rPr lang="en-US" altLang="zh-TW" sz="1400" dirty="0" smtClean="0">
                <a:ea typeface="微軟正黑體" pitchFamily="34" charset="-120"/>
              </a:rPr>
              <a:t>DPS</a:t>
            </a:r>
            <a:r>
              <a:rPr lang="zh-TW" altLang="en-US" sz="1400" dirty="0" smtClean="0">
                <a:ea typeface="微軟正黑體" pitchFamily="34" charset="-120"/>
              </a:rPr>
              <a:t> 調整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p"/>
              <a:defRPr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需求變動</a:t>
            </a:r>
            <a:r>
              <a:rPr kumimoji="0" lang="zh-TW" altLang="en-US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BOE</a:t>
            </a:r>
            <a:r>
              <a:rPr kumimoji="0" lang="zh-TW" altLang="en-US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 等客戶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需求變動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 (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每週更新無法反映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),</a:t>
            </a:r>
            <a:r>
              <a:rPr lang="en-US" altLang="zh-TW" sz="1400" dirty="0" smtClean="0">
                <a:solidFill>
                  <a:srgbClr val="0000FF"/>
                </a:solidFill>
                <a:ea typeface="微軟正黑體" pitchFamily="34" charset="-120"/>
              </a:rPr>
              <a:t> Mail </a:t>
            </a:r>
            <a:r>
              <a:rPr lang="zh-TW" altLang="en-US" sz="1400" dirty="0" smtClean="0">
                <a:solidFill>
                  <a:srgbClr val="0000FF"/>
                </a:solidFill>
                <a:ea typeface="微軟正黑體" pitchFamily="34" charset="-120"/>
              </a:rPr>
              <a:t>聯繫系統瓶頸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p"/>
            </a:pP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外包廠出貨作帳 </a:t>
            </a:r>
            <a:r>
              <a:rPr kumimoji="0" lang="en-US" altLang="zh-TW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2</a:t>
            </a:r>
            <a:r>
              <a:rPr kumimoji="0" lang="zh-TW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微軟正黑體" pitchFamily="34" charset="-120"/>
                <a:cs typeface="+mn-cs"/>
              </a:rPr>
              <a:t> </a:t>
            </a:r>
            <a:r>
              <a:rPr lang="zh-TW" altLang="en-US" sz="1400" dirty="0" smtClean="0">
                <a:solidFill>
                  <a:srgbClr val="0000FF"/>
                </a:solidFill>
                <a:latin typeface="+mj-lt"/>
                <a:ea typeface="微軟正黑體" pitchFamily="34" charset="-120"/>
              </a:rPr>
              <a:t>天</a:t>
            </a:r>
            <a:r>
              <a:rPr lang="en-US" altLang="zh-TW" sz="1400" dirty="0" smtClean="0">
                <a:solidFill>
                  <a:srgbClr val="0000FF"/>
                </a:solidFill>
                <a:latin typeface="+mj-lt"/>
                <a:ea typeface="微軟正黑體" pitchFamily="34" charset="-120"/>
              </a:rPr>
              <a:t>, WIP </a:t>
            </a:r>
            <a:r>
              <a:rPr lang="zh-TW" altLang="en-US" sz="1400" dirty="0" smtClean="0">
                <a:solidFill>
                  <a:srgbClr val="0000FF"/>
                </a:solidFill>
                <a:latin typeface="+mj-lt"/>
                <a:ea typeface="微軟正黑體" pitchFamily="34" charset="-120"/>
              </a:rPr>
              <a:t>無法及時反應</a:t>
            </a:r>
            <a:r>
              <a:rPr lang="en-US" altLang="zh-TW" sz="1400" dirty="0" smtClean="0">
                <a:solidFill>
                  <a:srgbClr val="0000FF"/>
                </a:solidFill>
                <a:latin typeface="+mj-lt"/>
                <a:ea typeface="微軟正黑體" pitchFamily="34" charset="-120"/>
              </a:rPr>
              <a:t>, </a:t>
            </a:r>
            <a:r>
              <a:rPr lang="zh-TW" altLang="en-US" sz="1400" dirty="0" smtClean="0">
                <a:solidFill>
                  <a:srgbClr val="0000FF"/>
                </a:solidFill>
                <a:latin typeface="+mj-lt"/>
                <a:ea typeface="微軟正黑體" pitchFamily="34" charset="-120"/>
              </a:rPr>
              <a:t>系統瓶頸</a:t>
            </a: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p"/>
            </a:pPr>
            <a:endParaRPr kumimoji="0" lang="en-US" altLang="zh-TW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軟正黑體" pitchFamily="34" charset="-120"/>
              <a:cs typeface="+mn-cs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660232" y="2787774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入庫</a:t>
            </a:r>
            <a:r>
              <a:rPr lang="en-US" altLang="zh-TW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挑</a:t>
            </a:r>
            <a:r>
              <a:rPr lang="en-US" altLang="zh-TW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Lot/</a:t>
            </a:r>
            <a:r>
              <a:rPr lang="zh-TW" altLang="en-US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移轉</a:t>
            </a:r>
            <a:endParaRPr lang="en-US" altLang="zh-TW" sz="8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endParaRPr lang="en-US" altLang="zh-TW" sz="8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563888" y="2787774"/>
            <a:ext cx="100811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移轉 </a:t>
            </a:r>
            <a:r>
              <a:rPr lang="en-US" altLang="zh-TW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TW-C11</a:t>
            </a:r>
          </a:p>
          <a:p>
            <a:pPr algn="ctr"/>
            <a:r>
              <a:rPr lang="en-US" altLang="zh-TW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endParaRPr lang="en-US" altLang="zh-TW" sz="8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884368" y="2787774"/>
            <a:ext cx="720080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挑箱出貨</a:t>
            </a:r>
            <a:endParaRPr lang="en-US" altLang="zh-TW" sz="8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8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9552" y="2787774"/>
            <a:ext cx="720079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挑</a:t>
            </a:r>
            <a:r>
              <a:rPr lang="en-US" altLang="zh-TW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Lot</a:t>
            </a:r>
          </a:p>
          <a:p>
            <a:pPr algn="ctr"/>
            <a:r>
              <a:rPr lang="en-US" altLang="zh-TW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0.5</a:t>
            </a:r>
            <a:r>
              <a:rPr lang="zh-TW" altLang="en-US" sz="8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endParaRPr lang="en-US" altLang="zh-TW" sz="800" b="1" dirty="0" smtClean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3707904" y="3147814"/>
            <a:ext cx="825867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1000" dirty="0" smtClean="0"/>
              <a:t>策略性備料</a:t>
            </a:r>
            <a:endParaRPr lang="zh-TW" altLang="en-US" sz="1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236296" cy="555526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PKG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 系統架構</a:t>
            </a:r>
          </a:p>
        </p:txBody>
      </p:sp>
      <p:graphicFrame>
        <p:nvGraphicFramePr>
          <p:cNvPr id="8" name="資料庫圖表 7"/>
          <p:cNvGraphicFramePr/>
          <p:nvPr/>
        </p:nvGraphicFramePr>
        <p:xfrm>
          <a:off x="1475656" y="411510"/>
          <a:ext cx="6624736" cy="109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57850" y="1203598"/>
            <a:ext cx="5378246" cy="3744416"/>
            <a:chOff x="0" y="1203598"/>
            <a:chExt cx="5483710" cy="3744416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420" y="1347614"/>
              <a:ext cx="5410290" cy="360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1203598"/>
              <a:ext cx="809625" cy="362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4088" y="1563638"/>
            <a:ext cx="3779912" cy="338437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TW" sz="1200" dirty="0" smtClean="0">
                <a:latin typeface="微軟正黑體" pitchFamily="34" charset="-120"/>
              </a:rPr>
              <a:t>2019</a:t>
            </a:r>
            <a:r>
              <a:rPr lang="zh-TW" altLang="en-US" sz="1200" dirty="0" smtClean="0">
                <a:latin typeface="微軟正黑體" pitchFamily="34" charset="-120"/>
              </a:rPr>
              <a:t> </a:t>
            </a:r>
            <a:r>
              <a:rPr lang="en-US" altLang="zh-TW" sz="1200" dirty="0" smtClean="0">
                <a:latin typeface="微軟正黑體" pitchFamily="34" charset="-120"/>
              </a:rPr>
              <a:t>-2020</a:t>
            </a:r>
            <a:r>
              <a:rPr lang="zh-TW" altLang="en-US" sz="1200" dirty="0" smtClean="0">
                <a:latin typeface="微軟正黑體" pitchFamily="34" charset="-120"/>
              </a:rPr>
              <a:t> </a:t>
            </a:r>
            <a:r>
              <a:rPr lang="en-US" altLang="zh-TW" sz="1200" dirty="0" smtClean="0">
                <a:latin typeface="微軟正黑體" pitchFamily="34" charset="-120"/>
              </a:rPr>
              <a:t>Q1 </a:t>
            </a:r>
            <a:r>
              <a:rPr lang="zh-TW" altLang="en-US" sz="1200" dirty="0" smtClean="0">
                <a:latin typeface="微軟正黑體" pitchFamily="34" charset="-120"/>
              </a:rPr>
              <a:t>以調料流程為主</a:t>
            </a:r>
            <a:endParaRPr lang="en-US" altLang="zh-TW" sz="1200" dirty="0" smtClean="0">
              <a:solidFill>
                <a:srgbClr val="0000FF"/>
              </a:solidFill>
              <a:latin typeface="微軟正黑體" pitchFamily="34" charset="-120"/>
            </a:endParaRPr>
          </a:p>
          <a:p>
            <a:r>
              <a:rPr lang="zh-TW" altLang="en-US" sz="1200" dirty="0" smtClean="0">
                <a:solidFill>
                  <a:srgbClr val="0000FF"/>
                </a:solidFill>
                <a:latin typeface="微軟正黑體" pitchFamily="34" charset="-120"/>
              </a:rPr>
              <a:t>調料移轉的核心為 配 </a:t>
            </a:r>
            <a:r>
              <a:rPr lang="en-US" altLang="zh-TW" sz="1200" dirty="0" smtClean="0">
                <a:solidFill>
                  <a:srgbClr val="0000FF"/>
                </a:solidFill>
                <a:latin typeface="微軟正黑體" pitchFamily="34" charset="-120"/>
              </a:rPr>
              <a:t>BIN</a:t>
            </a:r>
            <a:r>
              <a:rPr lang="zh-TW" altLang="en-US" sz="1200" dirty="0" smtClean="0">
                <a:solidFill>
                  <a:srgbClr val="0000FF"/>
                </a:solidFill>
                <a:latin typeface="微軟正黑體" pitchFamily="34" charset="-120"/>
              </a:rPr>
              <a:t> 排程必須加緊上線</a:t>
            </a:r>
            <a:endParaRPr lang="en-US" altLang="zh-TW" sz="1200" dirty="0" smtClean="0">
              <a:solidFill>
                <a:srgbClr val="0000FF"/>
              </a:solidFill>
              <a:latin typeface="微軟正黑體" pitchFamily="34" charset="-120"/>
            </a:endParaRPr>
          </a:p>
          <a:p>
            <a:r>
              <a:rPr lang="en-US" altLang="zh-TW" sz="1200" dirty="0" smtClean="0">
                <a:solidFill>
                  <a:srgbClr val="0000FF"/>
                </a:solidFill>
                <a:latin typeface="微軟正黑體" pitchFamily="34" charset="-120"/>
              </a:rPr>
              <a:t>LED</a:t>
            </a:r>
            <a:r>
              <a:rPr lang="zh-TW" altLang="en-US" sz="1200" dirty="0" smtClean="0">
                <a:solidFill>
                  <a:srgbClr val="0000FF"/>
                </a:solidFill>
                <a:latin typeface="微軟正黑體" pitchFamily="34" charset="-120"/>
              </a:rPr>
              <a:t> 模擬是排程的核心與瓶頸</a:t>
            </a:r>
            <a:r>
              <a:rPr lang="en-US" altLang="zh-TW" sz="1200" dirty="0" smtClean="0">
                <a:solidFill>
                  <a:srgbClr val="0000FF"/>
                </a:solidFill>
                <a:latin typeface="微軟正黑體" pitchFamily="34" charset="-120"/>
              </a:rPr>
              <a:t>(</a:t>
            </a:r>
            <a:r>
              <a:rPr lang="zh-TW" altLang="en-US" sz="1200" dirty="0" smtClean="0">
                <a:solidFill>
                  <a:srgbClr val="0000FF"/>
                </a:solidFill>
                <a:latin typeface="微軟正黑體" pitchFamily="34" charset="-120"/>
              </a:rPr>
              <a:t>切期初</a:t>
            </a:r>
            <a:r>
              <a:rPr lang="en-US" altLang="zh-TW" sz="1200" dirty="0" smtClean="0">
                <a:solidFill>
                  <a:srgbClr val="0000FF"/>
                </a:solidFill>
                <a:latin typeface="微軟正黑體" pitchFamily="34" charset="-120"/>
              </a:rPr>
              <a:t>)</a:t>
            </a:r>
          </a:p>
          <a:p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</a:rPr>
              <a:t>庫存分佈分配與產出分布模擬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</a:rPr>
              <a:t>(Planning CT 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itchFamily="34" charset="-120"/>
              </a:rPr>
              <a:t>縮短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itchFamily="34" charset="-120"/>
              </a:rPr>
              <a:t>)</a:t>
            </a:r>
          </a:p>
          <a:p>
            <a:r>
              <a:rPr lang="en-US" altLang="zh-TW" sz="1200" dirty="0" smtClean="0">
                <a:latin typeface="微軟正黑體" pitchFamily="34" charset="-120"/>
              </a:rPr>
              <a:t>Q2 Demand </a:t>
            </a:r>
            <a:r>
              <a:rPr lang="zh-TW" altLang="en-US" sz="1200" dirty="0" smtClean="0">
                <a:latin typeface="微軟正黑體" pitchFamily="34" charset="-120"/>
              </a:rPr>
              <a:t>需求分佈</a:t>
            </a:r>
            <a:endParaRPr lang="en-US" altLang="zh-TW" sz="1200" dirty="0" smtClean="0">
              <a:latin typeface="微軟正黑體" pitchFamily="34" charset="-120"/>
            </a:endParaRPr>
          </a:p>
          <a:p>
            <a:r>
              <a:rPr lang="zh-TW" altLang="en-US" sz="1200" b="1" dirty="0" smtClean="0">
                <a:solidFill>
                  <a:srgbClr val="0000FF"/>
                </a:solidFill>
                <a:latin typeface="微軟正黑體" pitchFamily="34" charset="-120"/>
              </a:rPr>
              <a:t>需求上 </a:t>
            </a:r>
            <a:r>
              <a:rPr lang="en-US" altLang="zh-TW" sz="1200" b="1" dirty="0" smtClean="0">
                <a:solidFill>
                  <a:srgbClr val="0000FF"/>
                </a:solidFill>
                <a:latin typeface="微軟正黑體" pitchFamily="34" charset="-120"/>
              </a:rPr>
              <a:t>FCST(</a:t>
            </a:r>
            <a:r>
              <a:rPr lang="zh-TW" altLang="en-US" sz="1200" b="1" dirty="0" smtClean="0">
                <a:solidFill>
                  <a:srgbClr val="0000FF"/>
                </a:solidFill>
                <a:latin typeface="微軟正黑體" pitchFamily="34" charset="-120"/>
              </a:rPr>
              <a:t>目前 </a:t>
            </a:r>
            <a:r>
              <a:rPr lang="en-US" altLang="zh-TW" sz="1200" b="1" dirty="0" smtClean="0">
                <a:solidFill>
                  <a:srgbClr val="0000FF"/>
                </a:solidFill>
                <a:latin typeface="微軟正黑體" pitchFamily="34" charset="-120"/>
              </a:rPr>
              <a:t>LM</a:t>
            </a:r>
            <a:r>
              <a:rPr lang="zh-TW" altLang="en-US" sz="1200" b="1" dirty="0" smtClean="0">
                <a:solidFill>
                  <a:srgbClr val="0000FF"/>
                </a:solidFill>
                <a:latin typeface="微軟正黑體" pitchFamily="34" charset="-120"/>
              </a:rPr>
              <a:t> </a:t>
            </a:r>
            <a:r>
              <a:rPr lang="en-US" altLang="zh-TW" sz="1200" b="1" dirty="0" smtClean="0">
                <a:solidFill>
                  <a:srgbClr val="0000FF"/>
                </a:solidFill>
                <a:latin typeface="微軟正黑體" pitchFamily="34" charset="-120"/>
              </a:rPr>
              <a:t>/ LA /</a:t>
            </a:r>
            <a:r>
              <a:rPr lang="zh-TW" altLang="en-US" sz="1200" b="1" dirty="0" smtClean="0">
                <a:solidFill>
                  <a:srgbClr val="0000FF"/>
                </a:solidFill>
                <a:latin typeface="微軟正黑體" pitchFamily="34" charset="-120"/>
              </a:rPr>
              <a:t>訂單式接單 </a:t>
            </a:r>
            <a:r>
              <a:rPr lang="en-US" altLang="zh-TW" sz="1200" b="1" dirty="0" smtClean="0">
                <a:solidFill>
                  <a:srgbClr val="0000FF"/>
                </a:solidFill>
                <a:latin typeface="微軟正黑體" pitchFamily="34" charset="-120"/>
              </a:rPr>
              <a:t>?)</a:t>
            </a:r>
          </a:p>
          <a:p>
            <a:r>
              <a:rPr lang="zh-TW" altLang="en-US" sz="1200" b="1" dirty="0" smtClean="0">
                <a:solidFill>
                  <a:schemeClr val="tx1"/>
                </a:solidFill>
                <a:latin typeface="微軟正黑體" pitchFamily="34" charset="-120"/>
              </a:rPr>
              <a:t>測備落實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itchFamily="34" charset="-120"/>
              </a:rPr>
              <a:t>(</a:t>
            </a:r>
            <a:r>
              <a:rPr lang="zh-TW" altLang="en-US" sz="1200" b="1" dirty="0" smtClean="0">
                <a:solidFill>
                  <a:schemeClr val="tx1"/>
                </a:solidFill>
                <a:latin typeface="微軟正黑體" pitchFamily="34" charset="-120"/>
              </a:rPr>
              <a:t>測備單連結 </a:t>
            </a:r>
            <a:r>
              <a:rPr lang="en-US" altLang="zh-TW" sz="1200" b="1" dirty="0" err="1" smtClean="0">
                <a:solidFill>
                  <a:schemeClr val="tx1"/>
                </a:solidFill>
                <a:latin typeface="微軟正黑體" pitchFamily="34" charset="-120"/>
              </a:rPr>
              <a:t>Fcst</a:t>
            </a:r>
            <a:r>
              <a:rPr lang="en-US" altLang="zh-TW" sz="1200" b="1" dirty="0" smtClean="0">
                <a:solidFill>
                  <a:schemeClr val="tx1"/>
                </a:solidFill>
                <a:latin typeface="微軟正黑體" pitchFamily="34" charset="-120"/>
              </a:rPr>
              <a:t>)</a:t>
            </a:r>
          </a:p>
          <a:p>
            <a:endParaRPr lang="zh-TW" altLang="en-US" sz="1200" dirty="0">
              <a:solidFill>
                <a:srgbClr val="0000FF"/>
              </a:solidFill>
              <a:latin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4860"/>
            <a:ext cx="6932470" cy="374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380312" cy="483518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LB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 系統架構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555527"/>
            <a:ext cx="8784976" cy="720079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1600" dirty="0" smtClean="0">
                <a:solidFill>
                  <a:srgbClr val="0000FF"/>
                </a:solidFill>
              </a:rPr>
              <a:t>開發主軸 </a:t>
            </a:r>
            <a:r>
              <a:rPr lang="en-US" altLang="zh-TW" sz="1600" dirty="0" smtClean="0">
                <a:solidFill>
                  <a:srgbClr val="0000FF"/>
                </a:solidFill>
              </a:rPr>
              <a:t>,</a:t>
            </a:r>
            <a:r>
              <a:rPr lang="zh-TW" altLang="en-US" sz="1600" dirty="0" smtClean="0">
                <a:solidFill>
                  <a:srgbClr val="0000FF"/>
                </a:solidFill>
              </a:rPr>
              <a:t>減少移轉時間</a:t>
            </a:r>
            <a:r>
              <a:rPr lang="en-US" altLang="zh-TW" sz="1600" dirty="0" smtClean="0">
                <a:solidFill>
                  <a:srgbClr val="0000FF"/>
                </a:solidFill>
              </a:rPr>
              <a:t>, </a:t>
            </a:r>
            <a:r>
              <a:rPr lang="zh-TW" altLang="en-US" sz="1600" dirty="0" smtClean="0">
                <a:solidFill>
                  <a:srgbClr val="0000FF"/>
                </a:solidFill>
              </a:rPr>
              <a:t>降低 </a:t>
            </a:r>
            <a:r>
              <a:rPr lang="en-US" altLang="zh-TW" sz="1600" dirty="0" smtClean="0">
                <a:solidFill>
                  <a:srgbClr val="0000FF"/>
                </a:solidFill>
              </a:rPr>
              <a:t>Loading</a:t>
            </a:r>
            <a:r>
              <a:rPr lang="zh-TW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, </a:t>
            </a:r>
            <a:r>
              <a:rPr lang="zh-TW" altLang="en-US" sz="1600" dirty="0" smtClean="0">
                <a:solidFill>
                  <a:srgbClr val="0000FF"/>
                </a:solidFill>
              </a:rPr>
              <a:t>與防呆</a:t>
            </a:r>
            <a:r>
              <a:rPr lang="en-US" altLang="zh-TW" sz="1600" dirty="0" smtClean="0">
                <a:solidFill>
                  <a:srgbClr val="0000FF"/>
                </a:solidFill>
              </a:rPr>
              <a:t>, Plan</a:t>
            </a:r>
            <a:r>
              <a:rPr lang="zh-TW" altLang="en-US" sz="1600" dirty="0" smtClean="0">
                <a:solidFill>
                  <a:srgbClr val="0000FF"/>
                </a:solidFill>
              </a:rPr>
              <a:t> 系統化</a:t>
            </a:r>
            <a:endParaRPr lang="en-US" altLang="zh-TW" sz="1600" dirty="0" smtClean="0">
              <a:solidFill>
                <a:srgbClr val="0000FF"/>
              </a:solidFill>
            </a:endParaRPr>
          </a:p>
          <a:p>
            <a:r>
              <a:rPr lang="en-US" altLang="zh-TW" sz="1600" dirty="0" smtClean="0">
                <a:solidFill>
                  <a:srgbClr val="FF0000"/>
                </a:solidFill>
              </a:rPr>
              <a:t>Plan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Cycle </a:t>
            </a:r>
            <a:r>
              <a:rPr lang="zh-TW" altLang="en-US" sz="1600" dirty="0" smtClean="0">
                <a:solidFill>
                  <a:srgbClr val="FF0000"/>
                </a:solidFill>
              </a:rPr>
              <a:t>大幅降低必須將調料與庫存分佈分配系統化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zh-TW" altLang="en-US" sz="1600" dirty="0" smtClean="0">
                <a:solidFill>
                  <a:srgbClr val="FF0000"/>
                </a:solidFill>
              </a:rPr>
              <a:t>系統配 </a:t>
            </a:r>
            <a:r>
              <a:rPr lang="en-US" altLang="zh-TW" sz="1600" dirty="0" smtClean="0">
                <a:solidFill>
                  <a:srgbClr val="FF0000"/>
                </a:solidFill>
              </a:rPr>
              <a:t>BIN</a:t>
            </a:r>
            <a:r>
              <a:rPr lang="zh-TW" altLang="en-US" sz="1600" dirty="0" smtClean="0">
                <a:solidFill>
                  <a:srgbClr val="FF0000"/>
                </a:solidFill>
              </a:rPr>
              <a:t> 排程 </a:t>
            </a:r>
            <a:r>
              <a:rPr lang="en-US" altLang="zh-TW" sz="1600" dirty="0" smtClean="0">
                <a:solidFill>
                  <a:srgbClr val="FF0000"/>
                </a:solidFill>
              </a:rPr>
              <a:t>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 配 </a:t>
            </a:r>
            <a:r>
              <a:rPr lang="en-US" altLang="zh-TW" sz="1600" dirty="0" smtClean="0">
                <a:solidFill>
                  <a:srgbClr val="FF0000"/>
                </a:solidFill>
              </a:rPr>
              <a:t>BIN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 -&gt;</a:t>
            </a:r>
            <a:r>
              <a:rPr lang="zh-TW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LED</a:t>
            </a:r>
            <a:r>
              <a:rPr lang="zh-TW" altLang="en-US" sz="1600" dirty="0" smtClean="0">
                <a:solidFill>
                  <a:srgbClr val="FF0000"/>
                </a:solidFill>
              </a:rPr>
              <a:t> 模擬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sz="1600" dirty="0" smtClean="0"/>
              <a:t>客戶需求直接轉換上系統</a:t>
            </a:r>
            <a:r>
              <a:rPr lang="en-US" altLang="zh-TW" sz="1600" dirty="0" smtClean="0"/>
              <a:t>(BOE)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&amp;</a:t>
            </a:r>
            <a:r>
              <a:rPr lang="zh-TW" altLang="en-US" sz="1600" dirty="0" smtClean="0"/>
              <a:t> 客戶需求分佈明確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外包商資料即時性 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76256" y="1347614"/>
            <a:ext cx="44114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000" b="1" dirty="0" smtClean="0">
                <a:solidFill>
                  <a:srgbClr val="0000FF"/>
                </a:solidFill>
              </a:rPr>
              <a:t>採購</a:t>
            </a:r>
            <a:endParaRPr lang="zh-TW" altLang="en-US" sz="1000" b="1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64088" y="2571750"/>
            <a:ext cx="5966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rgbClr val="0000FF"/>
                </a:solidFill>
              </a:rPr>
              <a:t>LB</a:t>
            </a:r>
            <a:r>
              <a:rPr lang="zh-TW" altLang="en-US" sz="1000" b="1" dirty="0" smtClean="0">
                <a:solidFill>
                  <a:srgbClr val="0000FF"/>
                </a:solidFill>
              </a:rPr>
              <a:t> 生管</a:t>
            </a:r>
            <a:endParaRPr lang="zh-TW" altLang="en-US" sz="1000" b="1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47664" y="2859782"/>
            <a:ext cx="69121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rgbClr val="0000FF"/>
                </a:solidFill>
              </a:rPr>
              <a:t>PKG</a:t>
            </a:r>
            <a:r>
              <a:rPr lang="zh-TW" altLang="en-US" sz="1000" b="1" dirty="0" smtClean="0">
                <a:solidFill>
                  <a:srgbClr val="0000FF"/>
                </a:solidFill>
              </a:rPr>
              <a:t> 生管</a:t>
            </a:r>
            <a:endParaRPr lang="zh-TW" altLang="en-US" sz="1000" b="1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39752" y="1635646"/>
            <a:ext cx="32252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000" b="1" dirty="0" smtClean="0">
                <a:solidFill>
                  <a:srgbClr val="0000FF"/>
                </a:solidFill>
              </a:rPr>
              <a:t>SA</a:t>
            </a:r>
            <a:endParaRPr lang="zh-TW" altLang="en-US" sz="1000" b="1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48064" y="3939902"/>
            <a:ext cx="44114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000" b="1" dirty="0" smtClean="0">
                <a:solidFill>
                  <a:srgbClr val="0000FF"/>
                </a:solidFill>
              </a:rPr>
              <a:t>庫房</a:t>
            </a:r>
            <a:endParaRPr lang="zh-TW" altLang="en-US" sz="1000" b="1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236296" y="2715766"/>
            <a:ext cx="44114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000" b="1" dirty="0" smtClean="0">
                <a:solidFill>
                  <a:srgbClr val="0000FF"/>
                </a:solidFill>
              </a:rPr>
              <a:t>製造</a:t>
            </a:r>
            <a:endParaRPr lang="zh-TW" altLang="en-US" sz="1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308304" cy="483518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需求分佈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363838"/>
            <a:ext cx="26003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5174" y="483518"/>
            <a:ext cx="4041322" cy="261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27534"/>
            <a:ext cx="5328592" cy="223224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sz="1200" dirty="0" err="1" smtClean="0"/>
              <a:t>Fcst</a:t>
            </a:r>
            <a:r>
              <a:rPr lang="en-US" altLang="zh-TW" sz="1200" dirty="0" smtClean="0"/>
              <a:t> / BLSP / LA /LM</a:t>
            </a:r>
            <a:r>
              <a:rPr lang="zh-TW" altLang="en-US" sz="1200" dirty="0" smtClean="0"/>
              <a:t> 訂單系統</a:t>
            </a:r>
            <a:r>
              <a:rPr lang="en-US" altLang="zh-TW" sz="1200" dirty="0" smtClean="0"/>
              <a:t>, ERP </a:t>
            </a:r>
            <a:r>
              <a:rPr lang="zh-TW" altLang="en-US" sz="1200" dirty="0" smtClean="0"/>
              <a:t>訂單 </a:t>
            </a:r>
            <a:r>
              <a:rPr lang="en-US" altLang="zh-TW" sz="1200" dirty="0" smtClean="0"/>
              <a:t>/ </a:t>
            </a:r>
            <a:r>
              <a:rPr lang="zh-TW" altLang="en-US" sz="1200" dirty="0" smtClean="0">
                <a:solidFill>
                  <a:srgbClr val="FF0000"/>
                </a:solidFill>
              </a:rPr>
              <a:t>客戶 </a:t>
            </a:r>
            <a:r>
              <a:rPr lang="en-US" altLang="zh-TW" sz="1200" dirty="0" smtClean="0">
                <a:solidFill>
                  <a:srgbClr val="FF0000"/>
                </a:solidFill>
              </a:rPr>
              <a:t>Mail</a:t>
            </a:r>
          </a:p>
          <a:p>
            <a:r>
              <a:rPr lang="zh-TW" altLang="en-US" sz="1200" dirty="0" smtClean="0">
                <a:solidFill>
                  <a:srgbClr val="0000FF"/>
                </a:solidFill>
              </a:rPr>
              <a:t>需求都放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Fcst</a:t>
            </a:r>
            <a:r>
              <a:rPr lang="en-US" altLang="zh-TW" sz="1200" dirty="0" smtClean="0">
                <a:solidFill>
                  <a:srgbClr val="0000FF"/>
                </a:solidFill>
              </a:rPr>
              <a:t> , Customer Model Name </a:t>
            </a:r>
            <a:r>
              <a:rPr lang="zh-TW" altLang="en-US" sz="1200" dirty="0" smtClean="0">
                <a:solidFill>
                  <a:srgbClr val="0000FF"/>
                </a:solidFill>
              </a:rPr>
              <a:t>目前不含</a:t>
            </a:r>
            <a:r>
              <a:rPr lang="en-US" altLang="zh-TW" sz="1200" dirty="0" smtClean="0">
                <a:solidFill>
                  <a:srgbClr val="0000FF"/>
                </a:solidFill>
              </a:rPr>
              <a:t>(LA/LM </a:t>
            </a:r>
            <a:r>
              <a:rPr lang="zh-TW" altLang="en-US" sz="1200" dirty="0" smtClean="0">
                <a:solidFill>
                  <a:srgbClr val="0000FF"/>
                </a:solidFill>
              </a:rPr>
              <a:t>與訂單接單模式</a:t>
            </a:r>
            <a:r>
              <a:rPr lang="en-US" altLang="zh-TW" sz="12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zh-TW" altLang="en-US" sz="1200" dirty="0" smtClean="0">
                <a:solidFill>
                  <a:srgbClr val="0000FF"/>
                </a:solidFill>
              </a:rPr>
              <a:t>標準產出分佈</a:t>
            </a:r>
            <a:endParaRPr lang="en-US" altLang="zh-TW" sz="1200" dirty="0" smtClean="0">
              <a:solidFill>
                <a:srgbClr val="0000FF"/>
              </a:solidFill>
            </a:endParaRPr>
          </a:p>
          <a:p>
            <a:pPr lvl="1"/>
            <a:r>
              <a:rPr lang="en-US" altLang="zh-TW" sz="1200" dirty="0" smtClean="0"/>
              <a:t>BU</a:t>
            </a:r>
            <a:r>
              <a:rPr lang="zh-TW" altLang="en-US" sz="1200" dirty="0" smtClean="0"/>
              <a:t>  定義 </a:t>
            </a:r>
            <a:r>
              <a:rPr lang="en-US" altLang="zh-TW" sz="1200" dirty="0" err="1" smtClean="0"/>
              <a:t>Cust</a:t>
            </a:r>
            <a:r>
              <a:rPr lang="en-US" altLang="zh-TW" sz="1200" dirty="0" smtClean="0"/>
              <a:t> MD </a:t>
            </a:r>
            <a:r>
              <a:rPr lang="zh-TW" altLang="en-US" sz="1200" dirty="0" smtClean="0"/>
              <a:t>代表 </a:t>
            </a:r>
            <a:r>
              <a:rPr lang="en-US" altLang="zh-TW" sz="1200" dirty="0" smtClean="0"/>
              <a:t>Bin Code </a:t>
            </a:r>
            <a:r>
              <a:rPr lang="zh-TW" altLang="en-US" sz="1200" dirty="0" smtClean="0"/>
              <a:t>與 配 </a:t>
            </a:r>
            <a:r>
              <a:rPr lang="en-US" altLang="zh-TW" sz="1200" dirty="0" smtClean="0"/>
              <a:t>Bin Rule </a:t>
            </a:r>
            <a:r>
              <a:rPr lang="zh-TW" altLang="en-US" sz="1200" dirty="0" smtClean="0"/>
              <a:t>綁定可用替代 </a:t>
            </a:r>
            <a:r>
              <a:rPr lang="en-US" altLang="zh-TW" sz="1200" dirty="0" smtClean="0"/>
              <a:t>95!</a:t>
            </a:r>
          </a:p>
          <a:p>
            <a:pPr lvl="1"/>
            <a:r>
              <a:rPr lang="zh-TW" altLang="en-US" sz="1200" dirty="0" smtClean="0"/>
              <a:t>標準產出分佈累加需求分布 </a:t>
            </a:r>
            <a:r>
              <a:rPr lang="en-US" altLang="zh-TW" sz="1200" dirty="0" smtClean="0"/>
              <a:t>/ </a:t>
            </a:r>
            <a:r>
              <a:rPr lang="zh-TW" altLang="en-US" sz="1200" dirty="0" smtClean="0"/>
              <a:t>定義表準打點分佈為基底計算</a:t>
            </a:r>
            <a:endParaRPr lang="en-US" altLang="zh-TW" sz="1200" dirty="0" smtClean="0"/>
          </a:p>
          <a:p>
            <a:r>
              <a:rPr lang="en-US" altLang="zh-TW" sz="1200" dirty="0" smtClean="0"/>
              <a:t>702008</a:t>
            </a:r>
            <a:r>
              <a:rPr lang="zh-TW" altLang="en-US" sz="1200" dirty="0" smtClean="0"/>
              <a:t>  </a:t>
            </a:r>
            <a:r>
              <a:rPr lang="en-US" altLang="zh-TW" sz="1200" dirty="0" smtClean="0"/>
              <a:t>/ PT70Z07.4  / 95.T7020.Z0C11BN </a:t>
            </a:r>
          </a:p>
          <a:p>
            <a:pPr lvl="1"/>
            <a:r>
              <a:rPr lang="en-US" altLang="zh-TW" sz="1200" dirty="0" smtClean="0"/>
              <a:t>PM</a:t>
            </a:r>
            <a:r>
              <a:rPr lang="zh-TW" altLang="en-US" sz="1200" dirty="0" smtClean="0"/>
              <a:t> 定義 </a:t>
            </a:r>
            <a:r>
              <a:rPr lang="en-US" altLang="zh-TW" sz="1200" dirty="0" smtClean="0"/>
              <a:t>22 </a:t>
            </a:r>
            <a:r>
              <a:rPr lang="zh-TW" altLang="en-US" sz="1200" dirty="0" smtClean="0"/>
              <a:t>組客戶需求</a:t>
            </a:r>
            <a:r>
              <a:rPr lang="en-US" altLang="zh-TW" sz="1200" dirty="0" smtClean="0"/>
              <a:t>(Customer Model Name)</a:t>
            </a:r>
          </a:p>
          <a:p>
            <a:pPr lvl="1"/>
            <a:r>
              <a:rPr lang="zh-TW" altLang="en-US" sz="1200" dirty="0" smtClean="0"/>
              <a:t>生管定義 </a:t>
            </a:r>
            <a:r>
              <a:rPr lang="en-US" altLang="zh-TW" sz="1200" dirty="0" smtClean="0"/>
              <a:t>8 </a:t>
            </a:r>
            <a:r>
              <a:rPr lang="zh-TW" altLang="en-US" sz="1200" dirty="0" smtClean="0"/>
              <a:t>組打點中心 </a:t>
            </a:r>
            <a:r>
              <a:rPr lang="en-US" altLang="zh-TW" sz="1200" dirty="0" smtClean="0"/>
              <a:t>, 4 </a:t>
            </a:r>
            <a:r>
              <a:rPr lang="zh-TW" altLang="en-US" sz="1200" dirty="0" smtClean="0"/>
              <a:t>各 </a:t>
            </a:r>
            <a:r>
              <a:rPr lang="en-US" altLang="zh-TW" sz="1200" dirty="0" smtClean="0"/>
              <a:t>CHIP</a:t>
            </a:r>
            <a:r>
              <a:rPr lang="zh-TW" altLang="en-US" sz="1200" dirty="0" smtClean="0"/>
              <a:t> 波段</a:t>
            </a:r>
            <a:endParaRPr lang="zh-TW" altLang="en-US" sz="1200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931790"/>
            <a:ext cx="40671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6512" y="-20538"/>
            <a:ext cx="7488832" cy="648072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模擬產生需求分佈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– 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可精確計算悲觀成本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771550"/>
            <a:ext cx="8784976" cy="648072"/>
          </a:xfrm>
        </p:spPr>
        <p:txBody>
          <a:bodyPr>
            <a:normAutofit/>
          </a:bodyPr>
          <a:lstStyle/>
          <a:p>
            <a:r>
              <a:rPr lang="en-US" altLang="zh-TW" sz="1400" dirty="0" smtClean="0"/>
              <a:t>96.B2700.800020Z</a:t>
            </a:r>
            <a:r>
              <a:rPr lang="zh-TW" altLang="en-US" sz="1400" dirty="0" smtClean="0"/>
              <a:t>  定義 以 </a:t>
            </a:r>
            <a:r>
              <a:rPr lang="en-US" altLang="zh-TW" sz="1400" dirty="0" smtClean="0"/>
              <a:t>D4 </a:t>
            </a:r>
            <a:r>
              <a:rPr lang="zh-TW" altLang="en-US" sz="1400" dirty="0" smtClean="0"/>
              <a:t>打點主 </a:t>
            </a:r>
            <a:r>
              <a:rPr lang="en-US" altLang="zh-TW" sz="1400" dirty="0" smtClean="0"/>
              <a:t>BIN</a:t>
            </a:r>
            <a:r>
              <a:rPr lang="zh-TW" altLang="en-US" sz="1400" dirty="0" smtClean="0"/>
              <a:t> 產生 </a:t>
            </a:r>
            <a:r>
              <a:rPr lang="en-US" altLang="zh-TW" sz="1400" dirty="0" smtClean="0"/>
              <a:t>59% </a:t>
            </a:r>
          </a:p>
          <a:p>
            <a:r>
              <a:rPr lang="zh-TW" altLang="en-US" sz="1400" dirty="0" smtClean="0"/>
              <a:t>可計算單一產品配 </a:t>
            </a:r>
            <a:r>
              <a:rPr lang="en-US" altLang="zh-TW" sz="1400" dirty="0" smtClean="0"/>
              <a:t>BIN </a:t>
            </a:r>
            <a:r>
              <a:rPr lang="zh-TW" altLang="en-US" sz="1400" dirty="0" smtClean="0"/>
              <a:t>率 </a:t>
            </a:r>
            <a:endParaRPr lang="en-US" altLang="zh-TW" sz="1400" dirty="0" smtClean="0"/>
          </a:p>
          <a:p>
            <a:pPr>
              <a:buNone/>
            </a:pPr>
            <a:endParaRPr lang="zh-TW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7694"/>
            <a:ext cx="3707904" cy="290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2" y="1491630"/>
            <a:ext cx="913226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3534122"/>
            <a:ext cx="45053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67484" y="2096476"/>
            <a:ext cx="5269012" cy="124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308304" cy="648072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現有庫存分配方式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771550"/>
            <a:ext cx="8784976" cy="93610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1600" dirty="0" smtClean="0"/>
              <a:t>庫存分配先配</a:t>
            </a:r>
            <a:r>
              <a:rPr lang="en-US" altLang="zh-TW" sz="1600" dirty="0" smtClean="0"/>
              <a:t>BIN</a:t>
            </a:r>
            <a:r>
              <a:rPr lang="zh-TW" altLang="en-US" sz="1600" dirty="0" smtClean="0"/>
              <a:t> 在單出</a:t>
            </a:r>
            <a:r>
              <a:rPr lang="en-US" altLang="zh-TW" sz="1600" dirty="0" smtClean="0"/>
              <a:t>,</a:t>
            </a:r>
            <a:r>
              <a:rPr lang="zh-TW" altLang="en-US" sz="1600" dirty="0" smtClean="0"/>
              <a:t>可去化全庫存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生管介入調整優先權</a:t>
            </a:r>
            <a:endParaRPr lang="en-US" altLang="zh-TW" sz="1600" dirty="0" smtClean="0"/>
          </a:p>
          <a:p>
            <a:r>
              <a:rPr lang="en-US" altLang="zh-TW" sz="1600" dirty="0" smtClean="0"/>
              <a:t>702008</a:t>
            </a:r>
            <a:r>
              <a:rPr lang="zh-TW" altLang="en-US" sz="1600" dirty="0" smtClean="0"/>
              <a:t>  </a:t>
            </a:r>
            <a:r>
              <a:rPr lang="en-US" altLang="zh-TW" sz="1600" dirty="0" smtClean="0"/>
              <a:t>/ PT70Z07.4  / 95.T7020.Z0C11BN 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有 </a:t>
            </a:r>
            <a:r>
              <a:rPr lang="en-US" altLang="zh-TW" sz="1600" dirty="0" smtClean="0"/>
              <a:t>5</a:t>
            </a:r>
            <a:r>
              <a:rPr lang="zh-TW" altLang="en-US" sz="1600" dirty="0" smtClean="0"/>
              <a:t> 支 </a:t>
            </a:r>
            <a:r>
              <a:rPr lang="en-US" altLang="zh-TW" sz="1600" dirty="0" smtClean="0"/>
              <a:t>LB</a:t>
            </a:r>
            <a:r>
              <a:rPr lang="zh-TW" altLang="en-US" sz="1600" dirty="0" smtClean="0"/>
              <a:t> 需求</a:t>
            </a:r>
            <a:endParaRPr lang="en-US" altLang="zh-TW" sz="1600" dirty="0" smtClean="0"/>
          </a:p>
          <a:p>
            <a:r>
              <a:rPr lang="zh-TW" altLang="en-US" sz="1600" dirty="0" smtClean="0"/>
              <a:t>現有庫存</a:t>
            </a:r>
            <a:r>
              <a:rPr lang="en-US" altLang="zh-TW" sz="1600" dirty="0" smtClean="0"/>
              <a:t>16KK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, </a:t>
            </a:r>
            <a:r>
              <a:rPr lang="zh-TW" altLang="en-US" sz="1600" dirty="0" smtClean="0"/>
              <a:t>可配出 </a:t>
            </a:r>
            <a:r>
              <a:rPr lang="en-US" altLang="zh-TW" sz="1600" dirty="0" smtClean="0"/>
              <a:t>14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KK</a:t>
            </a:r>
            <a:r>
              <a:rPr lang="zh-TW" altLang="en-US" sz="1600" dirty="0" smtClean="0"/>
              <a:t> </a:t>
            </a:r>
            <a:r>
              <a:rPr lang="zh-TW" altLang="en-US" sz="1600" dirty="0" smtClean="0">
                <a:solidFill>
                  <a:srgbClr val="0000FF"/>
                </a:solidFill>
              </a:rPr>
              <a:t>剩餘分布 </a:t>
            </a:r>
            <a:r>
              <a:rPr lang="en-US" altLang="zh-TW" sz="1600" dirty="0" smtClean="0">
                <a:solidFill>
                  <a:srgbClr val="0000FF"/>
                </a:solidFill>
              </a:rPr>
              <a:t>2KK</a:t>
            </a:r>
            <a:r>
              <a:rPr lang="zh-TW" altLang="en-US" sz="1600" dirty="0" smtClean="0">
                <a:solidFill>
                  <a:srgbClr val="0000FF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, MD3L bin 1KK</a:t>
            </a:r>
            <a:r>
              <a:rPr lang="zh-TW" altLang="en-US" sz="1600" dirty="0" smtClean="0">
                <a:solidFill>
                  <a:srgbClr val="0000FF"/>
                </a:solidFill>
              </a:rPr>
              <a:t> 無法配出</a:t>
            </a:r>
            <a:r>
              <a:rPr lang="en-US" altLang="zh-TW" sz="1600" dirty="0" smtClean="0">
                <a:solidFill>
                  <a:srgbClr val="0000FF"/>
                </a:solidFill>
              </a:rPr>
              <a:t>(MD3N5 </a:t>
            </a:r>
            <a:r>
              <a:rPr lang="zh-TW" altLang="en-US" sz="1600" dirty="0" smtClean="0">
                <a:solidFill>
                  <a:srgbClr val="0000FF"/>
                </a:solidFill>
              </a:rPr>
              <a:t>庫存不足</a:t>
            </a:r>
            <a:r>
              <a:rPr lang="en-US" altLang="zh-TW" sz="16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庫存分配後可先</a:t>
            </a:r>
            <a:r>
              <a:rPr lang="en-US" altLang="zh-TW" sz="1600" dirty="0" smtClean="0">
                <a:solidFill>
                  <a:srgbClr val="FF0000"/>
                </a:solidFill>
              </a:rPr>
              <a:t>Booking </a:t>
            </a:r>
            <a:r>
              <a:rPr lang="zh-TW" altLang="en-US" sz="1600" dirty="0" smtClean="0">
                <a:solidFill>
                  <a:srgbClr val="FF0000"/>
                </a:solidFill>
              </a:rPr>
              <a:t>再統一分配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zh-TW" altLang="en-US" sz="1600" dirty="0" smtClean="0">
                <a:solidFill>
                  <a:srgbClr val="FF0000"/>
                </a:solidFill>
              </a:rPr>
              <a:t>可在最大去化與滿足出貨下調整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1995686"/>
            <a:ext cx="6264695" cy="269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4067944" y="1707654"/>
            <a:ext cx="914400" cy="266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LB</a:t>
            </a:r>
            <a:r>
              <a:rPr lang="zh-TW" altLang="en-US" sz="1200" dirty="0" smtClean="0"/>
              <a:t> </a:t>
            </a:r>
            <a:r>
              <a:rPr lang="en-US" altLang="zh-TW" sz="1200" dirty="0" err="1" smtClean="0"/>
              <a:t>bincode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2915816" y="2787774"/>
            <a:ext cx="914400" cy="266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配對 </a:t>
            </a:r>
            <a:r>
              <a:rPr lang="en-US" altLang="zh-TW" sz="1200" dirty="0" smtClean="0"/>
              <a:t>Rule</a:t>
            </a:r>
            <a:endParaRPr lang="zh-TW" altLang="en-US" sz="1200" dirty="0"/>
          </a:p>
        </p:txBody>
      </p:sp>
      <p:sp>
        <p:nvSpPr>
          <p:cNvPr id="8" name="圓角矩形 7"/>
          <p:cNvSpPr/>
          <p:nvPr/>
        </p:nvSpPr>
        <p:spPr>
          <a:xfrm>
            <a:off x="1187624" y="4515966"/>
            <a:ext cx="1080120" cy="266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/>
              <a:t>捲數 </a:t>
            </a:r>
            <a:r>
              <a:rPr lang="en-US" altLang="zh-TW" sz="1000" dirty="0" smtClean="0"/>
              <a:t>250</a:t>
            </a:r>
            <a:r>
              <a:rPr lang="zh-TW" altLang="en-US" sz="1000" dirty="0" smtClean="0"/>
              <a:t> 基底</a:t>
            </a:r>
            <a:endParaRPr lang="zh-TW" altLang="en-US" sz="1000" dirty="0"/>
          </a:p>
        </p:txBody>
      </p:sp>
      <p:sp>
        <p:nvSpPr>
          <p:cNvPr id="9" name="圓角矩形 8"/>
          <p:cNvSpPr/>
          <p:nvPr/>
        </p:nvSpPr>
        <p:spPr>
          <a:xfrm>
            <a:off x="251520" y="1707654"/>
            <a:ext cx="1152128" cy="266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PKG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bin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Code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236296" cy="483518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Planning Cycle 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縮短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27534"/>
            <a:ext cx="8784976" cy="1152127"/>
          </a:xfrm>
        </p:spPr>
        <p:txBody>
          <a:bodyPr>
            <a:noAutofit/>
          </a:bodyPr>
          <a:lstStyle/>
          <a:p>
            <a:endParaRPr lang="en-US" altLang="zh-TW" sz="1600" dirty="0" smtClean="0"/>
          </a:p>
          <a:p>
            <a:endParaRPr lang="zh-TW" altLang="en-US" sz="1600" dirty="0"/>
          </a:p>
        </p:txBody>
      </p:sp>
      <p:grpSp>
        <p:nvGrpSpPr>
          <p:cNvPr id="4" name="群組 3"/>
          <p:cNvGrpSpPr/>
          <p:nvPr/>
        </p:nvGrpSpPr>
        <p:grpSpPr>
          <a:xfrm>
            <a:off x="4211960" y="1995686"/>
            <a:ext cx="3960440" cy="2952328"/>
            <a:chOff x="1042274" y="2735510"/>
            <a:chExt cx="3817758" cy="402642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2274" y="2735510"/>
              <a:ext cx="3817758" cy="4026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07904" y="5276026"/>
              <a:ext cx="1008112" cy="1059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群組 9"/>
          <p:cNvGrpSpPr/>
          <p:nvPr/>
        </p:nvGrpSpPr>
        <p:grpSpPr>
          <a:xfrm>
            <a:off x="299864" y="1979910"/>
            <a:ext cx="3192016" cy="2896096"/>
            <a:chOff x="539552" y="1707654"/>
            <a:chExt cx="3336032" cy="2896096"/>
          </a:xfrm>
        </p:grpSpPr>
        <p:graphicFrame>
          <p:nvGraphicFramePr>
            <p:cNvPr id="7" name="資料庫圖表 6"/>
            <p:cNvGraphicFramePr/>
            <p:nvPr/>
          </p:nvGraphicFramePr>
          <p:xfrm>
            <a:off x="539552" y="1707654"/>
            <a:ext cx="3336032" cy="28960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1619672" y="2859782"/>
              <a:ext cx="1190006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/>
                <a:t>Planning </a:t>
              </a:r>
            </a:p>
            <a:p>
              <a:pPr algn="ctr"/>
              <a:r>
                <a:rPr lang="en-US" altLang="zh-TW" dirty="0" smtClean="0"/>
                <a:t>Cycle </a:t>
              </a:r>
              <a:r>
                <a:rPr lang="zh-TW" altLang="en-US" dirty="0" smtClean="0"/>
                <a:t>縮短</a:t>
              </a:r>
              <a:endParaRPr lang="zh-TW" altLang="en-US" dirty="0"/>
            </a:p>
          </p:txBody>
        </p:sp>
      </p:grpSp>
      <p:graphicFrame>
        <p:nvGraphicFramePr>
          <p:cNvPr id="11" name="資料庫圖表 10"/>
          <p:cNvGraphicFramePr/>
          <p:nvPr/>
        </p:nvGraphicFramePr>
        <p:xfrm>
          <a:off x="467544" y="699542"/>
          <a:ext cx="7632848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716016" y="177966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打點模擬與調膠控制精度</a:t>
            </a: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-3332" y="6927"/>
            <a:ext cx="8784976" cy="648072"/>
          </a:xfr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供應鏈系統與智慧製造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–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 精度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/ 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速度 </a:t>
            </a:r>
            <a:r>
              <a:rPr lang="en-US" altLang="zh-TW" sz="2200" kern="0" dirty="0" smtClean="0">
                <a:solidFill>
                  <a:schemeClr val="bg1"/>
                </a:solidFill>
                <a:latin typeface="微軟正黑體" pitchFamily="34" charset="-120"/>
              </a:rPr>
              <a:t>/ </a:t>
            </a:r>
            <a:r>
              <a:rPr lang="zh-TW" altLang="en-US" sz="2200" kern="0" dirty="0" smtClean="0">
                <a:solidFill>
                  <a:schemeClr val="bg1"/>
                </a:solidFill>
                <a:latin typeface="微軟正黑體" pitchFamily="34" charset="-120"/>
              </a:rPr>
              <a:t>準度</a:t>
            </a:r>
            <a:endParaRPr lang="zh-TW" altLang="en-US" sz="2200" kern="0" dirty="0">
              <a:solidFill>
                <a:schemeClr val="bg1"/>
              </a:solidFill>
              <a:latin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3" y="1275606"/>
            <a:ext cx="1901144" cy="89320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8767" y="1275606"/>
            <a:ext cx="1697450" cy="89320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 descr="sapphire.jpg"/>
          <p:cNvPicPr>
            <a:picLocks noChangeAspect="1"/>
          </p:cNvPicPr>
          <p:nvPr/>
        </p:nvPicPr>
        <p:blipFill>
          <a:blip r:embed="rId2" cstate="print"/>
          <a:srcRect l="13145" r="57560"/>
          <a:stretch>
            <a:fillRect/>
          </a:stretch>
        </p:blipFill>
        <p:spPr>
          <a:xfrm>
            <a:off x="1689879" y="1472946"/>
            <a:ext cx="848927" cy="59326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619672" y="1275606"/>
            <a:ext cx="1418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藍寶石基板長晶</a:t>
            </a:r>
            <a:endParaRPr lang="zh-TW" altLang="en-US" sz="1000" b="1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24563" y="1275606"/>
            <a:ext cx="169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定義基板尺寸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製作 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LED 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元件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" name="群組 81"/>
          <p:cNvGrpSpPr/>
          <p:nvPr/>
        </p:nvGrpSpPr>
        <p:grpSpPr>
          <a:xfrm>
            <a:off x="3347864" y="1671650"/>
            <a:ext cx="1224136" cy="486054"/>
            <a:chOff x="7524328" y="2132856"/>
            <a:chExt cx="504056" cy="360040"/>
          </a:xfrm>
        </p:grpSpPr>
        <p:sp>
          <p:nvSpPr>
            <p:cNvPr id="26" name="矩形 25"/>
            <p:cNvSpPr/>
            <p:nvPr/>
          </p:nvSpPr>
          <p:spPr>
            <a:xfrm>
              <a:off x="7524328" y="2132856"/>
              <a:ext cx="504056" cy="36004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7596336" y="2132856"/>
              <a:ext cx="0" cy="3600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7668344" y="2132856"/>
              <a:ext cx="0" cy="3600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740352" y="2132856"/>
              <a:ext cx="0" cy="3600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812360" y="2132856"/>
              <a:ext cx="0" cy="3600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884368" y="2132856"/>
              <a:ext cx="0" cy="3600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956376" y="2132856"/>
              <a:ext cx="0" cy="3600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7524328" y="2204864"/>
              <a:ext cx="5040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7524328" y="2276872"/>
              <a:ext cx="5040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7524328" y="2348880"/>
              <a:ext cx="5040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7524328" y="2420888"/>
              <a:ext cx="5040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4786216" y="1275606"/>
            <a:ext cx="1699643" cy="89320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521261" y="1309361"/>
            <a:ext cx="1722516" cy="85596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9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8075" y="1557481"/>
            <a:ext cx="1152128" cy="50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7" y="1491630"/>
            <a:ext cx="1196969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矩形 67"/>
          <p:cNvSpPr/>
          <p:nvPr/>
        </p:nvSpPr>
        <p:spPr>
          <a:xfrm>
            <a:off x="1187624" y="1059582"/>
            <a:ext cx="1896670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磊晶廠</a:t>
            </a:r>
            <a:endParaRPr kumimoji="1" lang="zh-TW" altLang="en-US" sz="12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093347" y="1059582"/>
            <a:ext cx="1692579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晶粒廠</a:t>
            </a:r>
            <a:endParaRPr kumimoji="1" lang="zh-TW" altLang="en-US" sz="12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784101" y="1055152"/>
            <a:ext cx="1714185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封裝廠</a:t>
            </a:r>
            <a:endParaRPr kumimoji="1" lang="zh-TW" altLang="en-US" sz="12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528391" y="1062064"/>
            <a:ext cx="1716017" cy="2160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SMT</a:t>
            </a: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廠</a:t>
            </a:r>
            <a:endParaRPr kumimoji="1" lang="zh-TW" altLang="en-US" sz="12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552491" y="1287451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單顆 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組成發光模組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2404" y="2195529"/>
            <a:ext cx="792088" cy="4482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生產</a:t>
            </a:r>
            <a:endParaRPr kumimoji="1" lang="en-US" altLang="zh-TW" sz="12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要素</a:t>
            </a:r>
            <a:endParaRPr kumimoji="1" lang="en-US" altLang="zh-TW" sz="12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187624" y="2193709"/>
            <a:ext cx="1872208" cy="45005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波長、亮度、電壓</a:t>
            </a:r>
            <a:endParaRPr lang="en-US" altLang="zh-TW" sz="12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59832" y="2193709"/>
            <a:ext cx="1728192" cy="45005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尺寸、電性</a:t>
            </a:r>
            <a:endParaRPr lang="en-US" altLang="zh-TW" sz="12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亮度、波長、電壓</a:t>
            </a:r>
            <a:r>
              <a:rPr lang="en-US" altLang="zh-TW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78" name="矩形 77"/>
          <p:cNvSpPr/>
          <p:nvPr/>
        </p:nvSpPr>
        <p:spPr>
          <a:xfrm>
            <a:off x="4798828" y="2193708"/>
            <a:ext cx="1700788" cy="45004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封裝型式</a:t>
            </a:r>
            <a:endParaRPr lang="en-US" altLang="zh-TW" sz="12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色座標、亮度、電壓</a:t>
            </a:r>
            <a:r>
              <a:rPr lang="en-US" altLang="zh-TW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79" name="矩形 78"/>
          <p:cNvSpPr/>
          <p:nvPr/>
        </p:nvSpPr>
        <p:spPr>
          <a:xfrm>
            <a:off x="245283" y="1276853"/>
            <a:ext cx="792088" cy="86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供應鏈主要任務</a:t>
            </a:r>
            <a:endParaRPr kumimoji="1" lang="en-US" altLang="zh-TW" sz="12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788025" y="1275606"/>
            <a:ext cx="17876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添加螢光粉封裝出 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元件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515656" y="2199451"/>
            <a:ext cx="1713752" cy="44430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光電特性配對</a:t>
            </a:r>
            <a:endParaRPr lang="en-US" altLang="zh-TW" sz="12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65489" y="2759598"/>
            <a:ext cx="792088" cy="8562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2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智慧製造關鍵任務</a:t>
            </a:r>
            <a:endParaRPr kumimoji="1" lang="en-US" altLang="zh-TW" sz="12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89840" y="2714216"/>
            <a:ext cx="1854340" cy="89320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產出特定規格電性分佈</a:t>
            </a:r>
            <a:endParaRPr lang="en-US" altLang="zh-TW" sz="12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Hit Rate /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000" b="1" dirty="0" err="1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Wdd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Std</a:t>
            </a:r>
          </a:p>
          <a:p>
            <a:pPr algn="ctr"/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亮度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059832" y="2715766"/>
            <a:ext cx="1728192" cy="89320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選擇合乎成本的圓片</a:t>
            </a:r>
            <a:endParaRPr lang="en-US" altLang="zh-TW" sz="12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下線率 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良率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788024" y="2715766"/>
            <a:ext cx="1697836" cy="89320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挑選合乎成本的晶粒決定打點</a:t>
            </a:r>
            <a:endParaRPr lang="en-US" altLang="zh-TW" sz="12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打點模擬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點調膠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Hit Rate CIE std</a:t>
            </a:r>
          </a:p>
        </p:txBody>
      </p:sp>
      <p:sp>
        <p:nvSpPr>
          <p:cNvPr id="90" name="矩形 89"/>
          <p:cNvSpPr/>
          <p:nvPr/>
        </p:nvSpPr>
        <p:spPr>
          <a:xfrm>
            <a:off x="6515656" y="2721509"/>
            <a:ext cx="1713751" cy="89320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電性配對</a:t>
            </a:r>
            <a:endParaRPr lang="en-US" altLang="zh-TW" sz="12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需求分布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分配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1" name="向右箭號 90"/>
          <p:cNvSpPr/>
          <p:nvPr/>
        </p:nvSpPr>
        <p:spPr>
          <a:xfrm>
            <a:off x="2843808" y="2445736"/>
            <a:ext cx="402344" cy="2554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2" name="向右箭號 91"/>
          <p:cNvSpPr/>
          <p:nvPr/>
        </p:nvSpPr>
        <p:spPr>
          <a:xfrm rot="10800000">
            <a:off x="2771800" y="2661760"/>
            <a:ext cx="402344" cy="2554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3" name="向右箭號 92"/>
          <p:cNvSpPr/>
          <p:nvPr/>
        </p:nvSpPr>
        <p:spPr>
          <a:xfrm>
            <a:off x="4572000" y="2445736"/>
            <a:ext cx="402344" cy="2554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4" name="向右箭號 93"/>
          <p:cNvSpPr/>
          <p:nvPr/>
        </p:nvSpPr>
        <p:spPr>
          <a:xfrm rot="10800000">
            <a:off x="4499992" y="2661760"/>
            <a:ext cx="402344" cy="2554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5" name="向右箭號 94"/>
          <p:cNvSpPr/>
          <p:nvPr/>
        </p:nvSpPr>
        <p:spPr>
          <a:xfrm>
            <a:off x="6332508" y="2437482"/>
            <a:ext cx="402344" cy="2554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6" name="向右箭號 95"/>
          <p:cNvSpPr/>
          <p:nvPr/>
        </p:nvSpPr>
        <p:spPr>
          <a:xfrm rot="10800000">
            <a:off x="6300192" y="2679762"/>
            <a:ext cx="402344" cy="2554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3273" y="4155926"/>
            <a:ext cx="792088" cy="8227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0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系統</a:t>
            </a:r>
            <a:endParaRPr kumimoji="1" lang="en-US" altLang="zh-TW" sz="1000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87624" y="4155926"/>
            <a:ext cx="1854340" cy="82275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APC(2011/2020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改版中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EPI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靶心模擬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0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2021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EPI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自動調溫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(2011)</a:t>
            </a:r>
          </a:p>
        </p:txBody>
      </p:sp>
      <p:sp>
        <p:nvSpPr>
          <p:cNvPr id="49" name="矩形 48"/>
          <p:cNvSpPr/>
          <p:nvPr/>
        </p:nvSpPr>
        <p:spPr>
          <a:xfrm>
            <a:off x="3057616" y="4157476"/>
            <a:ext cx="1728192" cy="8212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Smart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挑片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(2019)</a:t>
            </a:r>
          </a:p>
          <a:p>
            <a:pPr lvl="0"/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電性關聯性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(2014)</a:t>
            </a:r>
          </a:p>
          <a:p>
            <a:r>
              <a:rPr lang="zh-TW" altLang="en-US" sz="1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良率模擬</a:t>
            </a:r>
            <a:r>
              <a:rPr lang="en-US" altLang="zh-TW" sz="1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(2021)</a:t>
            </a:r>
          </a:p>
        </p:txBody>
      </p:sp>
      <p:sp>
        <p:nvSpPr>
          <p:cNvPr id="50" name="矩形 49"/>
          <p:cNvSpPr/>
          <p:nvPr/>
        </p:nvSpPr>
        <p:spPr>
          <a:xfrm>
            <a:off x="4785808" y="4157476"/>
            <a:ext cx="1721318" cy="82120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點調膠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(2012/2018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停滯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產出規劃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(2016/</a:t>
            </a:r>
            <a:r>
              <a:rPr lang="en-US" altLang="zh-TW" sz="10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2020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CHIP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調料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(2019)</a:t>
            </a:r>
          </a:p>
          <a:p>
            <a:r>
              <a:rPr lang="zh-TW" altLang="en-US" sz="1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打點模擬</a:t>
            </a:r>
            <a:r>
              <a:rPr lang="en-US" altLang="zh-TW" sz="1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(2021)</a:t>
            </a:r>
          </a:p>
          <a:p>
            <a:endParaRPr lang="en-US" altLang="zh-TW" sz="10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525176" y="4147245"/>
            <a:ext cx="1715968" cy="83143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BIN(2014/</a:t>
            </a:r>
            <a:r>
              <a:rPr lang="en-US" altLang="zh-TW" sz="10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2020</a:t>
            </a:r>
            <a:r>
              <a:rPr lang="zh-TW" altLang="en-US" sz="1000" b="1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改版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模擬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(2020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進行中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LED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調料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(2020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進行中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0" y="699542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p"/>
            </a:pPr>
            <a:r>
              <a:rPr lang="zh-TW" altLang="en-US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控制系統</a:t>
            </a:r>
            <a:r>
              <a:rPr lang="en-US" altLang="zh-TW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en-US" altLang="zh-TW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BIN</a:t>
            </a:r>
            <a:r>
              <a:rPr lang="zh-TW" altLang="en-US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 模擬 </a:t>
            </a:r>
            <a:r>
              <a:rPr lang="en-US" altLang="zh-TW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-&gt; </a:t>
            </a:r>
            <a:r>
              <a:rPr lang="zh-TW" altLang="en-US" sz="1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需求分布</a:t>
            </a:r>
            <a:r>
              <a:rPr lang="en-US" altLang="zh-TW" sz="1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en-US" altLang="zh-TW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sz="1400" dirty="0" smtClean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</a:rPr>
              <a:t>打點模擬</a:t>
            </a:r>
            <a:r>
              <a:rPr lang="zh-TW" altLang="en-US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zh-TW" altLang="en-US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 調膠 </a:t>
            </a:r>
            <a:r>
              <a:rPr lang="en-US" altLang="zh-TW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zh-TW" altLang="en-US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Smart </a:t>
            </a:r>
            <a:r>
              <a:rPr lang="zh-TW" altLang="en-US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挑片</a:t>
            </a:r>
            <a:r>
              <a:rPr lang="en-US" altLang="zh-TW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(chip </a:t>
            </a:r>
            <a:r>
              <a:rPr lang="zh-TW" altLang="en-US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分配</a:t>
            </a:r>
            <a:r>
              <a:rPr lang="en-US" altLang="zh-TW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-&gt; EPI </a:t>
            </a:r>
            <a:r>
              <a:rPr lang="zh-TW" altLang="en-US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靶心模擬 </a:t>
            </a:r>
            <a:r>
              <a:rPr lang="en-US" altLang="zh-TW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-&gt; EPI </a:t>
            </a:r>
            <a:r>
              <a:rPr lang="zh-TW" altLang="en-US" sz="1400" dirty="0" smtClean="0">
                <a:solidFill>
                  <a:srgbClr val="0F0F0F"/>
                </a:solidFill>
                <a:latin typeface="微軟正黑體" pitchFamily="34" charset="-120"/>
                <a:ea typeface="微軟正黑體" pitchFamily="34" charset="-120"/>
              </a:rPr>
              <a:t>調溫</a:t>
            </a:r>
            <a:endParaRPr lang="en-US" altLang="zh-TW" sz="1400" dirty="0" smtClean="0">
              <a:solidFill>
                <a:srgbClr val="0F0F0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56177" y="3651870"/>
            <a:ext cx="1152128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入庫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挑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Lot/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移轉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067944" y="3651870"/>
            <a:ext cx="1008113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移轉 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TW-C11</a:t>
            </a: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63688" y="3651870"/>
            <a:ext cx="864097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CT</a:t>
            </a: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08304" y="3651870"/>
            <a:ext cx="72008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CT</a:t>
            </a: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028384" y="3651870"/>
            <a:ext cx="720080" cy="28803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挑箱出貨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天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76056" y="3651870"/>
            <a:ext cx="108012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CT</a:t>
            </a: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347865" y="3651870"/>
            <a:ext cx="720079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CT</a:t>
            </a: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627784" y="3651870"/>
            <a:ext cx="720079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挑</a:t>
            </a:r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Lot</a:t>
            </a:r>
          </a:p>
          <a:p>
            <a:pPr algn="ctr"/>
            <a:r>
              <a:rPr lang="en-US" altLang="zh-TW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0.5</a:t>
            </a:r>
            <a:r>
              <a:rPr lang="zh-TW" altLang="en-US" sz="1000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endParaRPr lang="en-US" altLang="zh-TW" sz="1000" b="1" dirty="0" smtClean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26190</TotalTime>
  <Words>1495</Words>
  <Application>Microsoft Office PowerPoint</Application>
  <PresentationFormat>如螢幕大小 (16:9)</PresentationFormat>
  <Paragraphs>309</Paragraphs>
  <Slides>19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13</vt:i4>
      </vt:variant>
      <vt:variant>
        <vt:lpstr>投影片標題</vt:lpstr>
      </vt:variant>
      <vt:variant>
        <vt:i4>19</vt:i4>
      </vt:variant>
    </vt:vector>
  </HeadingPairs>
  <TitlesOfParts>
    <vt:vector size="32" baseType="lpstr">
      <vt:lpstr>Office 佈景主題</vt:lpstr>
      <vt:lpstr>自訂設計</vt:lpstr>
      <vt:lpstr>1_自訂設計</vt:lpstr>
      <vt:lpstr>2_自訂設計</vt:lpstr>
      <vt:lpstr>3_自訂設計</vt:lpstr>
      <vt:lpstr>4_自訂設計</vt:lpstr>
      <vt:lpstr>5_自訂設計</vt:lpstr>
      <vt:lpstr>6_自訂設計</vt:lpstr>
      <vt:lpstr>7_自訂設計</vt:lpstr>
      <vt:lpstr>8_自訂設計</vt:lpstr>
      <vt:lpstr>9_自訂設計</vt:lpstr>
      <vt:lpstr>10_自訂設計</vt:lpstr>
      <vt:lpstr>11_自訂設計</vt:lpstr>
      <vt:lpstr>投影片 1</vt:lpstr>
      <vt:lpstr>Lextar 生產管理 – Planning CT 縮短為 1-2 天</vt:lpstr>
      <vt:lpstr>PKG 系統架構</vt:lpstr>
      <vt:lpstr>LB 系統架構</vt:lpstr>
      <vt:lpstr>需求分佈</vt:lpstr>
      <vt:lpstr>模擬產生需求分佈 – 可精確計算悲觀成本</vt:lpstr>
      <vt:lpstr>現有庫存分配方式</vt:lpstr>
      <vt:lpstr>Planning Cycle 縮短</vt:lpstr>
      <vt:lpstr>供應鏈系統與智慧製造 – 精度 / 速度 / 準度</vt:lpstr>
      <vt:lpstr>F/G 規格判定 – 現況管理</vt:lpstr>
      <vt:lpstr>投影片 11</vt:lpstr>
      <vt:lpstr>BU 系統修改 – Q2 (Planning / Fcst / 出貨排程)</vt:lpstr>
      <vt:lpstr>Planning 系統修改 – Q2</vt:lpstr>
      <vt:lpstr>產出規劃平台系統修改 – Q2</vt:lpstr>
      <vt:lpstr>產品規格</vt:lpstr>
      <vt:lpstr>ENG SPEC - 95.T4014.Z0B124N</vt:lpstr>
      <vt:lpstr>投產工單綁定需求 - 產出規劃平台</vt:lpstr>
      <vt:lpstr>出貨排程 CPN</vt:lpstr>
      <vt:lpstr>生管投產 – 工單排程</vt:lpstr>
    </vt:vector>
  </TitlesOfParts>
  <Company>Lextar/TW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katrinating</dc:creator>
  <cp:lastModifiedBy>chinyang</cp:lastModifiedBy>
  <cp:revision>2128</cp:revision>
  <dcterms:created xsi:type="dcterms:W3CDTF">2017-11-24T07:56:11Z</dcterms:created>
  <dcterms:modified xsi:type="dcterms:W3CDTF">2020-03-24T01:31:56Z</dcterms:modified>
</cp:coreProperties>
</file>