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0" r:id="rId3"/>
    <p:sldId id="318" r:id="rId4"/>
    <p:sldId id="319" r:id="rId5"/>
    <p:sldId id="303" r:id="rId6"/>
    <p:sldId id="304" r:id="rId7"/>
    <p:sldId id="305" r:id="rId8"/>
    <p:sldId id="316" r:id="rId9"/>
    <p:sldId id="307" r:id="rId10"/>
    <p:sldId id="308" r:id="rId11"/>
    <p:sldId id="309" r:id="rId12"/>
    <p:sldId id="310" r:id="rId13"/>
    <p:sldId id="263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B1E7"/>
    <a:srgbClr val="0099FF"/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5" autoAdjust="0"/>
    <p:restoredTop sz="90953" autoAdjust="0"/>
  </p:normalViewPr>
  <p:slideViewPr>
    <p:cSldViewPr>
      <p:cViewPr varScale="1">
        <p:scale>
          <a:sx n="68" d="100"/>
          <a:sy n="68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kshay\Desktop\dataacquisitionchartwork\ChartInformation_Akshay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Akshay\Desktop\dataacquisitionchartwork\ChartInformation_Aksha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Akshay\Desktop\dataacquisitionchartwork\ChartInformation_Aksh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1 Título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58304" y="1013445"/>
          <a:ext cx="8928993" cy="47753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anchor="ctr"/>
        <a:lstStyle xmlns:a="http://schemas.openxmlformats.org/drawingml/2006/main">
          <a:defPPr>
            <a:defRPr lang="es-E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9pPr>
        </a:lstStyle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Can we evaluate our product, company etc.. On different social media websites?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 </a:t>
          </a: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Social Media now a days plays important role in everybody’s life. 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1.44 billion monthly active users on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  <a:cs typeface="+mn-cs"/>
            </a:rPr>
            <a:t>f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  <a:cs typeface="+mn-cs"/>
            </a:rPr>
            <a:t>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.  Millions of tweets are handled by twitter in a second.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>
              <a:solidFill>
                <a:schemeClr val="bg1">
                  <a:lumMod val="50000"/>
                </a:schemeClr>
              </a:solidFill>
              <a:cs typeface="+mn-cs"/>
            </a:rPr>
            <a:t> 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Reputation on Social Media matters a lot. 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>
              <a:solidFill>
                <a:schemeClr val="bg1">
                  <a:lumMod val="50000"/>
                </a:schemeClr>
              </a:solidFill>
              <a:cs typeface="+mn-cs"/>
            </a:rPr>
            <a:t> 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Evaluation leads to improvement.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1 Título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58304" y="1013445"/>
          <a:ext cx="8928993" cy="47753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anchor="ctr"/>
        <a:lstStyle xmlns:a="http://schemas.openxmlformats.org/drawingml/2006/main">
          <a:defPPr>
            <a:defRPr lang="es-E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9pPr>
        </a:lstStyle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There is no existing solution for this problem. Reason getting data 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from 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</a:rPr>
            <a:t>facebook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 and twitter is a major concern. </a:t>
          </a: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 Similar Analytics kind of existing  solutions</a:t>
          </a: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Facebook Insight: Facebook insight is features introduced by 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  <a:cs typeface="+mn-cs"/>
            </a:rPr>
            <a:t>facebook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 recently to help all admin of 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  <a:cs typeface="+mn-cs"/>
            </a:rPr>
            <a:t>facebook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 page to improve their social score on 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  <a:cs typeface="+mn-cs"/>
            </a:rPr>
            <a:t>facebook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.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 (have to be admin of the page to access insights)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Wolfram alpha: does simple analytics related to age, gender , demographics etc..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What is next ????? 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1 Título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58304" y="1013445"/>
          <a:ext cx="8928993" cy="47753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anchor="ctr"/>
        <a:lstStyle xmlns:a="http://schemas.openxmlformats.org/drawingml/2006/main">
          <a:defPPr>
            <a:defRPr lang="es-E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Arial" charset="0"/>
            </a:defRPr>
          </a:lvl9pPr>
        </a:lstStyle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With our solution we try to evaluate social score of the page on various social media ( Currently Facebook and Twitter)</a:t>
          </a: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Facebook has a big constraint about accessing data but we can access all the data related to a public page on </a:t>
          </a:r>
          <a:r>
            <a:rPr lang="en-US" sz="1800" dirty="0" err="1" smtClean="0">
              <a:solidFill>
                <a:schemeClr val="bg1">
                  <a:lumMod val="50000"/>
                </a:schemeClr>
              </a:solidFill>
            </a:rPr>
            <a:t>facebook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.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</a:rPr>
            <a:t>We have our own parser to parse data related to page and store into DB based on the requirement.</a:t>
          </a: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For Twitter we have used twitter4j. ( open source) </a:t>
          </a:r>
          <a:endParaRPr lang="en-US" sz="1800" dirty="0" smtClean="0">
            <a:solidFill>
              <a:schemeClr val="bg1">
                <a:lumMod val="50000"/>
              </a:schemeClr>
            </a:solidFill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We show different visualization of data which can be helpful in taking business decisions. 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Top 5 users , last 6 months stats, last 24 hours usage, Sentiments of users etc.. 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r>
            <a:rPr lang="en-US" sz="1800" dirty="0">
              <a:solidFill>
                <a:schemeClr val="bg1">
                  <a:lumMod val="50000"/>
                </a:schemeClr>
              </a:solidFill>
              <a:cs typeface="+mn-cs"/>
            </a:rPr>
            <a:t> 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cs typeface="+mn-cs"/>
            </a:rPr>
            <a:t>It’s a web Application</a:t>
          </a:r>
          <a:endParaRPr lang="en-US" sz="1800" dirty="0" smtClean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  <a:p xmlns:a="http://schemas.openxmlformats.org/drawingml/2006/main">
          <a:pPr marL="285750" indent="-285750" algn="l" fontAlgn="auto">
            <a:lnSpc>
              <a:spcPct val="15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  <a:defRPr/>
          </a:pPr>
          <a:endParaRPr lang="en-US" sz="1800" dirty="0">
            <a:solidFill>
              <a:schemeClr val="bg1">
                <a:lumMod val="50000"/>
              </a:schemeClr>
            </a:solidFill>
            <a:latin typeface="Arial" charset="0"/>
            <a:ea typeface="+mn-ea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E48CB7C-5535-4A17-A82F-927663B92920}" type="datetimeFigureOut">
              <a:rPr lang="en-IN"/>
              <a:pPr>
                <a:defRPr/>
              </a:pPr>
              <a:t>11-05-2015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65C1C4F-F080-45BF-9A28-28B5843DCAE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9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1CDF2-7823-43F5-9119-C065DBAC788E}" type="slidenum">
              <a:rPr lang="en-IN"/>
              <a:pPr eaLnBrk="1" hangingPunct="1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2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9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1CDF2-7823-43F5-9119-C065DBAC788E}" type="slidenum">
              <a:rPr lang="en-IN"/>
              <a:pPr eaLnBrk="1" hangingPunct="1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3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1CDF2-7823-43F5-9119-C065DBAC788E}" type="slidenum">
              <a:rPr lang="en-IN"/>
              <a:pPr eaLnBrk="1" hangingPunct="1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3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1CDF2-7823-43F5-9119-C065DBAC788E}" type="slidenum">
              <a:rPr lang="en-IN"/>
              <a:pPr eaLnBrk="1" hangingPunct="1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4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02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7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53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E3245-542D-440C-89C9-3C7917680B16}" type="slidenum">
              <a:rPr lang="en-IN"/>
              <a:pPr eaLnBrk="1" hangingPunct="1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6B7-8B2F-4672-93E3-FABD4D1DB74D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5C23-DC67-48F7-A22A-3290916E3E1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71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FA41-C4BE-40DB-B40C-55ABC4BE0985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60A48-E4A9-4BAA-9D65-4F2F0910BA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49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7EC1C-45ED-41BF-A341-91CEE9C096D7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D70E-1921-4626-81DC-B5275F7590C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0205A-929B-46B6-BE2F-D20B568484A8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D9-A406-498A-AB34-50979B7F42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9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5597-B7EA-4774-9C7A-F29764A41C7A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BFC0A-F72F-46F7-9E91-BED9E25E3CE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24388-4593-406B-BC39-BCF7B9D7CFBB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5FB41-6438-4BEA-93C1-77033508930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87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7F53D-1F6E-461E-AA66-F94E88B38057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E69AB-4A54-45EA-A192-BFD9F9F8D9C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BD58-D730-4659-A594-0E6CBAC581B5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AC910-69D3-4747-9A00-A93C252376F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6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7F387-D9B7-4BC5-98AC-1F96F062E8E7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557D-3EB6-4772-913C-2C5EC2598B2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84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3BE38-6106-4C4A-A0D9-39FEAF2D34E5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36A9-DD67-4A8F-B2B9-C180D7B829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D8F7D-93E0-4566-BBE0-96385E0D7DA0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EB11F-9E3E-4CAA-8FF5-59A03F3C5B5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9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C11F68-C0A5-49B7-8052-34C0FA9190F9}" type="datetimeFigureOut">
              <a:rPr lang="es-ES" smtClean="0"/>
              <a:pPr>
                <a:defRPr/>
              </a:pPr>
              <a:t>11/05/2015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17C3F9-B048-4BCD-AFCD-4A7B93868D6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gif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398462" y="628650"/>
            <a:ext cx="77739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sz="3600" b="1" dirty="0" smtClean="0">
                <a:solidFill>
                  <a:srgbClr val="404040"/>
                </a:solidFill>
                <a:latin typeface="Rockwell" pitchFamily="18" charset="0"/>
              </a:rPr>
              <a:t>Rival Roosters</a:t>
            </a:r>
            <a:endParaRPr lang="es-HN" sz="3200" b="1" dirty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115616" y="2493392"/>
            <a:ext cx="3492500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Latifur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Khan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00073"/>
            <a:ext cx="7993136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b="1" dirty="0" err="1" smtClean="0">
                <a:solidFill>
                  <a:srgbClr val="0EB1E7"/>
                </a:solidFill>
                <a:latin typeface="Rockwell" pitchFamily="18" charset="0"/>
              </a:rPr>
              <a:t>Team</a:t>
            </a:r>
            <a:r>
              <a:rPr lang="es-HN" sz="3000" b="1" dirty="0" smtClean="0">
                <a:solidFill>
                  <a:srgbClr val="0EB1E7"/>
                </a:solidFill>
                <a:latin typeface="Rockwell" pitchFamily="18" charset="0"/>
                <a:ea typeface="+mn-ea"/>
                <a:cs typeface="Arial" charset="0"/>
              </a:rPr>
              <a:t> </a:t>
            </a:r>
            <a:endParaRPr lang="es-HN" sz="3000" b="1" dirty="0">
              <a:solidFill>
                <a:srgbClr val="0EB1E7"/>
              </a:solidFill>
              <a:latin typeface="Rockwell" pitchFamily="18" charset="0"/>
              <a:ea typeface="+mn-ea"/>
              <a:cs typeface="Arial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467544" y="1597810"/>
            <a:ext cx="6013424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b="1" dirty="0" smtClean="0">
                <a:solidFill>
                  <a:srgbClr val="404040"/>
                </a:solidFill>
                <a:latin typeface="Rockwell" pitchFamily="18" charset="0"/>
              </a:rPr>
              <a:t>CS6350.001 </a:t>
            </a:r>
            <a:r>
              <a:rPr lang="es-HN" b="1" dirty="0" smtClean="0">
                <a:solidFill>
                  <a:srgbClr val="404040"/>
                </a:solidFill>
                <a:latin typeface="Rockwell" pitchFamily="18" charset="0"/>
              </a:rPr>
              <a:t>– </a:t>
            </a:r>
            <a:r>
              <a:rPr lang="en-US" b="1" dirty="0" smtClean="0">
                <a:solidFill>
                  <a:srgbClr val="404040"/>
                </a:solidFill>
                <a:latin typeface="Rockwell" pitchFamily="18" charset="0"/>
              </a:rPr>
              <a:t>Big Data</a:t>
            </a:r>
            <a:endParaRPr lang="es-HN" b="1" dirty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660232" y="4293096"/>
            <a:ext cx="2304256" cy="216024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Team</a:t>
            </a:r>
            <a:r>
              <a:rPr lang="es-HN" sz="1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Members</a:t>
            </a:r>
            <a:r>
              <a:rPr lang="es-HN" sz="1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Ashwini</a:t>
            </a:r>
            <a:endParaRPr lang="es-HN" sz="14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Bhumika</a:t>
            </a:r>
            <a:endParaRPr lang="es-HN" sz="14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Dinesh</a:t>
            </a:r>
            <a:r>
              <a:rPr lang="es-HN" sz="1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Appavoo</a:t>
            </a:r>
            <a:endParaRPr lang="es-HN" sz="1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Prashant</a:t>
            </a:r>
            <a:r>
              <a:rPr lang="es-HN" sz="1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Prakash</a:t>
            </a:r>
            <a:endParaRPr lang="es-HN" sz="14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Sai</a:t>
            </a:r>
            <a:r>
              <a:rPr lang="es-HN" sz="1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  <a:r>
              <a:rPr lang="es-HN" sz="1400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Nivedita</a:t>
            </a:r>
            <a:endParaRPr lang="es-HN" sz="1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117128"/>
            <a:ext cx="806197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Performance Evaluation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 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91927" y="1218853"/>
            <a:ext cx="6886921" cy="247181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Accuracy of Naïve Bayes Classifier is 50 % as we don’t have good training set for food domain.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Stem the words to get the stemmed token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9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117128"/>
            <a:ext cx="726988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err="1" smtClean="0">
                <a:solidFill>
                  <a:srgbClr val="0EB1E7"/>
                </a:solidFill>
                <a:latin typeface="Rockwell" pitchFamily="18" charset="0"/>
              </a:rPr>
              <a:t>Conclusion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 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80645" y="820072"/>
            <a:ext cx="8024489" cy="442151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Results are useful as we are able to easily visualize which is better.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With the help of 24 hours trending we can easily found out what time users are active on page so that the page admin should post important post that time.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With the help of last 6 months stats we can easily compare how the page is doing in longer time.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The analytics performed on the data are useful in terms of taking business decision for companies.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All the Engines designed in this project are very generic and can be used with different domains efficiently. 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34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10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117128"/>
            <a:ext cx="830287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30" b="1" dirty="0" smtClean="0">
                <a:solidFill>
                  <a:srgbClr val="0EB1E7"/>
                </a:solidFill>
                <a:latin typeface="Rockwell" pitchFamily="18" charset="0"/>
              </a:rPr>
              <a:t>Future Work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536" y="1189405"/>
            <a:ext cx="8024489" cy="452242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Implementing Recommendation system so that or system should suggest the rivals. 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Using Apache Kafk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 for live streaming of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facebook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data. 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Building more visualizations like Demographics, Age based , Gender based usage  as this features are also helpful in taking business decision. 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The classifier accuracy needs to be improved.  Planning to use SVM instead of Naïve Bayes and have to manually label training data related to the domain. 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Building a suggestion engine to suggest how to improve the page on different social media. 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34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11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</a:p>
          <a:p>
            <a:pPr>
              <a:defRPr/>
            </a:pP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2483768" y="188640"/>
            <a:ext cx="5902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sz="4900" b="1" dirty="0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 dirty="0">
                <a:solidFill>
                  <a:srgbClr val="0EB1E7"/>
                </a:solidFill>
                <a:latin typeface="Rockwell" pitchFamily="18" charset="0"/>
              </a:rPr>
              <a:t>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>
            <a:fillRect/>
          </a:stretch>
        </p:blipFill>
        <p:spPr>
          <a:xfrm>
            <a:off x="0" y="1052240"/>
            <a:ext cx="9144000" cy="5805760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514897" y="188640"/>
            <a:ext cx="5904656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EB1E7"/>
                </a:solidFill>
                <a:latin typeface="Rockwell" pitchFamily="18" charset="0"/>
              </a:rPr>
              <a:t>    Problem Statement</a:t>
            </a:r>
            <a:endParaRPr lang="en-US" sz="400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308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1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8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071626"/>
              </p:ext>
            </p:extLst>
          </p:nvPr>
        </p:nvGraphicFramePr>
        <p:xfrm>
          <a:off x="107504" y="908720"/>
          <a:ext cx="8784976" cy="484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8966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514897" y="188640"/>
            <a:ext cx="5904656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EB1E7"/>
                </a:solidFill>
                <a:latin typeface="Rockwell" pitchFamily="18" charset="0"/>
              </a:rPr>
              <a:t>    Existing Solution</a:t>
            </a:r>
            <a:endParaRPr lang="en-US" sz="400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308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2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8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861773"/>
              </p:ext>
            </p:extLst>
          </p:nvPr>
        </p:nvGraphicFramePr>
        <p:xfrm>
          <a:off x="107504" y="908720"/>
          <a:ext cx="8784976" cy="484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0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514897" y="188640"/>
            <a:ext cx="5904656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EB1E7"/>
                </a:solidFill>
                <a:latin typeface="Rockwell" pitchFamily="18" charset="0"/>
              </a:rPr>
              <a:t>    	Our Solution</a:t>
            </a:r>
            <a:endParaRPr lang="en-US" sz="400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308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3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8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71126"/>
              </p:ext>
            </p:extLst>
          </p:nvPr>
        </p:nvGraphicFramePr>
        <p:xfrm>
          <a:off x="107504" y="908720"/>
          <a:ext cx="8784976" cy="484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67544" y="-27384"/>
            <a:ext cx="7776863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EB1E7"/>
                </a:solidFill>
                <a:latin typeface="Rockwell" pitchFamily="18" charset="0"/>
              </a:rPr>
              <a:t>Implementation </a:t>
            </a:r>
            <a:endParaRPr lang="en-US" sz="400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308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 smtClean="0">
                <a:solidFill>
                  <a:srgbClr val="0EB1E7"/>
                </a:solidFill>
                <a:latin typeface="Calibri" pitchFamily="34" charset="0"/>
              </a:rPr>
              <a:t>4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8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8" name="Picture 1" descr="http://i.forbesimg.com/media/lists/companies/facebook_416x41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80" y="1288132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0" descr="https://pbs.twimg.com/profile_images/571076061169868800/2dDdk-Uh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59" y="450755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2155" y="2869282"/>
            <a:ext cx="914400" cy="6953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5658" y="2267284"/>
            <a:ext cx="866775" cy="7048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wepAPI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1742433" y="1884361"/>
            <a:ext cx="326589" cy="735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1742433" y="2781634"/>
            <a:ext cx="939722" cy="43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729780" y="4250407"/>
            <a:ext cx="914400" cy="6953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Twitter4j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0630" y="4411998"/>
            <a:ext cx="771525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15"/>
          <p:cNvSpPr>
            <a:spLocks noChangeArrowheads="1"/>
          </p:cNvSpPr>
          <p:nvPr/>
        </p:nvSpPr>
        <p:spPr bwMode="auto">
          <a:xfrm>
            <a:off x="4358555" y="3678907"/>
            <a:ext cx="828675" cy="895350"/>
          </a:xfrm>
          <a:prstGeom prst="flowChartMagneticDisk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DB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0338" y="3230314"/>
            <a:ext cx="886887" cy="58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2755" y="4319587"/>
            <a:ext cx="7239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825405" y="1973932"/>
            <a:ext cx="742950" cy="32194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web Application to show visualizations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31179" y="3826083"/>
            <a:ext cx="657225" cy="27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272830" y="1583407"/>
            <a:ext cx="800100" cy="11239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 Naïve Bayes Classifier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4396655" y="2653047"/>
            <a:ext cx="209550" cy="1038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4937833" y="2674019"/>
            <a:ext cx="85725" cy="1228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548680" y="8309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548680" y="12881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548680" y="19167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548680" y="23739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548680" y="33550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-99392"/>
            <a:ext cx="784594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err="1" smtClean="0">
                <a:solidFill>
                  <a:srgbClr val="0EB1E7"/>
                </a:solidFill>
                <a:latin typeface="Rockwell" pitchFamily="18" charset="0"/>
              </a:rPr>
              <a:t>Implementation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 </a:t>
            </a:r>
            <a:r>
              <a:rPr lang="es-HN" sz="4930" b="1" dirty="0" err="1" smtClean="0">
                <a:solidFill>
                  <a:srgbClr val="0EB1E7"/>
                </a:solidFill>
                <a:latin typeface="Rockwell" pitchFamily="18" charset="0"/>
              </a:rPr>
              <a:t>contd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..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107504" y="962645"/>
            <a:ext cx="8928993" cy="477535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We have one API which uses graph API of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facebook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to pull data from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facebook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We have our own parser(in python) which parse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json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obtained and push the relevant data into local DB.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W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e have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have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twitter4j to get tweets from twitter. We have our java program which pushes all the information related to tweets in DB.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Using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Jqplot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and D3.js we show all the different visualizations of data to users.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We have also done  sentiment analysis for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facebook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 comments and tweets replies using python NLTK.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rPr>
              <a:t>Naïve Bayes Classifier is used to classify sentences to positive or negative.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5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117128"/>
            <a:ext cx="726988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Technologies </a:t>
            </a:r>
            <a:r>
              <a:rPr lang="es-HN" sz="4930" b="1" dirty="0" err="1" smtClean="0">
                <a:solidFill>
                  <a:srgbClr val="0EB1E7"/>
                </a:solidFill>
                <a:latin typeface="Rockwell" pitchFamily="18" charset="0"/>
              </a:rPr>
              <a:t>Used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 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107505" y="1123949"/>
            <a:ext cx="8928992" cy="461404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6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pic>
        <p:nvPicPr>
          <p:cNvPr id="3083" name="Picture 23" descr="http://www.technobuffalo.com/wp-content/uploads/2013/03/facebook-androi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18494"/>
            <a:ext cx="10477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25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51" y="1067594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29" descr="http://2.bp.blogspot.com/-akaW_RlCjTA/TjqNgp54JiI/AAAAAAAAB1o/8pZAz5XmGzA/s1600/go%252520signlarge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7403"/>
            <a:ext cx="10287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28" descr="https://dennyglee.files.wordpress.com/2014/06/d3js-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123703"/>
            <a:ext cx="9525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27" descr="http://www.arvixe.com/images/landing_pages/jqplot_hosti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85" y="210781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31" descr="http://inside-bigdata.com/wp-content/uploads/2014/05/mapreduce-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11" y="1456258"/>
            <a:ext cx="16097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33" descr="http://upload.wikimedia.org/wikipedia/commons/thumb/7/7b/Tomcat-logo.svg/2000px-Tomcat-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95" y="2714253"/>
            <a:ext cx="1028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0" descr="http://ejohn.org/apps/workshop/adv-talk/jquery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63" y="3734172"/>
            <a:ext cx="1200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4" descr="https://lh5.ggpht.com/-fo7P-SWKafpJ2UxMPO4HFwBLPkWVjr1eyR-kljXVmQMJmIBDtFvbxBslFPFiftp_vuK=w30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844534"/>
            <a:ext cx="1066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6" descr="http://static1.squarespace.com/static/538cea80e4b00f1fad490c1b/54668a77e4b00fb778d22a34/54668d8ae4b00fb778d285a2/1416007414694/python_nltk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172476"/>
            <a:ext cx="14382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2" descr="http://villageparksource.com/wp-content/uploads/2014/09/language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04" y="2665413"/>
            <a:ext cx="16859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3028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407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514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0" y="563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632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0" y="6762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794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sz="5500" b="1" dirty="0" err="1" smtClean="0">
                <a:solidFill>
                  <a:srgbClr val="0EB1E7"/>
                </a:solidFill>
                <a:latin typeface="Rockwell" pitchFamily="18" charset="0"/>
              </a:rPr>
              <a:t>DataSet</a:t>
            </a:r>
            <a:r>
              <a:rPr lang="en-US" sz="5500" b="1" dirty="0" smtClean="0">
                <a:solidFill>
                  <a:srgbClr val="0EB1E7"/>
                </a:solidFill>
                <a:latin typeface="Rockwell" pitchFamily="18" charset="0"/>
              </a:rPr>
              <a:t> Collection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08720"/>
            <a:ext cx="8458200" cy="5105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Collected Data for 3 pages (subway, Dominos , McDonalds) from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facebook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. Around 90 k comments with 7800 users. Captured all likes and share activity as well.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Collected tweets 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retweeets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 and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 replies on tweets for the same three pages from Twitter using twitter4j.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Have our own DB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M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ysql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 replicating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verything to  either Cassandra or Mongo DB.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j-ea"/>
                <a:cs typeface="+mj-cs"/>
              </a:rPr>
              <a:t> 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2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7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0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8462" y="117128"/>
            <a:ext cx="726988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err="1" smtClean="0">
                <a:solidFill>
                  <a:srgbClr val="0EB1E7"/>
                </a:solidFill>
                <a:latin typeface="Rockwell" pitchFamily="18" charset="0"/>
              </a:rPr>
              <a:t>Features</a:t>
            </a:r>
            <a:r>
              <a:rPr lang="es-HN" sz="4930" b="1" dirty="0" smtClean="0">
                <a:solidFill>
                  <a:srgbClr val="0EB1E7"/>
                </a:solidFill>
                <a:latin typeface="Rockwell" pitchFamily="18" charset="0"/>
              </a:rPr>
              <a:t> </a:t>
            </a:r>
            <a:endParaRPr lang="es-HN" sz="4930" b="1" dirty="0" smtClean="0">
              <a:solidFill>
                <a:srgbClr val="0EB1E7"/>
              </a:solidFill>
              <a:latin typeface="Rockwell" pitchFamily="18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77367" y="980728"/>
            <a:ext cx="7607001" cy="444551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There are multiple views in one page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Top 5 users based on likes and comment for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facebook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and Tweets and retweets count.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Last 6 months stats of the page.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Last 24 hours trending of the page.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Demographic details of all the users on the page.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User sentiments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Over All score of the page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10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HN" sz="1200" b="1" dirty="0">
                <a:solidFill>
                  <a:srgbClr val="0EB1E7"/>
                </a:solidFill>
                <a:latin typeface="Calibri" pitchFamily="34" charset="0"/>
              </a:rPr>
              <a:t>8</a:t>
            </a:r>
            <a:endParaRPr lang="es-ES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14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Imagen 44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Imagen 45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07504" y="6093296"/>
            <a:ext cx="1992845" cy="2769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1200" b="1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Rival Roosters</a:t>
            </a:r>
            <a:endParaRPr lang="en-US" sz="1200" b="1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395536" y="2234083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95536" y="2780928"/>
            <a:ext cx="8305800" cy="69086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848</Words>
  <Application>Microsoft Office PowerPoint</Application>
  <PresentationFormat>On-screen Show (4:3)</PresentationFormat>
  <Paragraphs>141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Collection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Prashant Prakash</cp:lastModifiedBy>
  <cp:revision>631</cp:revision>
  <dcterms:created xsi:type="dcterms:W3CDTF">2010-05-18T15:49:44Z</dcterms:created>
  <dcterms:modified xsi:type="dcterms:W3CDTF">2015-05-11T14:09:40Z</dcterms:modified>
</cp:coreProperties>
</file>