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omments/comment1.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embeddedFontLst>
    <p:embeddedFont>
      <p:font typeface="Barlow Semi Condensed" panose="00000506000000000000" pitchFamily="2" charset="0"/>
      <p:regular r:id="rId59"/>
      <p:bold r:id="rId60"/>
      <p:italic r:id="rId61"/>
      <p:boldItalic r:id="rId62"/>
    </p:embeddedFont>
    <p:embeddedFont>
      <p:font typeface="Barlow Semi Condensed Light" panose="00000406000000000000" pitchFamily="2" charset="0"/>
      <p:regular r:id="rId63"/>
      <p:bold r:id="rId64"/>
      <p:italic r:id="rId65"/>
      <p:boldItalic r:id="rId66"/>
    </p:embeddedFont>
    <p:embeddedFont>
      <p:font typeface="Barlow Semi Condensed Medium" panose="00000606000000000000" pitchFamily="2" charset="0"/>
      <p:regular r:id="rId67"/>
      <p:bold r:id="rId68"/>
      <p:italic r:id="rId69"/>
      <p:boldItalic r:id="rId70"/>
    </p:embeddedFont>
    <p:embeddedFont>
      <p:font typeface="Fjalla One" panose="02000506040000020004" pitchFamily="2" charset="0"/>
      <p:regular r:id="rId71"/>
    </p:embeddedFont>
    <p:embeddedFont>
      <p:font typeface="Georgia" panose="02040502050405020303" pitchFamily="18" charset="0"/>
      <p:regular r:id="rId72"/>
      <p:bold r:id="rId73"/>
      <p:italic r:id="rId74"/>
      <p:boldItalic r:id="rId75"/>
    </p:embeddedFont>
    <p:embeddedFont>
      <p:font typeface="Roboto Condensed Light" panose="02000000000000000000" pitchFamily="2" charset="0"/>
      <p:regular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 Cinquini" initials="" lastIdx="1" clrIdx="0"/>
  <p:cmAuthor id="1" name="Martina Baga"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0434C6D-A444-4319-BE06-53D7B5FD8D4C}">
  <a:tblStyle styleId="{60434C6D-A444-4319-BE06-53D7B5FD8D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8FDCD3F-3CBF-42FA-A9B8-93CE43994E67}"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48B6E5D-48AA-4319-9CC3-5876CC7062AB}" styleName="Table_2">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notesMaster" Target="notesMasters/notesMaster1.xml"/><Relationship Id="rId74" Type="http://schemas.openxmlformats.org/officeDocument/2006/relationships/font" Target="fonts/font16.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8.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6-06T07:03:28.469" idx="1">
    <p:pos x="2409" y="176"/>
    <p:text>@martinabaga99@gmail.com quelle in blu scuro sono le ottimizzazioni, in azzurro le considerazioni</p:text>
  </p:cm>
  <p:cm authorId="1" dt="2023-06-06T07:03:28.469" idx="1">
    <p:pos x="2409" y="176"/>
    <p:text>okay perfetto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24ed0afc4ff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24ed0afc4ff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3"/>
        <p:cNvGrpSpPr/>
        <p:nvPr/>
      </p:nvGrpSpPr>
      <p:grpSpPr>
        <a:xfrm>
          <a:off x="0" y="0"/>
          <a:ext cx="0" cy="0"/>
          <a:chOff x="0" y="0"/>
          <a:chExt cx="0" cy="0"/>
        </a:xfrm>
      </p:grpSpPr>
      <p:sp>
        <p:nvSpPr>
          <p:cNvPr id="2214" name="Google Shape;2214;g24ed0afc4ff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5" name="Google Shape;2215;g24ed0afc4ff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24ed0afc4ff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24ed0afc4ff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24e5de85f0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24e5de85f0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24e388c447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5" name="Google Shape;2255;g24e388c447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9"/>
        <p:cNvGrpSpPr/>
        <p:nvPr/>
      </p:nvGrpSpPr>
      <p:grpSpPr>
        <a:xfrm>
          <a:off x="0" y="0"/>
          <a:ext cx="0" cy="0"/>
          <a:chOff x="0" y="0"/>
          <a:chExt cx="0" cy="0"/>
        </a:xfrm>
      </p:grpSpPr>
      <p:sp>
        <p:nvSpPr>
          <p:cNvPr id="2260" name="Google Shape;2260;g24ed0afc4ff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1" name="Google Shape;2261;g24ed0afc4f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g24ed0afc4ff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5" name="Google Shape;2275;g24ed0afc4ff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9"/>
        <p:cNvGrpSpPr/>
        <p:nvPr/>
      </p:nvGrpSpPr>
      <p:grpSpPr>
        <a:xfrm>
          <a:off x="0" y="0"/>
          <a:ext cx="0" cy="0"/>
          <a:chOff x="0" y="0"/>
          <a:chExt cx="0" cy="0"/>
        </a:xfrm>
      </p:grpSpPr>
      <p:sp>
        <p:nvSpPr>
          <p:cNvPr id="2280" name="Google Shape;2280;g24ed0afc4ff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1" name="Google Shape;2281;g24ed0afc4ff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24ed0afc4ff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24ed0afc4ff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3"/>
        <p:cNvGrpSpPr/>
        <p:nvPr/>
      </p:nvGrpSpPr>
      <p:grpSpPr>
        <a:xfrm>
          <a:off x="0" y="0"/>
          <a:ext cx="0" cy="0"/>
          <a:chOff x="0" y="0"/>
          <a:chExt cx="0" cy="0"/>
        </a:xfrm>
      </p:grpSpPr>
      <p:sp>
        <p:nvSpPr>
          <p:cNvPr id="2294" name="Google Shape;2294;g24e388c447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5" name="Google Shape;2295;g24e388c447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g804e9800b4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5" name="Google Shape;1885;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0"/>
        <p:cNvGrpSpPr/>
        <p:nvPr/>
      </p:nvGrpSpPr>
      <p:grpSpPr>
        <a:xfrm>
          <a:off x="0" y="0"/>
          <a:ext cx="0" cy="0"/>
          <a:chOff x="0" y="0"/>
          <a:chExt cx="0" cy="0"/>
        </a:xfrm>
      </p:grpSpPr>
      <p:sp>
        <p:nvSpPr>
          <p:cNvPr id="2301" name="Google Shape;2301;g24e388c4478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2" name="Google Shape;2302;g24e388c4478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24e388c4478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24e388c4478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4"/>
        <p:cNvGrpSpPr/>
        <p:nvPr/>
      </p:nvGrpSpPr>
      <p:grpSpPr>
        <a:xfrm>
          <a:off x="0" y="0"/>
          <a:ext cx="0" cy="0"/>
          <a:chOff x="0" y="0"/>
          <a:chExt cx="0" cy="0"/>
        </a:xfrm>
      </p:grpSpPr>
      <p:sp>
        <p:nvSpPr>
          <p:cNvPr id="2325" name="Google Shape;2325;g24e388c4478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6" name="Google Shape;2326;g24e388c4478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24e388c4478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24e388c4478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8"/>
        <p:cNvGrpSpPr/>
        <p:nvPr/>
      </p:nvGrpSpPr>
      <p:grpSpPr>
        <a:xfrm>
          <a:off x="0" y="0"/>
          <a:ext cx="0" cy="0"/>
          <a:chOff x="0" y="0"/>
          <a:chExt cx="0" cy="0"/>
        </a:xfrm>
      </p:grpSpPr>
      <p:sp>
        <p:nvSpPr>
          <p:cNvPr id="2339" name="Google Shape;2339;g24e388c4478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0" name="Google Shape;2340;g24e388c4478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7"/>
        <p:cNvGrpSpPr/>
        <p:nvPr/>
      </p:nvGrpSpPr>
      <p:grpSpPr>
        <a:xfrm>
          <a:off x="0" y="0"/>
          <a:ext cx="0" cy="0"/>
          <a:chOff x="0" y="0"/>
          <a:chExt cx="0" cy="0"/>
        </a:xfrm>
      </p:grpSpPr>
      <p:sp>
        <p:nvSpPr>
          <p:cNvPr id="2348" name="Google Shape;2348;g24e388c4478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9" name="Google Shape;2349;g24e388c4478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4"/>
        <p:cNvGrpSpPr/>
        <p:nvPr/>
      </p:nvGrpSpPr>
      <p:grpSpPr>
        <a:xfrm>
          <a:off x="0" y="0"/>
          <a:ext cx="0" cy="0"/>
          <a:chOff x="0" y="0"/>
          <a:chExt cx="0" cy="0"/>
        </a:xfrm>
      </p:grpSpPr>
      <p:sp>
        <p:nvSpPr>
          <p:cNvPr id="2355" name="Google Shape;2355;g24e388c4478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6" name="Google Shape;2356;g24e388c4478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5"/>
        <p:cNvGrpSpPr/>
        <p:nvPr/>
      </p:nvGrpSpPr>
      <p:grpSpPr>
        <a:xfrm>
          <a:off x="0" y="0"/>
          <a:ext cx="0" cy="0"/>
          <a:chOff x="0" y="0"/>
          <a:chExt cx="0" cy="0"/>
        </a:xfrm>
      </p:grpSpPr>
      <p:sp>
        <p:nvSpPr>
          <p:cNvPr id="2366" name="Google Shape;2366;g24e388c4478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7" name="Google Shape;2367;g24e388c4478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g24e388c4478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1" name="Google Shape;2381;g24e388c4478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9"/>
        <p:cNvGrpSpPr/>
        <p:nvPr/>
      </p:nvGrpSpPr>
      <p:grpSpPr>
        <a:xfrm>
          <a:off x="0" y="0"/>
          <a:ext cx="0" cy="0"/>
          <a:chOff x="0" y="0"/>
          <a:chExt cx="0" cy="0"/>
        </a:xfrm>
      </p:grpSpPr>
      <p:sp>
        <p:nvSpPr>
          <p:cNvPr id="2390" name="Google Shape;2390;g24e388c4478_0_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1" name="Google Shape;2391;g24e388c4478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300"/>
              <a:t>to create a flexible query, we have decided to use the function </a:t>
            </a:r>
            <a:r>
              <a:rPr lang="en" sz="1300" b="1">
                <a:latin typeface="Courier New"/>
                <a:ea typeface="Courier New"/>
                <a:cs typeface="Courier New"/>
                <a:sym typeface="Courier New"/>
              </a:rPr>
              <a:t>date()</a:t>
            </a:r>
            <a:r>
              <a:rPr lang="en" sz="1300"/>
              <a:t> that returns the current date value. Starting from this date, we have </a:t>
            </a:r>
            <a:r>
              <a:rPr lang="en" sz="1300" u="sng"/>
              <a:t>identified the current semester and the relative year</a:t>
            </a:r>
            <a:r>
              <a:rPr lang="en" sz="1500" u="sng"/>
              <a:t>. </a:t>
            </a:r>
            <a:endParaRPr sz="1300" u="sng"/>
          </a:p>
          <a:p>
            <a:pPr marL="457200" lvl="0" indent="-311150" algn="l" rtl="0">
              <a:spcBef>
                <a:spcPts val="0"/>
              </a:spcBef>
              <a:spcAft>
                <a:spcPts val="0"/>
              </a:spcAft>
              <a:buSzPts val="1300"/>
              <a:buChar char="-"/>
            </a:pPr>
            <a:r>
              <a:rPr lang="en" sz="1300"/>
              <a:t>since our </a:t>
            </a:r>
            <a:r>
              <a:rPr lang="en" sz="1300" u="sng"/>
              <a:t>dataset starts from October 2022</a:t>
            </a:r>
            <a:r>
              <a:rPr lang="en" sz="1300"/>
              <a:t>, we have also checked that if the </a:t>
            </a:r>
            <a:r>
              <a:rPr lang="en" sz="1300" u="sng"/>
              <a:t>current semester </a:t>
            </a:r>
            <a:r>
              <a:rPr lang="en" sz="1300"/>
              <a:t>is the </a:t>
            </a:r>
            <a:r>
              <a:rPr lang="en" sz="1300" u="sng"/>
              <a:t>second one,</a:t>
            </a:r>
            <a:r>
              <a:rPr lang="en" sz="1300"/>
              <a:t> the months to take into account are only the ones in the same year of the current date and not the ones in 2022.</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24e388c447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24e388c447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24e388c4478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24e388c4478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8"/>
        <p:cNvGrpSpPr/>
        <p:nvPr/>
      </p:nvGrpSpPr>
      <p:grpSpPr>
        <a:xfrm>
          <a:off x="0" y="0"/>
          <a:ext cx="0" cy="0"/>
          <a:chOff x="0" y="0"/>
          <a:chExt cx="0" cy="0"/>
        </a:xfrm>
      </p:grpSpPr>
      <p:sp>
        <p:nvSpPr>
          <p:cNvPr id="2419" name="Google Shape;2419;g24e388c4478_0_3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0" name="Google Shape;2420;g24e388c447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24e388c4478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24e388c4478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9"/>
        <p:cNvGrpSpPr/>
        <p:nvPr/>
      </p:nvGrpSpPr>
      <p:grpSpPr>
        <a:xfrm>
          <a:off x="0" y="0"/>
          <a:ext cx="0" cy="0"/>
          <a:chOff x="0" y="0"/>
          <a:chExt cx="0" cy="0"/>
        </a:xfrm>
      </p:grpSpPr>
      <p:sp>
        <p:nvSpPr>
          <p:cNvPr id="2440" name="Google Shape;2440;g24e388c4478_0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1" name="Google Shape;2441;g24e388c4478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In order to simplify the management of the semesters, we have decided to associate an integer to each semester in the period between October 2022 and October with the following criteria:</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semester 1 = October, November and December 2022</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semester 2 = January, February, March, April, May and June 2023</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semester 3 = July, August, September and October 2023</a:t>
            </a:r>
            <a:endParaRPr>
              <a:solidFill>
                <a:schemeClr val="dk1"/>
              </a:solidFill>
              <a:latin typeface="Georgia"/>
              <a:ea typeface="Georgia"/>
              <a:cs typeface="Georgia"/>
              <a:sym typeface="Georgia"/>
            </a:endParaRPr>
          </a:p>
          <a:p>
            <a:pPr marL="0" lvl="0" indent="0" algn="just" rtl="0">
              <a:lnSpc>
                <a:spcPct val="115000"/>
              </a:lnSpc>
              <a:spcBef>
                <a:spcPts val="0"/>
              </a:spcBef>
              <a:spcAft>
                <a:spcPts val="0"/>
              </a:spcAft>
              <a:buNone/>
            </a:pPr>
            <a:endParaRPr>
              <a:solidFill>
                <a:schemeClr val="dk1"/>
              </a:solidFill>
              <a:latin typeface="Georgia"/>
              <a:ea typeface="Georgia"/>
              <a:cs typeface="Georgia"/>
              <a:sym typeface="Georgia"/>
            </a:endParaRPr>
          </a:p>
          <a:p>
            <a:pPr marL="0" lvl="0" indent="0" algn="just" rtl="0">
              <a:lnSpc>
                <a:spcPct val="115000"/>
              </a:lnSpc>
              <a:spcBef>
                <a:spcPts val="1400"/>
              </a:spcBef>
              <a:spcAft>
                <a:spcPts val="0"/>
              </a:spcAft>
              <a:buNone/>
            </a:pPr>
            <a:r>
              <a:rPr lang="en" sz="1200">
                <a:solidFill>
                  <a:srgbClr val="666666"/>
                </a:solidFill>
                <a:latin typeface="Georgia"/>
                <a:ea typeface="Georgia"/>
                <a:cs typeface="Georgia"/>
                <a:sym typeface="Georgia"/>
              </a:rPr>
              <a:t>Query optimization</a:t>
            </a:r>
            <a:endParaRPr sz="1200">
              <a:solidFill>
                <a:srgbClr val="666666"/>
              </a:solidFill>
              <a:latin typeface="Georgia"/>
              <a:ea typeface="Georgia"/>
              <a:cs typeface="Georgia"/>
              <a:sym typeface="Georgia"/>
            </a:endParaRPr>
          </a:p>
          <a:p>
            <a:pPr marL="0" lvl="0" indent="0" algn="just" rtl="0">
              <a:lnSpc>
                <a:spcPct val="115000"/>
              </a:lnSpc>
              <a:spcBef>
                <a:spcPts val="400"/>
              </a:spcBef>
              <a:spcAft>
                <a:spcPts val="0"/>
              </a:spcAft>
              <a:buClr>
                <a:schemeClr val="dk1"/>
              </a:buClr>
              <a:buSzPts val="1100"/>
              <a:buFont typeface="Arial"/>
              <a:buNone/>
            </a:pPr>
            <a:r>
              <a:rPr lang="en">
                <a:solidFill>
                  <a:schemeClr val="dk1"/>
                </a:solidFill>
                <a:latin typeface="Georgia"/>
                <a:ea typeface="Georgia"/>
                <a:cs typeface="Georgia"/>
                <a:sym typeface="Georgia"/>
              </a:rPr>
              <a:t>In this query we are going to be looking up transactions’ datetime frequently. Therefore, for better performance, we have created an index on</a:t>
            </a:r>
            <a:r>
              <a:rPr lang="en" i="1">
                <a:solidFill>
                  <a:schemeClr val="dk1"/>
                </a:solidFill>
                <a:latin typeface="Georgia"/>
                <a:ea typeface="Georgia"/>
                <a:cs typeface="Georgia"/>
                <a:sym typeface="Georgia"/>
              </a:rPr>
              <a:t> datetime </a:t>
            </a:r>
            <a:r>
              <a:rPr lang="en">
                <a:solidFill>
                  <a:schemeClr val="dk1"/>
                </a:solidFill>
                <a:latin typeface="Georgia"/>
                <a:ea typeface="Georgia"/>
                <a:cs typeface="Georgia"/>
                <a:sym typeface="Georgia"/>
              </a:rPr>
              <a:t>property for the </a:t>
            </a:r>
            <a:r>
              <a:rPr lang="en" i="1">
                <a:solidFill>
                  <a:schemeClr val="dk1"/>
                </a:solidFill>
                <a:latin typeface="Georgia"/>
                <a:ea typeface="Georgia"/>
                <a:cs typeface="Georgia"/>
                <a:sym typeface="Georgia"/>
              </a:rPr>
              <a:t>Transaction </a:t>
            </a:r>
            <a:r>
              <a:rPr lang="en">
                <a:solidFill>
                  <a:schemeClr val="dk1"/>
                </a:solidFill>
                <a:latin typeface="Georgia"/>
                <a:ea typeface="Georgia"/>
                <a:cs typeface="Georgia"/>
                <a:sym typeface="Georgia"/>
              </a:rPr>
              <a:t>node in the following way (already executed for Q1).</a:t>
            </a:r>
            <a:endParaRPr>
              <a:solidFill>
                <a:schemeClr val="dk1"/>
              </a:solidFill>
              <a:latin typeface="Georgia"/>
              <a:ea typeface="Georgia"/>
              <a:cs typeface="Georgia"/>
              <a:sym typeface="Georgia"/>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latin typeface="Georgia"/>
              <a:ea typeface="Georgia"/>
              <a:cs typeface="Georgia"/>
              <a:sym typeface="Georgia"/>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latin typeface="Georgia"/>
              <a:ea typeface="Georgia"/>
              <a:cs typeface="Georgia"/>
              <a:sym typeface="Georgia"/>
            </a:endParaRPr>
          </a:p>
          <a:p>
            <a:pPr marL="0" lvl="0" indent="0" algn="just" rtl="0">
              <a:lnSpc>
                <a:spcPct val="115000"/>
              </a:lnSpc>
              <a:spcBef>
                <a:spcPts val="0"/>
              </a:spcBef>
              <a:spcAft>
                <a:spcPts val="0"/>
              </a:spcAft>
              <a:buClr>
                <a:schemeClr val="dk1"/>
              </a:buClr>
              <a:buSzPts val="1100"/>
              <a:buFont typeface="Arial"/>
              <a:buNone/>
            </a:pPr>
            <a:endParaRPr>
              <a:solidFill>
                <a:schemeClr val="dk1"/>
              </a:solidFill>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5"/>
        <p:cNvGrpSpPr/>
        <p:nvPr/>
      </p:nvGrpSpPr>
      <p:grpSpPr>
        <a:xfrm>
          <a:off x="0" y="0"/>
          <a:ext cx="0" cy="0"/>
          <a:chOff x="0" y="0"/>
          <a:chExt cx="0" cy="0"/>
        </a:xfrm>
      </p:grpSpPr>
      <p:sp>
        <p:nvSpPr>
          <p:cNvPr id="2456" name="Google Shape;2456;g24e388c4478_0_7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7" name="Google Shape;2457;g24e388c4478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Looking at the data in our datasets, we have noticed that on some terminals no transitions have been executed in some semesters. Since the average of the transactions is computed for each semester with at least one transaction, these values cannot be stored temporarily into an array because the order would not be respected if no transitions have been executed in at least one semester (above all if the missing average is relative to semesters 1 and/or 2). For example, let’s consider a terminal where no transactions have been carried out in semester 2. The array associated with this terminal is [avg1, avg3] and this would be a problem since the index of each value does not match the id of the semester. Therefore, in order to somehow preserve the order, we have decided to keep also an array with the id of the semesters for which it has been possible to compute the average. These two arrays have been stored temporarily into a map (map_semesters) composed of two key-value pairs: { semester: [...], avg: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6"/>
        <p:cNvGrpSpPr/>
        <p:nvPr/>
      </p:nvGrpSpPr>
      <p:grpSpPr>
        <a:xfrm>
          <a:off x="0" y="0"/>
          <a:ext cx="0" cy="0"/>
          <a:chOff x="0" y="0"/>
          <a:chExt cx="0" cy="0"/>
        </a:xfrm>
      </p:grpSpPr>
      <p:sp>
        <p:nvSpPr>
          <p:cNvPr id="2467" name="Google Shape;2467;g24f97f48404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8" name="Google Shape;2468;g24f97f48404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Since semester 1 is the first semester in our dataset, all transactions carried out in that period have not been considered in the evaluation of fraudulent transactions because the previous semester does not exist. This consideration is applied by the condition</a:t>
            </a:r>
            <a:r>
              <a:rPr lang="en" sz="1000">
                <a:solidFill>
                  <a:srgbClr val="859900"/>
                </a:solidFill>
                <a:latin typeface="Courier New"/>
                <a:ea typeface="Courier New"/>
                <a:cs typeface="Courier New"/>
                <a:sym typeface="Courier New"/>
              </a:rPr>
              <a:t> WHERE</a:t>
            </a:r>
            <a:r>
              <a:rPr lang="en" sz="1000">
                <a:solidFill>
                  <a:srgbClr val="333333"/>
                </a:solidFill>
                <a:latin typeface="Courier New"/>
                <a:ea typeface="Courier New"/>
                <a:cs typeface="Courier New"/>
                <a:sym typeface="Courier New"/>
              </a:rPr>
              <a:t> semester </a:t>
            </a:r>
            <a:r>
              <a:rPr lang="en" sz="1000">
                <a:solidFill>
                  <a:srgbClr val="859900"/>
                </a:solidFill>
                <a:latin typeface="Courier New"/>
                <a:ea typeface="Courier New"/>
                <a:cs typeface="Courier New"/>
                <a:sym typeface="Courier New"/>
              </a:rPr>
              <a:t>IS</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NOT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NULL </a:t>
            </a:r>
            <a:r>
              <a:rPr lang="en">
                <a:solidFill>
                  <a:schemeClr val="dk1"/>
                </a:solidFill>
                <a:latin typeface="Georgia"/>
                <a:ea typeface="Georgia"/>
                <a:cs typeface="Georgia"/>
                <a:sym typeface="Georgia"/>
              </a:rPr>
              <a:t>(line 28).</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7"/>
        <p:cNvGrpSpPr/>
        <p:nvPr/>
      </p:nvGrpSpPr>
      <p:grpSpPr>
        <a:xfrm>
          <a:off x="0" y="0"/>
          <a:ext cx="0" cy="0"/>
          <a:chOff x="0" y="0"/>
          <a:chExt cx="0" cy="0"/>
        </a:xfrm>
      </p:grpSpPr>
      <p:sp>
        <p:nvSpPr>
          <p:cNvPr id="2488" name="Google Shape;2488;g24e388c4478_0_7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9" name="Google Shape;2489;g24e388c4478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3"/>
        <p:cNvGrpSpPr/>
        <p:nvPr/>
      </p:nvGrpSpPr>
      <p:grpSpPr>
        <a:xfrm>
          <a:off x="0" y="0"/>
          <a:ext cx="0" cy="0"/>
          <a:chOff x="0" y="0"/>
          <a:chExt cx="0" cy="0"/>
        </a:xfrm>
      </p:grpSpPr>
      <p:sp>
        <p:nvSpPr>
          <p:cNvPr id="2504" name="Google Shape;2504;g24e388c4478_0_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5" name="Google Shape;2505;g24e388c4478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3"/>
        <p:cNvGrpSpPr/>
        <p:nvPr/>
      </p:nvGrpSpPr>
      <p:grpSpPr>
        <a:xfrm>
          <a:off x="0" y="0"/>
          <a:ext cx="0" cy="0"/>
          <a:chOff x="0" y="0"/>
          <a:chExt cx="0" cy="0"/>
        </a:xfrm>
      </p:grpSpPr>
      <p:sp>
        <p:nvSpPr>
          <p:cNvPr id="2514" name="Google Shape;2514;g24e388c4478_0_7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5" name="Google Shape;2515;g24e388c4478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3"/>
        <p:cNvGrpSpPr/>
        <p:nvPr/>
      </p:nvGrpSpPr>
      <p:grpSpPr>
        <a:xfrm>
          <a:off x="0" y="0"/>
          <a:ext cx="0" cy="0"/>
          <a:chOff x="0" y="0"/>
          <a:chExt cx="0" cy="0"/>
        </a:xfrm>
      </p:grpSpPr>
      <p:sp>
        <p:nvSpPr>
          <p:cNvPr id="2524" name="Google Shape;2524;g24e388c4478_0_7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5" name="Google Shape;2525;g24e388c4478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9"/>
        <p:cNvGrpSpPr/>
        <p:nvPr/>
      </p:nvGrpSpPr>
      <p:grpSpPr>
        <a:xfrm>
          <a:off x="0" y="0"/>
          <a:ext cx="0" cy="0"/>
          <a:chOff x="0" y="0"/>
          <a:chExt cx="0" cy="0"/>
        </a:xfrm>
      </p:grpSpPr>
      <p:sp>
        <p:nvSpPr>
          <p:cNvPr id="2150" name="Google Shape;2150;g24e5de85f0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24e5de85f0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
        <p:cNvGrpSpPr/>
        <p:nvPr/>
      </p:nvGrpSpPr>
      <p:grpSpPr>
        <a:xfrm>
          <a:off x="0" y="0"/>
          <a:ext cx="0" cy="0"/>
          <a:chOff x="0" y="0"/>
          <a:chExt cx="0" cy="0"/>
        </a:xfrm>
      </p:grpSpPr>
      <p:sp>
        <p:nvSpPr>
          <p:cNvPr id="2534" name="Google Shape;2534;g24e388c4478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5" name="Google Shape;2535;g24e388c4478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24e388c4478_0_7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24e388c4478_0_7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Suppose that nodes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and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are co-customer of degree k=3. The result of the query should not report both the pairs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and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Therefore we have added the condition</a:t>
            </a:r>
            <a:r>
              <a:rPr lang="en" sz="1000">
                <a:solidFill>
                  <a:srgbClr val="859900"/>
                </a:solidFill>
                <a:latin typeface="Courier New"/>
                <a:ea typeface="Courier New"/>
                <a:cs typeface="Courier New"/>
                <a:sym typeface="Courier New"/>
              </a:rPr>
              <a:t> WHERE</a:t>
            </a:r>
            <a:r>
              <a:rPr lang="en" sz="1000">
                <a:solidFill>
                  <a:srgbClr val="333333"/>
                </a:solidFill>
                <a:latin typeface="Courier New"/>
                <a:ea typeface="Courier New"/>
                <a:cs typeface="Courier New"/>
                <a:sym typeface="Courier New"/>
              </a:rPr>
              <a:t> 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&lt;</a:t>
            </a:r>
            <a:r>
              <a:rPr lang="en" sz="1000">
                <a:solidFill>
                  <a:srgbClr val="333333"/>
                </a:solidFill>
                <a:latin typeface="Courier New"/>
                <a:ea typeface="Courier New"/>
                <a:cs typeface="Courier New"/>
                <a:sym typeface="Courier New"/>
              </a:rPr>
              <a:t>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chemeClr val="dk1"/>
                </a:solidFill>
                <a:latin typeface="Courier New"/>
                <a:ea typeface="Courier New"/>
                <a:cs typeface="Courier New"/>
                <a:sym typeface="Courier New"/>
              </a:rPr>
              <a:t> </a:t>
            </a:r>
            <a:r>
              <a:rPr lang="en">
                <a:solidFill>
                  <a:schemeClr val="dk1"/>
                </a:solidFill>
                <a:latin typeface="Georgia"/>
                <a:ea typeface="Georgia"/>
                <a:cs typeface="Georgia"/>
                <a:sym typeface="Georgia"/>
              </a:rPr>
              <a:t>in order to obtain each pair only once. The idea is that for each node we have to look only at the nodes with an ID greater than its one because all the possible co-customers with an ID lower than its one have been already returned.</a:t>
            </a:r>
            <a:endParaRPr>
              <a:solidFill>
                <a:schemeClr val="dk1"/>
              </a:solidFill>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9"/>
        <p:cNvGrpSpPr/>
        <p:nvPr/>
      </p:nvGrpSpPr>
      <p:grpSpPr>
        <a:xfrm>
          <a:off x="0" y="0"/>
          <a:ext cx="0" cy="0"/>
          <a:chOff x="0" y="0"/>
          <a:chExt cx="0" cy="0"/>
        </a:xfrm>
      </p:grpSpPr>
      <p:sp>
        <p:nvSpPr>
          <p:cNvPr id="2560" name="Google Shape;2560;g2503914d3c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1" name="Google Shape;2561;g2503914d3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Suppose that nodes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and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are co-customer of degree k=3. The result of the query should not report both the pairs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and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Therefore we have added the condition</a:t>
            </a:r>
            <a:r>
              <a:rPr lang="en" sz="1000">
                <a:solidFill>
                  <a:srgbClr val="859900"/>
                </a:solidFill>
                <a:latin typeface="Courier New"/>
                <a:ea typeface="Courier New"/>
                <a:cs typeface="Courier New"/>
                <a:sym typeface="Courier New"/>
              </a:rPr>
              <a:t> WHERE</a:t>
            </a:r>
            <a:r>
              <a:rPr lang="en" sz="1000">
                <a:solidFill>
                  <a:srgbClr val="333333"/>
                </a:solidFill>
                <a:latin typeface="Courier New"/>
                <a:ea typeface="Courier New"/>
                <a:cs typeface="Courier New"/>
                <a:sym typeface="Courier New"/>
              </a:rPr>
              <a:t> 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&lt;</a:t>
            </a:r>
            <a:r>
              <a:rPr lang="en" sz="1000">
                <a:solidFill>
                  <a:srgbClr val="333333"/>
                </a:solidFill>
                <a:latin typeface="Courier New"/>
                <a:ea typeface="Courier New"/>
                <a:cs typeface="Courier New"/>
                <a:sym typeface="Courier New"/>
              </a:rPr>
              <a:t>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chemeClr val="dk1"/>
                </a:solidFill>
                <a:latin typeface="Courier New"/>
                <a:ea typeface="Courier New"/>
                <a:cs typeface="Courier New"/>
                <a:sym typeface="Courier New"/>
              </a:rPr>
              <a:t> </a:t>
            </a:r>
            <a:r>
              <a:rPr lang="en">
                <a:solidFill>
                  <a:schemeClr val="dk1"/>
                </a:solidFill>
                <a:latin typeface="Georgia"/>
                <a:ea typeface="Georgia"/>
                <a:cs typeface="Georgia"/>
                <a:sym typeface="Georgia"/>
              </a:rPr>
              <a:t>in order to obtain each pair only once. The idea is that for each node we have to look only at the nodes with an ID greater than its one because all the possible co-customers with an ID lower than its one have been already returned.</a:t>
            </a:r>
            <a:endParaRPr>
              <a:solidFill>
                <a:schemeClr val="dk1"/>
              </a:solidFill>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1"/>
        <p:cNvGrpSpPr/>
        <p:nvPr/>
      </p:nvGrpSpPr>
      <p:grpSpPr>
        <a:xfrm>
          <a:off x="0" y="0"/>
          <a:ext cx="0" cy="0"/>
          <a:chOff x="0" y="0"/>
          <a:chExt cx="0" cy="0"/>
        </a:xfrm>
      </p:grpSpPr>
      <p:sp>
        <p:nvSpPr>
          <p:cNvPr id="2572" name="Google Shape;2572;g24e388c4478_0_8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3" name="Google Shape;2573;g24e388c4478_0_8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24e388c4478_0_8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24e388c4478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The different Period Of the Day (POD) are so divided:</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morning = [5.00, 12.00)</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afternoon = [12.00, 17.00)</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evening = [17.00, 21.00)</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night = [21.00, 5.00)</a:t>
            </a:r>
            <a:endParaRPr>
              <a:solidFill>
                <a:schemeClr val="dk1"/>
              </a:solidFill>
              <a:latin typeface="Georgia"/>
              <a:ea typeface="Georgia"/>
              <a:cs typeface="Georgia"/>
              <a:sym typeface="Georgia"/>
            </a:endParaRPr>
          </a:p>
          <a:p>
            <a:pPr marL="0" lvl="0" indent="0" algn="l" rtl="0">
              <a:spcBef>
                <a:spcPts val="0"/>
              </a:spcBef>
              <a:spcAft>
                <a:spcPts val="0"/>
              </a:spcAft>
              <a:buNone/>
            </a:pPr>
            <a:endParaRPr/>
          </a:p>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In this query we are going to be looking up transactions’ datetime frequently. Therefore, for better performance, we have created an index on</a:t>
            </a:r>
            <a:r>
              <a:rPr lang="en" i="1">
                <a:solidFill>
                  <a:schemeClr val="dk1"/>
                </a:solidFill>
                <a:latin typeface="Georgia"/>
                <a:ea typeface="Georgia"/>
                <a:cs typeface="Georgia"/>
                <a:sym typeface="Georgia"/>
              </a:rPr>
              <a:t> datetime </a:t>
            </a:r>
            <a:r>
              <a:rPr lang="en">
                <a:solidFill>
                  <a:schemeClr val="dk1"/>
                </a:solidFill>
                <a:latin typeface="Georgia"/>
                <a:ea typeface="Georgia"/>
                <a:cs typeface="Georgia"/>
                <a:sym typeface="Georgia"/>
              </a:rPr>
              <a:t>property for the </a:t>
            </a:r>
            <a:r>
              <a:rPr lang="en" i="1">
                <a:solidFill>
                  <a:schemeClr val="dk1"/>
                </a:solidFill>
                <a:latin typeface="Georgia"/>
                <a:ea typeface="Georgia"/>
                <a:cs typeface="Georgia"/>
                <a:sym typeface="Georgia"/>
              </a:rPr>
              <a:t>Transaction </a:t>
            </a:r>
            <a:r>
              <a:rPr lang="en">
                <a:solidFill>
                  <a:schemeClr val="dk1"/>
                </a:solidFill>
                <a:latin typeface="Georgia"/>
                <a:ea typeface="Georgia"/>
                <a:cs typeface="Georgia"/>
                <a:sym typeface="Georgia"/>
              </a:rPr>
              <a:t>node in the following way (already executed for Q1).</a:t>
            </a:r>
            <a:endParaRPr>
              <a:solidFill>
                <a:schemeClr val="dk1"/>
              </a:solidFill>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7"/>
        <p:cNvGrpSpPr/>
        <p:nvPr/>
      </p:nvGrpSpPr>
      <p:grpSpPr>
        <a:xfrm>
          <a:off x="0" y="0"/>
          <a:ext cx="0" cy="0"/>
          <a:chOff x="0" y="0"/>
          <a:chExt cx="0" cy="0"/>
        </a:xfrm>
      </p:grpSpPr>
      <p:sp>
        <p:nvSpPr>
          <p:cNvPr id="2598" name="Google Shape;2598;g24e388c4478_0_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9" name="Google Shape;2599;g24e388c4478_0_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7"/>
        <p:cNvGrpSpPr/>
        <p:nvPr/>
      </p:nvGrpSpPr>
      <p:grpSpPr>
        <a:xfrm>
          <a:off x="0" y="0"/>
          <a:ext cx="0" cy="0"/>
          <a:chOff x="0" y="0"/>
          <a:chExt cx="0" cy="0"/>
        </a:xfrm>
      </p:grpSpPr>
      <p:sp>
        <p:nvSpPr>
          <p:cNvPr id="2608" name="Google Shape;2608;g24e388c4478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9" name="Google Shape;2609;g24e388c4478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p:cNvGrpSpPr/>
        <p:nvPr/>
      </p:nvGrpSpPr>
      <p:grpSpPr>
        <a:xfrm>
          <a:off x="0" y="0"/>
          <a:ext cx="0" cy="0"/>
          <a:chOff x="0" y="0"/>
          <a:chExt cx="0" cy="0"/>
        </a:xfrm>
      </p:grpSpPr>
      <p:sp>
        <p:nvSpPr>
          <p:cNvPr id="2618" name="Google Shape;2618;g24e388c4478_0_8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24e388c4478_0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1400"/>
              </a:spcBef>
              <a:spcAft>
                <a:spcPts val="0"/>
              </a:spcAft>
              <a:buClr>
                <a:schemeClr val="dk1"/>
              </a:buClr>
              <a:buSzPts val="1100"/>
              <a:buFont typeface="Arial"/>
              <a:buNone/>
            </a:pPr>
            <a:r>
              <a:rPr lang="en" sz="1200">
                <a:solidFill>
                  <a:srgbClr val="666666"/>
                </a:solidFill>
                <a:latin typeface="Georgia"/>
                <a:ea typeface="Georgia"/>
                <a:cs typeface="Georgia"/>
                <a:sym typeface="Georgia"/>
              </a:rPr>
              <a:t>Considerations</a:t>
            </a:r>
            <a:endParaRPr sz="1200">
              <a:solidFill>
                <a:srgbClr val="666666"/>
              </a:solidFill>
              <a:latin typeface="Georgia"/>
              <a:ea typeface="Georgia"/>
              <a:cs typeface="Georgia"/>
              <a:sym typeface="Georgia"/>
            </a:endParaRPr>
          </a:p>
          <a:p>
            <a:pPr marL="0" lvl="0" indent="0" algn="just" rtl="0">
              <a:lnSpc>
                <a:spcPct val="115000"/>
              </a:lnSpc>
              <a:spcBef>
                <a:spcPts val="400"/>
              </a:spcBef>
              <a:spcAft>
                <a:spcPts val="0"/>
              </a:spcAft>
              <a:buClr>
                <a:schemeClr val="dk1"/>
              </a:buClr>
              <a:buSzPts val="1100"/>
              <a:buFont typeface="Arial"/>
              <a:buNone/>
            </a:pPr>
            <a:r>
              <a:rPr lang="en">
                <a:solidFill>
                  <a:schemeClr val="dk1"/>
                </a:solidFill>
                <a:latin typeface="Georgia"/>
                <a:ea typeface="Georgia"/>
                <a:cs typeface="Georgia"/>
                <a:sym typeface="Georgia"/>
              </a:rPr>
              <a:t>The function</a:t>
            </a:r>
            <a:r>
              <a:rPr lang="en" sz="1000">
                <a:solidFill>
                  <a:schemeClr val="dk1"/>
                </a:solidFill>
                <a:latin typeface="Courier New"/>
                <a:ea typeface="Courier New"/>
                <a:cs typeface="Courier New"/>
                <a:sym typeface="Courier New"/>
              </a:rPr>
              <a:t> apoc.text.random() </a:t>
            </a:r>
            <a:r>
              <a:rPr lang="en">
                <a:solidFill>
                  <a:schemeClr val="dk1"/>
                </a:solidFill>
                <a:latin typeface="Georgia"/>
                <a:ea typeface="Georgia"/>
                <a:cs typeface="Georgia"/>
                <a:sym typeface="Georgia"/>
              </a:rPr>
              <a:t>generates a random string taking as input a length parameter and an optional string of valid characters. We have provided a string of numbers with the following correlations:</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1 = high tech</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2 = food</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3 = clothing</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4 = consumable</a:t>
            </a:r>
            <a:endParaRPr>
              <a:solidFill>
                <a:schemeClr val="dk1"/>
              </a:solidFill>
              <a:latin typeface="Georgia"/>
              <a:ea typeface="Georgia"/>
              <a:cs typeface="Georgia"/>
              <a:sym typeface="Georgia"/>
            </a:endParaRPr>
          </a:p>
          <a:p>
            <a:pPr marL="457200" lvl="0" indent="-298450" algn="just" rtl="0">
              <a:lnSpc>
                <a:spcPct val="115000"/>
              </a:lnSpc>
              <a:spcBef>
                <a:spcPts val="0"/>
              </a:spcBef>
              <a:spcAft>
                <a:spcPts val="0"/>
              </a:spcAft>
              <a:buClr>
                <a:schemeClr val="dk1"/>
              </a:buClr>
              <a:buSzPts val="1100"/>
              <a:buFont typeface="Georgia"/>
              <a:buChar char="●"/>
            </a:pPr>
            <a:r>
              <a:rPr lang="en">
                <a:solidFill>
                  <a:schemeClr val="dk1"/>
                </a:solidFill>
                <a:latin typeface="Georgia"/>
                <a:ea typeface="Georgia"/>
                <a:cs typeface="Georgia"/>
                <a:sym typeface="Georgia"/>
              </a:rPr>
              <a:t>5 = other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2"/>
        <p:cNvGrpSpPr/>
        <p:nvPr/>
      </p:nvGrpSpPr>
      <p:grpSpPr>
        <a:xfrm>
          <a:off x="0" y="0"/>
          <a:ext cx="0" cy="0"/>
          <a:chOff x="0" y="0"/>
          <a:chExt cx="0" cy="0"/>
        </a:xfrm>
      </p:grpSpPr>
      <p:sp>
        <p:nvSpPr>
          <p:cNvPr id="2633" name="Google Shape;2633;g24e388c4478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4" name="Google Shape;2634;g24e388c4478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2"/>
        <p:cNvGrpSpPr/>
        <p:nvPr/>
      </p:nvGrpSpPr>
      <p:grpSpPr>
        <a:xfrm>
          <a:off x="0" y="0"/>
          <a:ext cx="0" cy="0"/>
          <a:chOff x="0" y="0"/>
          <a:chExt cx="0" cy="0"/>
        </a:xfrm>
      </p:grpSpPr>
      <p:sp>
        <p:nvSpPr>
          <p:cNvPr id="2643" name="Google Shape;2643;g24e388c4478_0_8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4" name="Google Shape;2644;g24e388c4478_0_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0"/>
        <p:cNvGrpSpPr/>
        <p:nvPr/>
      </p:nvGrpSpPr>
      <p:grpSpPr>
        <a:xfrm>
          <a:off x="0" y="0"/>
          <a:ext cx="0" cy="0"/>
          <a:chOff x="0" y="0"/>
          <a:chExt cx="0" cy="0"/>
        </a:xfrm>
      </p:grpSpPr>
      <p:sp>
        <p:nvSpPr>
          <p:cNvPr id="2161" name="Google Shape;2161;g24ed0afc4f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2" name="Google Shape;2162;g24ed0afc4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Qui possiamo fare entrambe le considerazioni, quella sul numero di giorni e quella sul nr di customer &lt; nr di terminali</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2"/>
        <p:cNvGrpSpPr/>
        <p:nvPr/>
      </p:nvGrpSpPr>
      <p:grpSpPr>
        <a:xfrm>
          <a:off x="0" y="0"/>
          <a:ext cx="0" cy="0"/>
          <a:chOff x="0" y="0"/>
          <a:chExt cx="0" cy="0"/>
        </a:xfrm>
      </p:grpSpPr>
      <p:sp>
        <p:nvSpPr>
          <p:cNvPr id="2653" name="Google Shape;2653;g24e388c4478_0_8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4" name="Google Shape;2654;g24e388c4478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The new relationship </a:t>
            </a:r>
            <a:r>
              <a:rPr lang="en" i="1">
                <a:solidFill>
                  <a:schemeClr val="dk1"/>
                </a:solidFill>
                <a:latin typeface="Georgia"/>
                <a:ea typeface="Georgia"/>
                <a:cs typeface="Georgia"/>
                <a:sym typeface="Georgia"/>
              </a:rPr>
              <a:t>BUYING_FRIENDS</a:t>
            </a:r>
            <a:r>
              <a:rPr lang="en">
                <a:solidFill>
                  <a:schemeClr val="dk1"/>
                </a:solidFill>
                <a:latin typeface="Georgia"/>
                <a:ea typeface="Georgia"/>
                <a:cs typeface="Georgia"/>
                <a:sym typeface="Georgia"/>
              </a:rPr>
              <a:t> is not oriented. Furthermore we have removed all the loops by considering only couples of customers different from each other. This consideration is applied by the condition</a:t>
            </a:r>
            <a:r>
              <a:rPr lang="en" sz="1000">
                <a:solidFill>
                  <a:srgbClr val="333333"/>
                </a:solidFill>
                <a:latin typeface="Courier New"/>
                <a:ea typeface="Courier New"/>
                <a:cs typeface="Courier New"/>
                <a:sym typeface="Courier New"/>
              </a:rPr>
              <a:t> a</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&lt;&gt;</a:t>
            </a:r>
            <a:r>
              <a:rPr lang="en" sz="1000">
                <a:solidFill>
                  <a:srgbClr val="333333"/>
                </a:solidFill>
                <a:latin typeface="Courier New"/>
                <a:ea typeface="Courier New"/>
                <a:cs typeface="Courier New"/>
                <a:sym typeface="Courier New"/>
              </a:rPr>
              <a:t>b</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a:solidFill>
                  <a:schemeClr val="dk1"/>
                </a:solidFill>
                <a:latin typeface="Georgia"/>
                <a:ea typeface="Georgia"/>
                <a:cs typeface="Georgia"/>
                <a:sym typeface="Georgia"/>
              </a:rPr>
              <a:t>.</a:t>
            </a:r>
            <a:endParaRPr>
              <a:solidFill>
                <a:schemeClr val="dk1"/>
              </a:solidFill>
              <a:latin typeface="Georgia"/>
              <a:ea typeface="Georgia"/>
              <a:cs typeface="Georgia"/>
              <a:sym typeface="Georgia"/>
            </a:endParaRPr>
          </a:p>
          <a:p>
            <a:pPr marL="0" lvl="0" indent="0" algn="l" rtl="0">
              <a:spcBef>
                <a:spcPts val="0"/>
              </a:spcBef>
              <a:spcAft>
                <a:spcPts val="0"/>
              </a:spcAft>
              <a:buNone/>
            </a:pPr>
            <a:endParaRPr/>
          </a:p>
          <a:p>
            <a:pPr marL="0" lvl="0" indent="0" algn="just" rtl="0">
              <a:lnSpc>
                <a:spcPct val="115000"/>
              </a:lnSpc>
              <a:spcBef>
                <a:spcPts val="1400"/>
              </a:spcBef>
              <a:spcAft>
                <a:spcPts val="0"/>
              </a:spcAft>
              <a:buClr>
                <a:schemeClr val="dk1"/>
              </a:buClr>
              <a:buSzPts val="1100"/>
              <a:buFont typeface="Arial"/>
              <a:buNone/>
            </a:pPr>
            <a:r>
              <a:rPr lang="en" sz="1200">
                <a:solidFill>
                  <a:srgbClr val="666666"/>
                </a:solidFill>
                <a:latin typeface="Georgia"/>
                <a:ea typeface="Georgia"/>
                <a:cs typeface="Georgia"/>
                <a:sym typeface="Georgia"/>
              </a:rPr>
              <a:t>Query optimization</a:t>
            </a:r>
            <a:endParaRPr sz="1200">
              <a:solidFill>
                <a:srgbClr val="666666"/>
              </a:solidFill>
              <a:latin typeface="Georgia"/>
              <a:ea typeface="Georgia"/>
              <a:cs typeface="Georgia"/>
              <a:sym typeface="Georgia"/>
            </a:endParaRPr>
          </a:p>
          <a:p>
            <a:pPr marL="0" lvl="0" indent="0" algn="just" rtl="0">
              <a:lnSpc>
                <a:spcPct val="115000"/>
              </a:lnSpc>
              <a:spcBef>
                <a:spcPts val="400"/>
              </a:spcBef>
              <a:spcAft>
                <a:spcPts val="0"/>
              </a:spcAft>
              <a:buClr>
                <a:schemeClr val="dk1"/>
              </a:buClr>
              <a:buSzPts val="1100"/>
              <a:buFont typeface="Arial"/>
              <a:buNone/>
            </a:pPr>
            <a:r>
              <a:rPr lang="en">
                <a:solidFill>
                  <a:schemeClr val="dk1"/>
                </a:solidFill>
                <a:latin typeface="Georgia"/>
                <a:ea typeface="Georgia"/>
                <a:cs typeface="Georgia"/>
                <a:sym typeface="Georgia"/>
              </a:rPr>
              <a:t>In this query we are going to be looking up transactions’ kind frequently. Therefore, for better performance, we have created an index on</a:t>
            </a:r>
            <a:r>
              <a:rPr lang="en" i="1">
                <a:solidFill>
                  <a:schemeClr val="dk1"/>
                </a:solidFill>
                <a:latin typeface="Georgia"/>
                <a:ea typeface="Georgia"/>
                <a:cs typeface="Georgia"/>
                <a:sym typeface="Georgia"/>
              </a:rPr>
              <a:t> kind </a:t>
            </a:r>
            <a:r>
              <a:rPr lang="en">
                <a:solidFill>
                  <a:schemeClr val="dk1"/>
                </a:solidFill>
                <a:latin typeface="Georgia"/>
                <a:ea typeface="Georgia"/>
                <a:cs typeface="Georgia"/>
                <a:sym typeface="Georgia"/>
              </a:rPr>
              <a:t>property for the </a:t>
            </a:r>
            <a:r>
              <a:rPr lang="en" i="1">
                <a:solidFill>
                  <a:schemeClr val="dk1"/>
                </a:solidFill>
                <a:latin typeface="Georgia"/>
                <a:ea typeface="Georgia"/>
                <a:cs typeface="Georgia"/>
                <a:sym typeface="Georgia"/>
              </a:rPr>
              <a:t>Transaction </a:t>
            </a:r>
            <a:r>
              <a:rPr lang="en">
                <a:solidFill>
                  <a:schemeClr val="dk1"/>
                </a:solidFill>
                <a:latin typeface="Georgia"/>
                <a:ea typeface="Georgia"/>
                <a:cs typeface="Georgia"/>
                <a:sym typeface="Georgia"/>
              </a:rPr>
              <a:t>node in the following way.</a:t>
            </a:r>
            <a:endParaRPr>
              <a:solidFill>
                <a:schemeClr val="dk1"/>
              </a:solidFill>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0"/>
        <p:cNvGrpSpPr/>
        <p:nvPr/>
      </p:nvGrpSpPr>
      <p:grpSpPr>
        <a:xfrm>
          <a:off x="0" y="0"/>
          <a:ext cx="0" cy="0"/>
          <a:chOff x="0" y="0"/>
          <a:chExt cx="0" cy="0"/>
        </a:xfrm>
      </p:grpSpPr>
      <p:sp>
        <p:nvSpPr>
          <p:cNvPr id="2671" name="Google Shape;2671;g24e388c4478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2" name="Google Shape;2672;g24e388c4478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24e388c4478_0_9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24e388c4478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0"/>
        <p:cNvGrpSpPr/>
        <p:nvPr/>
      </p:nvGrpSpPr>
      <p:grpSpPr>
        <a:xfrm>
          <a:off x="0" y="0"/>
          <a:ext cx="0" cy="0"/>
          <a:chOff x="0" y="0"/>
          <a:chExt cx="0" cy="0"/>
        </a:xfrm>
      </p:grpSpPr>
      <p:sp>
        <p:nvSpPr>
          <p:cNvPr id="2691" name="Google Shape;2691;g24e388c4478_0_9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2" name="Google Shape;2692;g24e388c4478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Suppose that nodes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and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are buying-friends of degree K=4. The result of the query should not report both the pairs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and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Therefore we have added the condition</a:t>
            </a:r>
            <a:r>
              <a:rPr lang="en">
                <a:solidFill>
                  <a:srgbClr val="859900"/>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WHERE</a:t>
            </a:r>
            <a:r>
              <a:rPr lang="en" sz="1000">
                <a:solidFill>
                  <a:srgbClr val="333333"/>
                </a:solidFill>
                <a:latin typeface="Courier New"/>
                <a:ea typeface="Courier New"/>
                <a:cs typeface="Courier New"/>
                <a:sym typeface="Courier New"/>
              </a:rPr>
              <a:t> 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&lt;</a:t>
            </a:r>
            <a:r>
              <a:rPr lang="en" sz="1000">
                <a:solidFill>
                  <a:srgbClr val="333333"/>
                </a:solidFill>
                <a:latin typeface="Courier New"/>
                <a:ea typeface="Courier New"/>
                <a:cs typeface="Courier New"/>
                <a:sym typeface="Courier New"/>
              </a:rPr>
              <a:t>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 </a:t>
            </a:r>
            <a:r>
              <a:rPr lang="en">
                <a:solidFill>
                  <a:schemeClr val="dk1"/>
                </a:solidFill>
                <a:latin typeface="Georgia"/>
                <a:ea typeface="Georgia"/>
                <a:cs typeface="Georgia"/>
                <a:sym typeface="Georgia"/>
              </a:rPr>
              <a:t>in order to obtain each pair only once. The idea is that for each node we have to look only at the nodes with an ID greater than its one because all the possible buying-friends with an ID lower than its one have been already returned.</a:t>
            </a:r>
            <a:endParaRPr>
              <a:solidFill>
                <a:schemeClr val="dk1"/>
              </a:solidFill>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24f97f48404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24f97f4840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a:solidFill>
                  <a:schemeClr val="dk1"/>
                </a:solidFill>
                <a:latin typeface="Georgia"/>
                <a:ea typeface="Georgia"/>
                <a:cs typeface="Georgia"/>
                <a:sym typeface="Georgia"/>
              </a:rPr>
              <a:t>Suppose that nodes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and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are buying-friends of degree K=4. The result of the query should not report both the pairs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and (c</a:t>
            </a:r>
            <a:r>
              <a:rPr lang="en" baseline="-25000">
                <a:solidFill>
                  <a:schemeClr val="dk1"/>
                </a:solidFill>
                <a:latin typeface="Georgia"/>
                <a:ea typeface="Georgia"/>
                <a:cs typeface="Georgia"/>
                <a:sym typeface="Georgia"/>
              </a:rPr>
              <a:t>2</a:t>
            </a:r>
            <a:r>
              <a:rPr lang="en">
                <a:solidFill>
                  <a:schemeClr val="dk1"/>
                </a:solidFill>
                <a:latin typeface="Georgia"/>
                <a:ea typeface="Georgia"/>
                <a:cs typeface="Georgia"/>
                <a:sym typeface="Georgia"/>
              </a:rPr>
              <a:t>, c</a:t>
            </a:r>
            <a:r>
              <a:rPr lang="en" baseline="-25000">
                <a:solidFill>
                  <a:schemeClr val="dk1"/>
                </a:solidFill>
                <a:latin typeface="Georgia"/>
                <a:ea typeface="Georgia"/>
                <a:cs typeface="Georgia"/>
                <a:sym typeface="Georgia"/>
              </a:rPr>
              <a:t>1</a:t>
            </a:r>
            <a:r>
              <a:rPr lang="en">
                <a:solidFill>
                  <a:schemeClr val="dk1"/>
                </a:solidFill>
                <a:latin typeface="Georgia"/>
                <a:ea typeface="Georgia"/>
                <a:cs typeface="Georgia"/>
                <a:sym typeface="Georgia"/>
              </a:rPr>
              <a:t>). Therefore we have added the condition</a:t>
            </a:r>
            <a:r>
              <a:rPr lang="en">
                <a:solidFill>
                  <a:srgbClr val="859900"/>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WHERE</a:t>
            </a:r>
            <a:r>
              <a:rPr lang="en" sz="1000">
                <a:solidFill>
                  <a:srgbClr val="333333"/>
                </a:solidFill>
                <a:latin typeface="Courier New"/>
                <a:ea typeface="Courier New"/>
                <a:cs typeface="Courier New"/>
                <a:sym typeface="Courier New"/>
              </a:rPr>
              <a:t> 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&lt;</a:t>
            </a:r>
            <a:r>
              <a:rPr lang="en" sz="1000">
                <a:solidFill>
                  <a:srgbClr val="333333"/>
                </a:solidFill>
                <a:latin typeface="Courier New"/>
                <a:ea typeface="Courier New"/>
                <a:cs typeface="Courier New"/>
                <a:sym typeface="Courier New"/>
              </a:rPr>
              <a:t>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 </a:t>
            </a:r>
            <a:r>
              <a:rPr lang="en">
                <a:solidFill>
                  <a:schemeClr val="dk1"/>
                </a:solidFill>
                <a:latin typeface="Georgia"/>
                <a:ea typeface="Georgia"/>
                <a:cs typeface="Georgia"/>
                <a:sym typeface="Georgia"/>
              </a:rPr>
              <a:t>in order to obtain each pair only once. The idea is that for each node we have to look only at the nodes with an ID greater than its one because all the possible buying-friends with an ID lower than its one have been already returned.</a:t>
            </a:r>
            <a:endParaRPr>
              <a:solidFill>
                <a:schemeClr val="dk1"/>
              </a:solidFill>
              <a:latin typeface="Georgia"/>
              <a:ea typeface="Georgia"/>
              <a:cs typeface="Georgia"/>
              <a:sym typeface="Georgia"/>
            </a:endParaRPr>
          </a:p>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3"/>
        <p:cNvGrpSpPr/>
        <p:nvPr/>
      </p:nvGrpSpPr>
      <p:grpSpPr>
        <a:xfrm>
          <a:off x="0" y="0"/>
          <a:ext cx="0" cy="0"/>
          <a:chOff x="0" y="0"/>
          <a:chExt cx="0" cy="0"/>
        </a:xfrm>
      </p:grpSpPr>
      <p:sp>
        <p:nvSpPr>
          <p:cNvPr id="2714" name="Google Shape;2714;g24e388c4478_0_4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5" name="Google Shape;2715;g24e388c4478_0_4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9"/>
        <p:cNvGrpSpPr/>
        <p:nvPr/>
      </p:nvGrpSpPr>
      <p:grpSpPr>
        <a:xfrm>
          <a:off x="0" y="0"/>
          <a:ext cx="0" cy="0"/>
          <a:chOff x="0" y="0"/>
          <a:chExt cx="0" cy="0"/>
        </a:xfrm>
      </p:grpSpPr>
      <p:sp>
        <p:nvSpPr>
          <p:cNvPr id="2720" name="Google Shape;2720;g24e388c42cc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1" name="Google Shape;2721;g24e388c42c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3"/>
        <p:cNvGrpSpPr/>
        <p:nvPr/>
      </p:nvGrpSpPr>
      <p:grpSpPr>
        <a:xfrm>
          <a:off x="0" y="0"/>
          <a:ext cx="0" cy="0"/>
          <a:chOff x="0" y="0"/>
          <a:chExt cx="0" cy="0"/>
        </a:xfrm>
      </p:grpSpPr>
      <p:sp>
        <p:nvSpPr>
          <p:cNvPr id="2174" name="Google Shape;2174;g24ed0afc4ff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5" name="Google Shape;2175;g24ed0afc4ff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24e388c447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24e388c447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8"/>
        <p:cNvGrpSpPr/>
        <p:nvPr/>
      </p:nvGrpSpPr>
      <p:grpSpPr>
        <a:xfrm>
          <a:off x="0" y="0"/>
          <a:ext cx="0" cy="0"/>
          <a:chOff x="0" y="0"/>
          <a:chExt cx="0" cy="0"/>
        </a:xfrm>
      </p:grpSpPr>
      <p:sp>
        <p:nvSpPr>
          <p:cNvPr id="2189" name="Google Shape;2189;g24ed0afc4ff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0" name="Google Shape;2190;g24ed0afc4ff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9"/>
        <p:cNvGrpSpPr/>
        <p:nvPr/>
      </p:nvGrpSpPr>
      <p:grpSpPr>
        <a:xfrm>
          <a:off x="0" y="0"/>
          <a:ext cx="0" cy="0"/>
          <a:chOff x="0" y="0"/>
          <a:chExt cx="0" cy="0"/>
        </a:xfrm>
      </p:grpSpPr>
      <p:sp>
        <p:nvSpPr>
          <p:cNvPr id="2200" name="Google Shape;2200;g24e5de85f0d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1" name="Google Shape;2201;g24e5de85f0d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transition spd="med">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slide" Target="slide19.xml"/><Relationship Id="rId5" Type="http://schemas.openxmlformats.org/officeDocument/2006/relationships/slide" Target="slide14.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cinqusara/fraud_detection_dbmss.git" TargetMode="External"/><Relationship Id="rId2" Type="http://schemas.openxmlformats.org/officeDocument/2006/relationships/notesSlide" Target="../notesSlides/notesSlide56.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03212" y="1837041"/>
            <a:ext cx="3990288" cy="3306153"/>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33"/>
          <p:cNvSpPr txBox="1">
            <a:spLocks noGrp="1"/>
          </p:cNvSpPr>
          <p:nvPr>
            <p:ph type="ctrTitle"/>
          </p:nvPr>
        </p:nvSpPr>
        <p:spPr>
          <a:xfrm>
            <a:off x="4293498" y="2002525"/>
            <a:ext cx="42195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800"/>
              <a:t>Creation of a NoSQL DataBase for Credit Card Fraud Detection</a:t>
            </a:r>
            <a:endParaRPr sz="3800">
              <a:solidFill>
                <a:schemeClr val="dk2"/>
              </a:solidFill>
            </a:endParaRPr>
          </a:p>
        </p:txBody>
      </p:sp>
      <p:sp>
        <p:nvSpPr>
          <p:cNvPr id="1881" name="Google Shape;1881;p33"/>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2300"/>
              <a:t>Martina Baga (16055A)</a:t>
            </a:r>
            <a:br>
              <a:rPr lang="en" sz="2300"/>
            </a:br>
            <a:r>
              <a:rPr lang="en" sz="2300"/>
              <a:t>Sara Cinquini (27283A)</a:t>
            </a:r>
            <a:endParaRPr sz="2300">
              <a:solidFill>
                <a:schemeClr val="accent1"/>
              </a:solidFill>
            </a:endParaRPr>
          </a:p>
          <a:p>
            <a:pPr marL="0" lvl="0" indent="0" algn="r" rtl="0">
              <a:spcBef>
                <a:spcPts val="0"/>
              </a:spcBef>
              <a:spcAft>
                <a:spcPts val="0"/>
              </a:spcAft>
              <a:buClr>
                <a:schemeClr val="dk1"/>
              </a:buClr>
              <a:buSzPts val="1100"/>
              <a:buFont typeface="Arial"/>
              <a:buNone/>
            </a:pPr>
            <a:endParaRPr sz="2300">
              <a:solidFill>
                <a:schemeClr val="accent1"/>
              </a:solidFill>
            </a:endParaRPr>
          </a:p>
          <a:p>
            <a:pPr marL="0" lvl="0" indent="0" algn="r" rtl="0">
              <a:spcBef>
                <a:spcPts val="0"/>
              </a:spcBef>
              <a:spcAft>
                <a:spcPts val="0"/>
              </a:spcAft>
              <a:buNone/>
            </a:pPr>
            <a:endParaRPr sz="2300">
              <a:solidFill>
                <a:schemeClr val="accent1"/>
              </a:solidFill>
            </a:endParaRPr>
          </a:p>
        </p:txBody>
      </p:sp>
      <p:sp>
        <p:nvSpPr>
          <p:cNvPr id="1882" name="Google Shape;1882;p33"/>
          <p:cNvSpPr txBox="1"/>
          <p:nvPr/>
        </p:nvSpPr>
        <p:spPr>
          <a:xfrm>
            <a:off x="5878926" y="4743300"/>
            <a:ext cx="2634024"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dirty="0">
                <a:solidFill>
                  <a:schemeClr val="accent6"/>
                </a:solidFill>
                <a:latin typeface="Fjalla One"/>
                <a:ea typeface="Fjalla One"/>
                <a:cs typeface="Fjalla One"/>
                <a:sym typeface="Fjalla One"/>
              </a:rPr>
              <a:t>A.A. 2022-2023</a:t>
            </a:r>
            <a:endParaRPr dirty="0">
              <a:solidFill>
                <a:schemeClr val="accent6"/>
              </a:solidFill>
              <a:latin typeface="Fjalla One"/>
              <a:ea typeface="Fjalla One"/>
              <a:cs typeface="Fjalla One"/>
              <a:sym typeface="Fjall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2210" name="Google Shape;2210;p42"/>
          <p:cNvSpPr txBox="1">
            <a:spLocks noGrp="1"/>
          </p:cNvSpPr>
          <p:nvPr>
            <p:ph type="subTitle" idx="1"/>
          </p:nvPr>
        </p:nvSpPr>
        <p:spPr>
          <a:xfrm>
            <a:off x="2704950" y="1618138"/>
            <a:ext cx="5949600" cy="12981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chemeClr val="accent1"/>
              </a:buClr>
              <a:buSzPts val="1600"/>
              <a:buChar char="●"/>
            </a:pPr>
            <a:r>
              <a:rPr lang="en" sz="1600" b="1">
                <a:solidFill>
                  <a:schemeClr val="dk2"/>
                </a:solidFill>
                <a:latin typeface="Barlow Semi Condensed"/>
                <a:ea typeface="Barlow Semi Condensed"/>
                <a:cs typeface="Barlow Semi Condensed"/>
                <a:sym typeface="Barlow Semi Condensed"/>
              </a:rPr>
              <a:t>terminal_id </a:t>
            </a:r>
            <a:r>
              <a:rPr lang="en" sz="1600">
                <a:solidFill>
                  <a:schemeClr val="dk2"/>
                </a:solidFill>
                <a:latin typeface="Barlow Semi Condensed"/>
                <a:ea typeface="Barlow Semi Condensed"/>
                <a:cs typeface="Barlow Semi Condensed"/>
                <a:sym typeface="Barlow Semi Condensed"/>
              </a:rPr>
              <a:t>is a unique identifier for each terminal;</a:t>
            </a:r>
            <a:endParaRPr sz="1600">
              <a:solidFill>
                <a:schemeClr val="dk2"/>
              </a:solidFill>
              <a:latin typeface="Barlow Semi Condensed"/>
              <a:ea typeface="Barlow Semi Condensed"/>
              <a:cs typeface="Barlow Semi Condensed"/>
              <a:sym typeface="Barlow Semi Condensed"/>
            </a:endParaRPr>
          </a:p>
          <a:p>
            <a:pPr marL="457200" lvl="0" indent="-330200" algn="just" rtl="0">
              <a:spcBef>
                <a:spcPts val="1000"/>
              </a:spcBef>
              <a:spcAft>
                <a:spcPts val="1000"/>
              </a:spcAft>
              <a:buClr>
                <a:schemeClr val="accent1"/>
              </a:buClr>
              <a:buSzPts val="1600"/>
              <a:buChar char="●"/>
            </a:pPr>
            <a:r>
              <a:rPr lang="en" sz="1600">
                <a:solidFill>
                  <a:schemeClr val="dk2"/>
                </a:solidFill>
                <a:latin typeface="Barlow Semi Condensed"/>
                <a:ea typeface="Barlow Semi Condensed"/>
                <a:cs typeface="Barlow Semi Condensed"/>
                <a:sym typeface="Barlow Semi Condensed"/>
              </a:rPr>
              <a:t>(</a:t>
            </a:r>
            <a:r>
              <a:rPr lang="en" sz="1600" b="1">
                <a:solidFill>
                  <a:schemeClr val="dk2"/>
                </a:solidFill>
                <a:latin typeface="Barlow Semi Condensed"/>
                <a:ea typeface="Barlow Semi Condensed"/>
                <a:cs typeface="Barlow Semi Condensed"/>
                <a:sym typeface="Barlow Semi Condensed"/>
              </a:rPr>
              <a:t>x_terminal_id</a:t>
            </a:r>
            <a:r>
              <a:rPr lang="en" sz="1600">
                <a:solidFill>
                  <a:schemeClr val="dk2"/>
                </a:solidFill>
                <a:latin typeface="Barlow Semi Condensed"/>
                <a:ea typeface="Barlow Semi Condensed"/>
                <a:cs typeface="Barlow Semi Condensed"/>
                <a:sym typeface="Barlow Semi Condensed"/>
              </a:rPr>
              <a:t>, </a:t>
            </a:r>
            <a:r>
              <a:rPr lang="en" sz="1600" b="1">
                <a:solidFill>
                  <a:schemeClr val="dk2"/>
                </a:solidFill>
                <a:latin typeface="Barlow Semi Condensed"/>
                <a:ea typeface="Barlow Semi Condensed"/>
                <a:cs typeface="Barlow Semi Condensed"/>
                <a:sym typeface="Barlow Semi Condensed"/>
              </a:rPr>
              <a:t>y_terminal_id</a:t>
            </a:r>
            <a:r>
              <a:rPr lang="en" sz="1600">
                <a:solidFill>
                  <a:schemeClr val="dk2"/>
                </a:solidFill>
                <a:latin typeface="Barlow Semi Condensed"/>
                <a:ea typeface="Barlow Semi Condensed"/>
                <a:cs typeface="Barlow Semi Condensed"/>
                <a:sym typeface="Barlow Semi Condensed"/>
              </a:rPr>
              <a:t>) is a pair of real and positive coordinates in a 100∙100 grid that defines the geographical location of the terminal.</a:t>
            </a:r>
            <a:endParaRPr sz="1600">
              <a:solidFill>
                <a:schemeClr val="dk2"/>
              </a:solidFill>
              <a:latin typeface="Barlow Semi Condensed"/>
              <a:ea typeface="Barlow Semi Condensed"/>
              <a:cs typeface="Barlow Semi Condensed"/>
              <a:sym typeface="Barlow Semi Condensed"/>
            </a:endParaRPr>
          </a:p>
        </p:txBody>
      </p:sp>
      <p:pic>
        <p:nvPicPr>
          <p:cNvPr id="2211" name="Google Shape;2211;p42"/>
          <p:cNvPicPr preferRelativeResize="0"/>
          <p:nvPr/>
        </p:nvPicPr>
        <p:blipFill>
          <a:blip r:embed="rId3">
            <a:alphaModFix/>
          </a:blip>
          <a:stretch>
            <a:fillRect/>
          </a:stretch>
        </p:blipFill>
        <p:spPr>
          <a:xfrm>
            <a:off x="876150" y="1690928"/>
            <a:ext cx="1828800" cy="1152525"/>
          </a:xfrm>
          <a:prstGeom prst="rect">
            <a:avLst/>
          </a:prstGeom>
          <a:noFill/>
          <a:ln>
            <a:noFill/>
          </a:ln>
        </p:spPr>
      </p:pic>
      <p:sp>
        <p:nvSpPr>
          <p:cNvPr id="2212" name="Google Shape;2212;p42"/>
          <p:cNvSpPr txBox="1">
            <a:spLocks noGrp="1"/>
          </p:cNvSpPr>
          <p:nvPr>
            <p:ph type="title"/>
          </p:nvPr>
        </p:nvSpPr>
        <p:spPr>
          <a:xfrm>
            <a:off x="723748" y="338325"/>
            <a:ext cx="769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Terminal</a:t>
            </a:r>
            <a:endParaRPr/>
          </a:p>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6"/>
        <p:cNvGrpSpPr/>
        <p:nvPr/>
      </p:nvGrpSpPr>
      <p:grpSpPr>
        <a:xfrm>
          <a:off x="0" y="0"/>
          <a:ext cx="0" cy="0"/>
          <a:chOff x="0" y="0"/>
          <a:chExt cx="0" cy="0"/>
        </a:xfrm>
      </p:grpSpPr>
      <p:sp>
        <p:nvSpPr>
          <p:cNvPr id="2217" name="Google Shape;2217;p43"/>
          <p:cNvSpPr txBox="1">
            <a:spLocks noGrp="1"/>
          </p:cNvSpPr>
          <p:nvPr>
            <p:ph type="subTitle" idx="1"/>
          </p:nvPr>
        </p:nvSpPr>
        <p:spPr>
          <a:xfrm>
            <a:off x="2552550" y="1638075"/>
            <a:ext cx="6102000" cy="26679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chemeClr val="accent1"/>
              </a:buClr>
              <a:buSzPts val="1600"/>
              <a:buChar char="●"/>
            </a:pPr>
            <a:r>
              <a:rPr lang="en" sz="1600">
                <a:solidFill>
                  <a:schemeClr val="dk1"/>
                </a:solidFill>
                <a:latin typeface="Barlow Semi Condensed"/>
                <a:ea typeface="Barlow Semi Condensed"/>
                <a:cs typeface="Barlow Semi Condensed"/>
                <a:sym typeface="Barlow Semi Condensed"/>
              </a:rPr>
              <a:t>a transaction is a payment card transaction consists of any amount paid by a customer to a merchant at a certain time;</a:t>
            </a:r>
            <a:endParaRPr sz="1600">
              <a:solidFill>
                <a:schemeClr val="dk1"/>
              </a:solidFill>
              <a:latin typeface="Barlow Semi Condensed"/>
              <a:ea typeface="Barlow Semi Condensed"/>
              <a:cs typeface="Barlow Semi Condensed"/>
              <a:sym typeface="Barlow Semi Condensed"/>
            </a:endParaRPr>
          </a:p>
          <a:p>
            <a:pPr marL="457200" lvl="0" indent="-330200" algn="just" rtl="0">
              <a:spcBef>
                <a:spcPts val="100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transaction_id </a:t>
            </a:r>
            <a:r>
              <a:rPr lang="en" sz="1600">
                <a:solidFill>
                  <a:schemeClr val="dk1"/>
                </a:solidFill>
                <a:latin typeface="Barlow Semi Condensed"/>
                <a:ea typeface="Barlow Semi Condensed"/>
                <a:cs typeface="Barlow Semi Condensed"/>
                <a:sym typeface="Barlow Semi Condensed"/>
              </a:rPr>
              <a:t>is a unique identifier for each transaction;</a:t>
            </a:r>
            <a:endParaRPr sz="1600">
              <a:solidFill>
                <a:schemeClr val="dk1"/>
              </a:solidFill>
              <a:latin typeface="Barlow Semi Condensed"/>
              <a:ea typeface="Barlow Semi Condensed"/>
              <a:cs typeface="Barlow Semi Condensed"/>
              <a:sym typeface="Barlow Semi Condensed"/>
            </a:endParaRPr>
          </a:p>
          <a:p>
            <a:pPr marL="457200" lvl="0" indent="-330200" algn="just" rtl="0">
              <a:spcBef>
                <a:spcPts val="100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tx_datetime</a:t>
            </a:r>
            <a:r>
              <a:rPr lang="en" sz="1600">
                <a:solidFill>
                  <a:schemeClr val="dk1"/>
                </a:solidFill>
                <a:latin typeface="Barlow Semi Condensed"/>
                <a:ea typeface="Barlow Semi Condensed"/>
                <a:cs typeface="Barlow Semi Condensed"/>
                <a:sym typeface="Barlow Semi Condensed"/>
              </a:rPr>
              <a:t> is the date and the time at which the transaction occurs;</a:t>
            </a:r>
            <a:endParaRPr sz="1600">
              <a:solidFill>
                <a:schemeClr val="dk1"/>
              </a:solidFill>
              <a:latin typeface="Barlow Semi Condensed"/>
              <a:ea typeface="Barlow Semi Condensed"/>
              <a:cs typeface="Barlow Semi Condensed"/>
              <a:sym typeface="Barlow Semi Condensed"/>
            </a:endParaRPr>
          </a:p>
          <a:p>
            <a:pPr marL="457200" lvl="0" indent="-330200" algn="just" rtl="0">
              <a:spcBef>
                <a:spcPts val="100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customer_id </a:t>
            </a:r>
            <a:r>
              <a:rPr lang="en" sz="1600">
                <a:solidFill>
                  <a:schemeClr val="dk1"/>
                </a:solidFill>
                <a:latin typeface="Barlow Semi Condensed"/>
                <a:ea typeface="Barlow Semi Condensed"/>
                <a:cs typeface="Barlow Semi Condensed"/>
                <a:sym typeface="Barlow Semi Condensed"/>
              </a:rPr>
              <a:t>is the unique identifier for the customer that paid to a merchant;</a:t>
            </a:r>
            <a:endParaRPr sz="1600">
              <a:solidFill>
                <a:schemeClr val="dk1"/>
              </a:solidFill>
              <a:latin typeface="Barlow Semi Condensed"/>
              <a:ea typeface="Barlow Semi Condensed"/>
              <a:cs typeface="Barlow Semi Condensed"/>
              <a:sym typeface="Barlow Semi Condensed"/>
            </a:endParaRPr>
          </a:p>
          <a:p>
            <a:pPr marL="457200" lvl="0" indent="-330200" algn="just" rtl="0">
              <a:spcBef>
                <a:spcPts val="1000"/>
              </a:spcBef>
              <a:spcAft>
                <a:spcPts val="100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terminal_id </a:t>
            </a:r>
            <a:r>
              <a:rPr lang="en" sz="1600">
                <a:solidFill>
                  <a:schemeClr val="dk1"/>
                </a:solidFill>
                <a:latin typeface="Barlow Semi Condensed"/>
                <a:ea typeface="Barlow Semi Condensed"/>
                <a:cs typeface="Barlow Semi Condensed"/>
                <a:sym typeface="Barlow Semi Condensed"/>
              </a:rPr>
              <a:t>is the unique identifier for the merchant, or more precisely the terminal to whom the customer paid;</a:t>
            </a:r>
            <a:endParaRPr sz="1600">
              <a:solidFill>
                <a:schemeClr val="dk1"/>
              </a:solidFill>
              <a:latin typeface="Barlow Semi Condensed"/>
              <a:ea typeface="Barlow Semi Condensed"/>
              <a:cs typeface="Barlow Semi Condensed"/>
              <a:sym typeface="Barlow Semi Condensed"/>
            </a:endParaRPr>
          </a:p>
        </p:txBody>
      </p:sp>
      <p:pic>
        <p:nvPicPr>
          <p:cNvPr id="2218" name="Google Shape;2218;p43"/>
          <p:cNvPicPr preferRelativeResize="0"/>
          <p:nvPr/>
        </p:nvPicPr>
        <p:blipFill>
          <a:blip r:embed="rId3">
            <a:alphaModFix/>
          </a:blip>
          <a:stretch>
            <a:fillRect/>
          </a:stretch>
        </p:blipFill>
        <p:spPr>
          <a:xfrm>
            <a:off x="723750" y="1538525"/>
            <a:ext cx="1828800" cy="2867025"/>
          </a:xfrm>
          <a:prstGeom prst="rect">
            <a:avLst/>
          </a:prstGeom>
          <a:noFill/>
          <a:ln>
            <a:noFill/>
          </a:ln>
        </p:spPr>
      </p:pic>
      <p:sp>
        <p:nvSpPr>
          <p:cNvPr id="2219" name="Google Shape;2219;p43"/>
          <p:cNvSpPr txBox="1">
            <a:spLocks noGrp="1"/>
          </p:cNvSpPr>
          <p:nvPr>
            <p:ph type="title"/>
          </p:nvPr>
        </p:nvSpPr>
        <p:spPr>
          <a:xfrm>
            <a:off x="723748" y="338325"/>
            <a:ext cx="769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Transaction</a:t>
            </a:r>
            <a:endParaRPr/>
          </a:p>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4"/>
          <p:cNvSpPr txBox="1">
            <a:spLocks noGrp="1"/>
          </p:cNvSpPr>
          <p:nvPr>
            <p:ph type="subTitle" idx="1"/>
          </p:nvPr>
        </p:nvSpPr>
        <p:spPr>
          <a:xfrm>
            <a:off x="2552550" y="1578975"/>
            <a:ext cx="6102000" cy="2786100"/>
          </a:xfrm>
          <a:prstGeom prst="rect">
            <a:avLst/>
          </a:prstGeom>
          <a:noFill/>
          <a:ln>
            <a:noFill/>
          </a:ln>
        </p:spPr>
        <p:txBody>
          <a:bodyPr spcFirstLastPara="1" wrap="square" lIns="91425" tIns="91425" rIns="91425" bIns="91425" anchor="t" anchorCtr="0">
            <a:spAutoFit/>
          </a:bodyPr>
          <a:lstStyle/>
          <a:p>
            <a:pPr marL="457200" lvl="0" indent="-330200" algn="just" rtl="0">
              <a:spcBef>
                <a:spcPts val="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tx_amount </a:t>
            </a:r>
            <a:r>
              <a:rPr lang="en" sz="1600">
                <a:solidFill>
                  <a:schemeClr val="dk1"/>
                </a:solidFill>
                <a:latin typeface="Barlow Semi Condensed"/>
                <a:ea typeface="Barlow Semi Condensed"/>
                <a:cs typeface="Barlow Semi Condensed"/>
                <a:sym typeface="Barlow Semi Condensed"/>
              </a:rPr>
              <a:t>is a positive value for the amount of the transaction;</a:t>
            </a:r>
            <a:endParaRPr sz="1600">
              <a:solidFill>
                <a:schemeClr val="dk1"/>
              </a:solidFill>
              <a:latin typeface="Barlow Semi Condensed"/>
              <a:ea typeface="Barlow Semi Condensed"/>
              <a:cs typeface="Barlow Semi Condensed"/>
              <a:sym typeface="Barlow Semi Condensed"/>
            </a:endParaRPr>
          </a:p>
          <a:p>
            <a:pPr marL="457200" lvl="0" indent="-330200" algn="just" rtl="0">
              <a:spcBef>
                <a:spcPts val="100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tx_time_seconds </a:t>
            </a:r>
            <a:r>
              <a:rPr lang="en" sz="1600">
                <a:solidFill>
                  <a:schemeClr val="dk1"/>
                </a:solidFill>
                <a:latin typeface="Barlow Semi Condensed"/>
                <a:ea typeface="Barlow Semi Condensed"/>
                <a:cs typeface="Barlow Semi Condensed"/>
                <a:sym typeface="Barlow Semi Condensed"/>
              </a:rPr>
              <a:t>and </a:t>
            </a:r>
            <a:r>
              <a:rPr lang="en" sz="1600" b="1">
                <a:solidFill>
                  <a:schemeClr val="dk1"/>
                </a:solidFill>
                <a:latin typeface="Barlow Semi Condensed"/>
                <a:ea typeface="Barlow Semi Condensed"/>
                <a:cs typeface="Barlow Semi Condensed"/>
                <a:sym typeface="Barlow Semi Condensed"/>
              </a:rPr>
              <a:t>tx_time_days </a:t>
            </a:r>
            <a:r>
              <a:rPr lang="en" sz="1600">
                <a:solidFill>
                  <a:schemeClr val="dk1"/>
                </a:solidFill>
                <a:latin typeface="Barlow Semi Condensed"/>
                <a:ea typeface="Barlow Semi Condensed"/>
                <a:cs typeface="Barlow Semi Condensed"/>
                <a:sym typeface="Barlow Semi Condensed"/>
              </a:rPr>
              <a:t>are positive values representing the number of seconds and of days passed from the simulator’s starting date up to the moment in which the transaction takes place;</a:t>
            </a:r>
            <a:endParaRPr sz="1600">
              <a:solidFill>
                <a:schemeClr val="dk1"/>
              </a:solidFill>
              <a:latin typeface="Barlow Semi Condensed"/>
              <a:ea typeface="Barlow Semi Condensed"/>
              <a:cs typeface="Barlow Semi Condensed"/>
              <a:sym typeface="Barlow Semi Condensed"/>
            </a:endParaRPr>
          </a:p>
          <a:p>
            <a:pPr marL="457200" lvl="0" indent="-330200" algn="just" rtl="0">
              <a:spcBef>
                <a:spcPts val="100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tx_fraud </a:t>
            </a:r>
            <a:r>
              <a:rPr lang="en" sz="1600">
                <a:solidFill>
                  <a:schemeClr val="dk1"/>
                </a:solidFill>
                <a:latin typeface="Barlow Semi Condensed"/>
                <a:ea typeface="Barlow Semi Condensed"/>
                <a:cs typeface="Barlow Semi Condensed"/>
                <a:sym typeface="Barlow Semi Condensed"/>
              </a:rPr>
              <a:t>is a binary variable, with the value 0 for a legitimate transaction or the value 1 for a fraudulent transaction;</a:t>
            </a:r>
            <a:endParaRPr sz="1600">
              <a:solidFill>
                <a:schemeClr val="dk1"/>
              </a:solidFill>
              <a:latin typeface="Barlow Semi Condensed"/>
              <a:ea typeface="Barlow Semi Condensed"/>
              <a:cs typeface="Barlow Semi Condensed"/>
              <a:sym typeface="Barlow Semi Condensed"/>
            </a:endParaRPr>
          </a:p>
          <a:p>
            <a:pPr marL="457200" lvl="0" indent="-330200" algn="just" rtl="0">
              <a:spcBef>
                <a:spcPts val="1000"/>
              </a:spcBef>
              <a:spcAft>
                <a:spcPts val="100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tx_fraud_scenario </a:t>
            </a:r>
            <a:r>
              <a:rPr lang="en" sz="1600">
                <a:solidFill>
                  <a:schemeClr val="dk1"/>
                </a:solidFill>
                <a:latin typeface="Barlow Semi Condensed"/>
                <a:ea typeface="Barlow Semi Condensed"/>
                <a:cs typeface="Barlow Semi Condensed"/>
                <a:sym typeface="Barlow Semi Condensed"/>
              </a:rPr>
              <a:t>is a positive value in the range [1, 3] representing one of the three possible fraud scenarios used for adding fraudulent transactions to the dataset.</a:t>
            </a:r>
            <a:endParaRPr sz="1600">
              <a:solidFill>
                <a:schemeClr val="dk1"/>
              </a:solidFill>
              <a:latin typeface="Barlow Semi Condensed"/>
              <a:ea typeface="Barlow Semi Condensed"/>
              <a:cs typeface="Barlow Semi Condensed"/>
              <a:sym typeface="Barlow Semi Condensed"/>
            </a:endParaRPr>
          </a:p>
        </p:txBody>
      </p:sp>
      <p:pic>
        <p:nvPicPr>
          <p:cNvPr id="2225" name="Google Shape;2225;p44"/>
          <p:cNvPicPr preferRelativeResize="0"/>
          <p:nvPr/>
        </p:nvPicPr>
        <p:blipFill>
          <a:blip r:embed="rId3">
            <a:alphaModFix/>
          </a:blip>
          <a:stretch>
            <a:fillRect/>
          </a:stretch>
        </p:blipFill>
        <p:spPr>
          <a:xfrm>
            <a:off x="723750" y="1538525"/>
            <a:ext cx="1828800" cy="2867025"/>
          </a:xfrm>
          <a:prstGeom prst="rect">
            <a:avLst/>
          </a:prstGeom>
          <a:noFill/>
          <a:ln>
            <a:noFill/>
          </a:ln>
        </p:spPr>
      </p:pic>
      <p:sp>
        <p:nvSpPr>
          <p:cNvPr id="2226" name="Google Shape;2226;p44"/>
          <p:cNvSpPr txBox="1">
            <a:spLocks noGrp="1"/>
          </p:cNvSpPr>
          <p:nvPr>
            <p:ph type="title"/>
          </p:nvPr>
        </p:nvSpPr>
        <p:spPr>
          <a:xfrm>
            <a:off x="723748" y="338325"/>
            <a:ext cx="769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Transaction - cont</a:t>
            </a:r>
            <a:endParaRPr/>
          </a:p>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0"/>
        <p:cNvGrpSpPr/>
        <p:nvPr/>
      </p:nvGrpSpPr>
      <p:grpSpPr>
        <a:xfrm>
          <a:off x="0" y="0"/>
          <a:ext cx="0" cy="0"/>
          <a:chOff x="0" y="0"/>
          <a:chExt cx="0" cy="0"/>
        </a:xfrm>
      </p:grpSpPr>
      <p:pic>
        <p:nvPicPr>
          <p:cNvPr id="2231" name="Google Shape;2231;p45"/>
          <p:cNvPicPr preferRelativeResize="0"/>
          <p:nvPr/>
        </p:nvPicPr>
        <p:blipFill rotWithShape="1">
          <a:blip r:embed="rId3">
            <a:alphaModFix/>
          </a:blip>
          <a:srcRect/>
          <a:stretch/>
        </p:blipFill>
        <p:spPr>
          <a:xfrm>
            <a:off x="509575" y="1519200"/>
            <a:ext cx="8124825" cy="2867025"/>
          </a:xfrm>
          <a:prstGeom prst="rect">
            <a:avLst/>
          </a:prstGeom>
          <a:noFill/>
          <a:ln>
            <a:noFill/>
          </a:ln>
        </p:spPr>
      </p:pic>
      <p:sp>
        <p:nvSpPr>
          <p:cNvPr id="2232" name="Google Shape;2232;p45"/>
          <p:cNvSpPr txBox="1">
            <a:spLocks noGrp="1"/>
          </p:cNvSpPr>
          <p:nvPr>
            <p:ph type="title"/>
          </p:nvPr>
        </p:nvSpPr>
        <p:spPr>
          <a:xfrm>
            <a:off x="723748" y="338325"/>
            <a:ext cx="769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UML Class Diagram</a:t>
            </a:r>
            <a:endParaRPr/>
          </a:p>
          <a:p>
            <a:pPr marL="0" lvl="0" indent="0" algn="ctr" rtl="0">
              <a:spcBef>
                <a:spcPts val="0"/>
              </a:spcBef>
              <a:spcAft>
                <a:spcPts val="0"/>
              </a:spcAft>
              <a:buNone/>
            </a:pPr>
            <a:endParaRPr/>
          </a:p>
        </p:txBody>
      </p:sp>
      <p:sp>
        <p:nvSpPr>
          <p:cNvPr id="2233" name="Google Shape;2233;p45"/>
          <p:cNvSpPr/>
          <p:nvPr/>
        </p:nvSpPr>
        <p:spPr>
          <a:xfrm>
            <a:off x="3234400" y="3706125"/>
            <a:ext cx="4478700" cy="10191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5"/>
          <p:cNvSpPr txBox="1">
            <a:spLocks noGrp="1"/>
          </p:cNvSpPr>
          <p:nvPr>
            <p:ph type="subTitle" idx="1"/>
          </p:nvPr>
        </p:nvSpPr>
        <p:spPr>
          <a:xfrm>
            <a:off x="3478450" y="3821325"/>
            <a:ext cx="4020900" cy="788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A customer can pay a merchant by using his terminal </a:t>
            </a:r>
            <a:r>
              <a:rPr lang="en" sz="1600" b="1">
                <a:solidFill>
                  <a:schemeClr val="dk1"/>
                </a:solidFill>
                <a:latin typeface="Barlow Semi Condensed"/>
                <a:ea typeface="Barlow Semi Condensed"/>
                <a:cs typeface="Barlow Semi Condensed"/>
                <a:sym typeface="Barlow Semi Condensed"/>
              </a:rPr>
              <a:t>only if that terminal is included in </a:t>
            </a:r>
            <a:r>
              <a:rPr lang="en" sz="1600">
                <a:solidFill>
                  <a:schemeClr val="dk1"/>
                </a:solidFill>
                <a:latin typeface="Barlow Semi Condensed"/>
                <a:ea typeface="Barlow Semi Condensed"/>
                <a:cs typeface="Barlow Semi Condensed"/>
                <a:sym typeface="Barlow Semi Condensed"/>
              </a:rPr>
              <a:t>the customer’s list </a:t>
            </a:r>
            <a:r>
              <a:rPr lang="en" sz="1600" b="1">
                <a:solidFill>
                  <a:schemeClr val="dk1"/>
                </a:solidFill>
                <a:latin typeface="Barlow Semi Condensed"/>
                <a:ea typeface="Barlow Semi Condensed"/>
                <a:cs typeface="Barlow Semi Condensed"/>
                <a:sym typeface="Barlow Semi Condensed"/>
              </a:rPr>
              <a:t>available_terminals</a:t>
            </a:r>
            <a:r>
              <a:rPr lang="en" sz="1600">
                <a:solidFill>
                  <a:schemeClr val="dk1"/>
                </a:solidFill>
                <a:latin typeface="Barlow Semi Condensed"/>
                <a:ea typeface="Barlow Semi Condensed"/>
                <a:cs typeface="Barlow Semi Condensed"/>
                <a:sym typeface="Barlow Semi Condensed"/>
              </a:rPr>
              <a:t>.</a:t>
            </a:r>
            <a:endParaRPr sz="1900">
              <a:solidFill>
                <a:schemeClr val="dk1"/>
              </a:solidFill>
              <a:latin typeface="Barlow Semi Condensed"/>
              <a:ea typeface="Barlow Semi Condensed"/>
              <a:cs typeface="Barlow Semi Condensed"/>
              <a:sym typeface="Barlow Semi Condensed"/>
            </a:endParaRPr>
          </a:p>
        </p:txBody>
      </p:sp>
      <p:cxnSp>
        <p:nvCxnSpPr>
          <p:cNvPr id="2235" name="Google Shape;2235;p45"/>
          <p:cNvCxnSpPr>
            <a:stCxn id="2233" idx="1"/>
          </p:cNvCxnSpPr>
          <p:nvPr/>
        </p:nvCxnSpPr>
        <p:spPr>
          <a:xfrm rot="10800000">
            <a:off x="2556100" y="3816375"/>
            <a:ext cx="678300" cy="399300"/>
          </a:xfrm>
          <a:prstGeom prst="straightConnector1">
            <a:avLst/>
          </a:prstGeom>
          <a:noFill/>
          <a:ln w="19050" cap="flat" cmpd="sng">
            <a:solidFill>
              <a:schemeClr val="accent1"/>
            </a:solidFill>
            <a:prstDash val="solid"/>
            <a:round/>
            <a:headEnd type="none" w="med" len="med"/>
            <a:tailEnd type="stealth" w="med" len="med"/>
          </a:ln>
        </p:spPr>
      </p:cxnSp>
      <p:sp>
        <p:nvSpPr>
          <p:cNvPr id="2236" name="Google Shape;2236;p45"/>
          <p:cNvSpPr/>
          <p:nvPr/>
        </p:nvSpPr>
        <p:spPr>
          <a:xfrm>
            <a:off x="1206825" y="184600"/>
            <a:ext cx="3767700" cy="10191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5"/>
          <p:cNvSpPr txBox="1">
            <a:spLocks noGrp="1"/>
          </p:cNvSpPr>
          <p:nvPr>
            <p:ph type="subTitle" idx="2"/>
          </p:nvPr>
        </p:nvSpPr>
        <p:spPr>
          <a:xfrm>
            <a:off x="1086887" y="299800"/>
            <a:ext cx="4020900" cy="788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Since</a:t>
            </a:r>
            <a:r>
              <a:rPr lang="en" sz="1600" b="1">
                <a:solidFill>
                  <a:schemeClr val="dk1"/>
                </a:solidFill>
                <a:latin typeface="Barlow Semi Condensed"/>
                <a:ea typeface="Barlow Semi Condensed"/>
                <a:cs typeface="Barlow Semi Condensed"/>
                <a:sym typeface="Barlow Semi Condensed"/>
              </a:rPr>
              <a:t> a customer can execute many transactions</a:t>
            </a:r>
            <a:r>
              <a:rPr lang="en" sz="1600">
                <a:solidFill>
                  <a:schemeClr val="dk1"/>
                </a:solidFill>
                <a:latin typeface="Barlow Semi Condensed"/>
                <a:ea typeface="Barlow Semi Condensed"/>
                <a:cs typeface="Barlow Semi Condensed"/>
                <a:sym typeface="Barlow Semi Condensed"/>
              </a:rPr>
              <a:t>, we have decided to </a:t>
            </a:r>
            <a:r>
              <a:rPr lang="en" sz="1600" b="1">
                <a:solidFill>
                  <a:schemeClr val="dk1"/>
                </a:solidFill>
                <a:latin typeface="Barlow Semi Condensed"/>
                <a:ea typeface="Barlow Semi Condensed"/>
                <a:cs typeface="Barlow Semi Condensed"/>
                <a:sym typeface="Barlow Semi Condensed"/>
              </a:rPr>
              <a:t>create </a:t>
            </a:r>
            <a:r>
              <a:rPr lang="en" sz="1600">
                <a:solidFill>
                  <a:schemeClr val="dk1"/>
                </a:solidFill>
                <a:latin typeface="Barlow Semi Condensed"/>
                <a:ea typeface="Barlow Semi Condensed"/>
                <a:cs typeface="Barlow Semi Condensed"/>
                <a:sym typeface="Barlow Semi Condensed"/>
              </a:rPr>
              <a:t>an </a:t>
            </a:r>
            <a:r>
              <a:rPr lang="en" sz="1600" b="1">
                <a:solidFill>
                  <a:schemeClr val="dk1"/>
                </a:solidFill>
                <a:latin typeface="Barlow Semi Condensed"/>
                <a:ea typeface="Barlow Semi Condensed"/>
                <a:cs typeface="Barlow Semi Condensed"/>
                <a:sym typeface="Barlow Semi Condensed"/>
              </a:rPr>
              <a:t>entity </a:t>
            </a:r>
            <a:r>
              <a:rPr lang="en" sz="1600">
                <a:solidFill>
                  <a:schemeClr val="dk1"/>
                </a:solidFill>
                <a:latin typeface="Barlow Semi Condensed"/>
                <a:ea typeface="Barlow Semi Condensed"/>
                <a:cs typeface="Barlow Semi Condensed"/>
                <a:sym typeface="Barlow Semi Condensed"/>
              </a:rPr>
              <a:t>instead of a relationship. </a:t>
            </a:r>
            <a:endParaRPr sz="1900">
              <a:solidFill>
                <a:schemeClr val="dk1"/>
              </a:solidFill>
              <a:latin typeface="Barlow Semi Condensed"/>
              <a:ea typeface="Barlow Semi Condensed"/>
              <a:cs typeface="Barlow Semi Condensed"/>
              <a:sym typeface="Barlow Semi Condensed"/>
            </a:endParaRPr>
          </a:p>
        </p:txBody>
      </p:sp>
      <p:cxnSp>
        <p:nvCxnSpPr>
          <p:cNvPr id="2238" name="Google Shape;2238;p45"/>
          <p:cNvCxnSpPr>
            <a:stCxn id="2236" idx="2"/>
          </p:cNvCxnSpPr>
          <p:nvPr/>
        </p:nvCxnSpPr>
        <p:spPr>
          <a:xfrm>
            <a:off x="3090675" y="1203700"/>
            <a:ext cx="1184100" cy="448500"/>
          </a:xfrm>
          <a:prstGeom prst="straightConnector1">
            <a:avLst/>
          </a:prstGeom>
          <a:noFill/>
          <a:ln w="19050" cap="flat" cmpd="sng">
            <a:solidFill>
              <a:schemeClr val="accent1"/>
            </a:solidFill>
            <a:prstDash val="solid"/>
            <a:round/>
            <a:headEnd type="none" w="med" len="med"/>
            <a:tailEnd type="stealth" w="med" len="med"/>
          </a:ln>
        </p:spPr>
      </p:cxnSp>
      <p:sp>
        <p:nvSpPr>
          <p:cNvPr id="2239" name="Google Shape;2239;p45"/>
          <p:cNvSpPr/>
          <p:nvPr/>
        </p:nvSpPr>
        <p:spPr>
          <a:xfrm>
            <a:off x="299825" y="3706125"/>
            <a:ext cx="2403300" cy="10191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5"/>
          <p:cNvSpPr txBox="1">
            <a:spLocks noGrp="1"/>
          </p:cNvSpPr>
          <p:nvPr>
            <p:ph type="subTitle" idx="3"/>
          </p:nvPr>
        </p:nvSpPr>
        <p:spPr>
          <a:xfrm>
            <a:off x="373480" y="3821325"/>
            <a:ext cx="2256000" cy="788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A transaction is associated </a:t>
            </a:r>
            <a:r>
              <a:rPr lang="en" sz="1600" b="1">
                <a:solidFill>
                  <a:schemeClr val="dk1"/>
                </a:solidFill>
                <a:latin typeface="Barlow Semi Condensed"/>
                <a:ea typeface="Barlow Semi Condensed"/>
                <a:cs typeface="Barlow Semi Condensed"/>
                <a:sym typeface="Barlow Semi Condensed"/>
              </a:rPr>
              <a:t>with only one customer</a:t>
            </a:r>
            <a:r>
              <a:rPr lang="en" sz="1600">
                <a:solidFill>
                  <a:schemeClr val="dk1"/>
                </a:solidFill>
                <a:latin typeface="Barlow Semi Condensed"/>
                <a:ea typeface="Barlow Semi Condensed"/>
                <a:cs typeface="Barlow Semi Condensed"/>
                <a:sym typeface="Barlow Semi Condensed"/>
              </a:rPr>
              <a:t>.</a:t>
            </a:r>
            <a:endParaRPr sz="1900">
              <a:solidFill>
                <a:schemeClr val="dk1"/>
              </a:solidFill>
              <a:latin typeface="Barlow Semi Condensed"/>
              <a:ea typeface="Barlow Semi Condensed"/>
              <a:cs typeface="Barlow Semi Condensed"/>
              <a:sym typeface="Barlow Semi Condensed"/>
            </a:endParaRPr>
          </a:p>
        </p:txBody>
      </p:sp>
      <p:cxnSp>
        <p:nvCxnSpPr>
          <p:cNvPr id="2241" name="Google Shape;2241;p45"/>
          <p:cNvCxnSpPr>
            <a:stCxn id="2239" idx="0"/>
          </p:cNvCxnSpPr>
          <p:nvPr/>
        </p:nvCxnSpPr>
        <p:spPr>
          <a:xfrm rot="10800000" flipH="1">
            <a:off x="1501475" y="2867925"/>
            <a:ext cx="1201800" cy="838200"/>
          </a:xfrm>
          <a:prstGeom prst="straightConnector1">
            <a:avLst/>
          </a:prstGeom>
          <a:noFill/>
          <a:ln w="19050" cap="flat" cmpd="sng">
            <a:solidFill>
              <a:schemeClr val="accent1"/>
            </a:solidFill>
            <a:prstDash val="solid"/>
            <a:round/>
            <a:headEnd type="none" w="med" len="med"/>
            <a:tailEnd type="stealth" w="med" len="med"/>
          </a:ln>
        </p:spPr>
      </p:cxnSp>
      <p:sp>
        <p:nvSpPr>
          <p:cNvPr id="2242" name="Google Shape;2242;p45"/>
          <p:cNvSpPr/>
          <p:nvPr/>
        </p:nvSpPr>
        <p:spPr>
          <a:xfrm>
            <a:off x="6404625" y="3706125"/>
            <a:ext cx="2403300" cy="10191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5"/>
          <p:cNvSpPr txBox="1">
            <a:spLocks noGrp="1"/>
          </p:cNvSpPr>
          <p:nvPr>
            <p:ph type="subTitle" idx="4"/>
          </p:nvPr>
        </p:nvSpPr>
        <p:spPr>
          <a:xfrm>
            <a:off x="6478280" y="3821325"/>
            <a:ext cx="2256000" cy="788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A transaction can be executed </a:t>
            </a:r>
            <a:r>
              <a:rPr lang="en" sz="1600" b="1">
                <a:solidFill>
                  <a:schemeClr val="dk1"/>
                </a:solidFill>
                <a:latin typeface="Barlow Semi Condensed"/>
                <a:ea typeface="Barlow Semi Condensed"/>
                <a:cs typeface="Barlow Semi Condensed"/>
                <a:sym typeface="Barlow Semi Condensed"/>
              </a:rPr>
              <a:t>only on one terminal.</a:t>
            </a:r>
            <a:endParaRPr sz="1900" b="1">
              <a:solidFill>
                <a:schemeClr val="dk1"/>
              </a:solidFill>
              <a:latin typeface="Barlow Semi Condensed"/>
              <a:ea typeface="Barlow Semi Condensed"/>
              <a:cs typeface="Barlow Semi Condensed"/>
              <a:sym typeface="Barlow Semi Condensed"/>
            </a:endParaRPr>
          </a:p>
        </p:txBody>
      </p:sp>
      <p:cxnSp>
        <p:nvCxnSpPr>
          <p:cNvPr id="2244" name="Google Shape;2244;p45"/>
          <p:cNvCxnSpPr>
            <a:stCxn id="2242" idx="0"/>
          </p:cNvCxnSpPr>
          <p:nvPr/>
        </p:nvCxnSpPr>
        <p:spPr>
          <a:xfrm rot="10800000">
            <a:off x="6844575" y="2921325"/>
            <a:ext cx="761700" cy="784800"/>
          </a:xfrm>
          <a:prstGeom prst="straightConnector1">
            <a:avLst/>
          </a:prstGeom>
          <a:noFill/>
          <a:ln w="19050" cap="flat" cmpd="sng">
            <a:solidFill>
              <a:schemeClr val="accent1"/>
            </a:solidFill>
            <a:prstDash val="solid"/>
            <a:round/>
            <a:headEnd type="none" w="med" len="med"/>
            <a:tailEnd type="stealth" w="med" len="med"/>
          </a:ln>
        </p:spPr>
      </p:cxnSp>
      <p:sp>
        <p:nvSpPr>
          <p:cNvPr id="2245" name="Google Shape;2245;p45"/>
          <p:cNvSpPr/>
          <p:nvPr/>
        </p:nvSpPr>
        <p:spPr>
          <a:xfrm>
            <a:off x="239550" y="125024"/>
            <a:ext cx="8664900" cy="1290727"/>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5"/>
          <p:cNvSpPr txBox="1">
            <a:spLocks noGrp="1"/>
          </p:cNvSpPr>
          <p:nvPr>
            <p:ph type="subTitle" idx="5"/>
          </p:nvPr>
        </p:nvSpPr>
        <p:spPr>
          <a:xfrm>
            <a:off x="239550" y="274078"/>
            <a:ext cx="8497762" cy="978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dirty="0">
                <a:solidFill>
                  <a:schemeClr val="dk1"/>
                </a:solidFill>
                <a:latin typeface="Barlow Semi Condensed"/>
                <a:ea typeface="Barlow Semi Condensed"/>
                <a:cs typeface="Barlow Semi Condensed"/>
                <a:sym typeface="Barlow Semi Condensed"/>
              </a:rPr>
              <a:t>In a realistic scenario these are the possible outcomes:</a:t>
            </a:r>
            <a:endParaRPr sz="1600" dirty="0">
              <a:solidFill>
                <a:schemeClr val="dk1"/>
              </a:solidFill>
              <a:latin typeface="Barlow Semi Condensed"/>
              <a:ea typeface="Barlow Semi Condensed"/>
              <a:cs typeface="Barlow Semi Condensed"/>
              <a:sym typeface="Barlow Semi Condensed"/>
            </a:endParaRPr>
          </a:p>
          <a:p>
            <a:pPr marL="457200" lvl="0" indent="-330200" algn="just" rtl="0">
              <a:lnSpc>
                <a:spcPct val="115000"/>
              </a:lnSpc>
              <a:spcBef>
                <a:spcPts val="0"/>
              </a:spcBef>
              <a:spcAft>
                <a:spcPts val="0"/>
              </a:spcAft>
              <a:buClr>
                <a:schemeClr val="accent1"/>
              </a:buClr>
              <a:buSzPts val="1600"/>
              <a:buFont typeface="Barlow Semi Condensed"/>
              <a:buChar char="●"/>
            </a:pPr>
            <a:r>
              <a:rPr lang="en" sz="1600" dirty="0">
                <a:solidFill>
                  <a:schemeClr val="dk1"/>
                </a:solidFill>
                <a:latin typeface="Barlow Semi Condensed"/>
                <a:ea typeface="Barlow Semi Condensed"/>
                <a:cs typeface="Barlow Semi Condensed"/>
                <a:sym typeface="Barlow Semi Condensed"/>
              </a:rPr>
              <a:t>a customer does not have any terminals near and for this reason he can not make any transaction;</a:t>
            </a:r>
            <a:endParaRPr sz="1600" dirty="0">
              <a:solidFill>
                <a:schemeClr val="dk1"/>
              </a:solidFill>
              <a:latin typeface="Barlow Semi Condensed"/>
              <a:ea typeface="Barlow Semi Condensed"/>
              <a:cs typeface="Barlow Semi Condensed"/>
              <a:sym typeface="Barlow Semi Condensed"/>
            </a:endParaRPr>
          </a:p>
          <a:p>
            <a:pPr marL="457200" lvl="0" indent="-330200" algn="just" rtl="0">
              <a:lnSpc>
                <a:spcPct val="115000"/>
              </a:lnSpc>
              <a:spcBef>
                <a:spcPts val="0"/>
              </a:spcBef>
              <a:spcAft>
                <a:spcPts val="0"/>
              </a:spcAft>
              <a:buClr>
                <a:schemeClr val="accent1"/>
              </a:buClr>
              <a:buSzPts val="1600"/>
              <a:buFont typeface="Barlow Semi Condensed"/>
              <a:buChar char="●"/>
            </a:pPr>
            <a:r>
              <a:rPr lang="en" sz="1600" dirty="0">
                <a:solidFill>
                  <a:schemeClr val="dk1"/>
                </a:solidFill>
                <a:latin typeface="Barlow Semi Condensed"/>
                <a:ea typeface="Barlow Semi Condensed"/>
                <a:cs typeface="Barlow Semi Condensed"/>
                <a:sym typeface="Barlow Semi Condensed"/>
              </a:rPr>
              <a:t>a terminal is not used for a specific period of time.</a:t>
            </a:r>
            <a:endParaRPr sz="1600" dirty="0">
              <a:solidFill>
                <a:schemeClr val="dk1"/>
              </a:solidFill>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dirty="0">
                <a:solidFill>
                  <a:schemeClr val="dk1"/>
                </a:solidFill>
                <a:latin typeface="Barlow Semi Condensed"/>
                <a:ea typeface="Barlow Semi Condensed"/>
                <a:cs typeface="Barlow Semi Condensed"/>
                <a:sym typeface="Barlow Semi Condensed"/>
              </a:rPr>
              <a:t>For these reasons </a:t>
            </a:r>
            <a:r>
              <a:rPr lang="en" sz="1600" b="1" dirty="0">
                <a:solidFill>
                  <a:schemeClr val="dk1"/>
                </a:solidFill>
                <a:latin typeface="Barlow Semi Condensed"/>
                <a:ea typeface="Barlow Semi Condensed"/>
                <a:cs typeface="Barlow Semi Condensed"/>
                <a:sym typeface="Barlow Semi Condensed"/>
              </a:rPr>
              <a:t>the minimum cardinality of these relationships should be initialised at 0</a:t>
            </a:r>
            <a:r>
              <a:rPr lang="en" sz="1600" dirty="0">
                <a:solidFill>
                  <a:schemeClr val="dk1"/>
                </a:solidFill>
                <a:latin typeface="Barlow Semi Condensed"/>
                <a:ea typeface="Barlow Semi Condensed"/>
                <a:cs typeface="Barlow Semi Condensed"/>
                <a:sym typeface="Barlow Semi Condensed"/>
              </a:rPr>
              <a:t>.</a:t>
            </a:r>
            <a:endParaRPr sz="1600" dirty="0">
              <a:solidFill>
                <a:schemeClr val="dk1"/>
              </a:solidFill>
              <a:latin typeface="Barlow Semi Condensed"/>
              <a:ea typeface="Barlow Semi Condensed"/>
              <a:cs typeface="Barlow Semi Condensed"/>
              <a:sym typeface="Barlow Semi Condensed"/>
            </a:endParaRPr>
          </a:p>
        </p:txBody>
      </p:sp>
      <p:sp>
        <p:nvSpPr>
          <p:cNvPr id="2247" name="Google Shape;2247;p45"/>
          <p:cNvSpPr/>
          <p:nvPr/>
        </p:nvSpPr>
        <p:spPr>
          <a:xfrm>
            <a:off x="723750" y="3602675"/>
            <a:ext cx="8124900" cy="11217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5"/>
          <p:cNvSpPr txBox="1">
            <a:spLocks noGrp="1"/>
          </p:cNvSpPr>
          <p:nvPr>
            <p:ph type="subTitle" idx="6"/>
          </p:nvPr>
        </p:nvSpPr>
        <p:spPr>
          <a:xfrm>
            <a:off x="915014" y="3729474"/>
            <a:ext cx="7777200" cy="8685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b="1">
                <a:solidFill>
                  <a:schemeClr val="dk1"/>
                </a:solidFill>
                <a:latin typeface="Barlow Semi Condensed"/>
                <a:ea typeface="Barlow Semi Condensed"/>
                <a:cs typeface="Barlow Semi Condensed"/>
                <a:sym typeface="Barlow Semi Condensed"/>
              </a:rPr>
              <a:t>However the script used by the simulator uses random functions</a:t>
            </a:r>
            <a:r>
              <a:rPr lang="en" sz="1600">
                <a:solidFill>
                  <a:schemeClr val="dk1"/>
                </a:solidFill>
                <a:latin typeface="Barlow Semi Condensed"/>
                <a:ea typeface="Barlow Semi Condensed"/>
                <a:cs typeface="Barlow Semi Condensed"/>
                <a:sym typeface="Barlow Semi Condensed"/>
              </a:rPr>
              <a:t>, that is why we do not have the certainty that this happens. Therefore a customer can execute at least one transaction because of the script used by the simulator for generating the dataset. </a:t>
            </a:r>
            <a:endParaRPr sz="1600">
              <a:solidFill>
                <a:schemeClr val="dk1"/>
              </a:solidFill>
              <a:latin typeface="Barlow Semi Condensed"/>
              <a:ea typeface="Barlow Semi Condensed"/>
              <a:cs typeface="Barlow Semi Condensed"/>
              <a:sym typeface="Barlow Semi Condensed"/>
            </a:endParaRPr>
          </a:p>
        </p:txBody>
      </p:sp>
      <p:cxnSp>
        <p:nvCxnSpPr>
          <p:cNvPr id="2249" name="Google Shape;2249;p45"/>
          <p:cNvCxnSpPr>
            <a:stCxn id="2247" idx="0"/>
          </p:cNvCxnSpPr>
          <p:nvPr/>
        </p:nvCxnSpPr>
        <p:spPr>
          <a:xfrm rot="10800000">
            <a:off x="3718500" y="2948075"/>
            <a:ext cx="1067700" cy="654600"/>
          </a:xfrm>
          <a:prstGeom prst="straightConnector1">
            <a:avLst/>
          </a:prstGeom>
          <a:noFill/>
          <a:ln w="19050" cap="flat" cmpd="sng">
            <a:solidFill>
              <a:schemeClr val="accent1"/>
            </a:solidFill>
            <a:prstDash val="solid"/>
            <a:round/>
            <a:headEnd type="none" w="med" len="med"/>
            <a:tailEnd type="stealth" w="med" len="med"/>
          </a:ln>
        </p:spPr>
      </p:cxnSp>
      <p:cxnSp>
        <p:nvCxnSpPr>
          <p:cNvPr id="2250" name="Google Shape;2250;p45"/>
          <p:cNvCxnSpPr>
            <a:cxnSpLocks/>
            <a:stCxn id="2245" idx="2"/>
          </p:cNvCxnSpPr>
          <p:nvPr/>
        </p:nvCxnSpPr>
        <p:spPr>
          <a:xfrm flipH="1">
            <a:off x="3718500" y="1415751"/>
            <a:ext cx="853500" cy="1320774"/>
          </a:xfrm>
          <a:prstGeom prst="straightConnector1">
            <a:avLst/>
          </a:prstGeom>
          <a:noFill/>
          <a:ln w="19050" cap="flat" cmpd="sng">
            <a:solidFill>
              <a:schemeClr val="accent1"/>
            </a:solidFill>
            <a:prstDash val="solid"/>
            <a:round/>
            <a:headEnd type="none" w="med" len="med"/>
            <a:tailEnd type="stealth" w="med" len="med"/>
          </a:ln>
        </p:spPr>
      </p:cxnSp>
      <p:cxnSp>
        <p:nvCxnSpPr>
          <p:cNvPr id="2251" name="Google Shape;2251;p45"/>
          <p:cNvCxnSpPr>
            <a:cxnSpLocks/>
            <a:stCxn id="2245" idx="2"/>
          </p:cNvCxnSpPr>
          <p:nvPr/>
        </p:nvCxnSpPr>
        <p:spPr>
          <a:xfrm>
            <a:off x="4572000" y="1415751"/>
            <a:ext cx="1297500" cy="1339074"/>
          </a:xfrm>
          <a:prstGeom prst="straightConnector1">
            <a:avLst/>
          </a:prstGeom>
          <a:noFill/>
          <a:ln w="19050" cap="flat" cmpd="sng">
            <a:solidFill>
              <a:schemeClr val="accent1"/>
            </a:solidFill>
            <a:prstDash val="solid"/>
            <a:round/>
            <a:headEnd type="none" w="med" len="med"/>
            <a:tailEnd type="stealth" w="med" len="med"/>
          </a:ln>
        </p:spPr>
      </p:cxnSp>
      <p:cxnSp>
        <p:nvCxnSpPr>
          <p:cNvPr id="2252" name="Google Shape;2252;p45"/>
          <p:cNvCxnSpPr>
            <a:cxnSpLocks/>
            <a:stCxn id="2247" idx="0"/>
          </p:cNvCxnSpPr>
          <p:nvPr/>
        </p:nvCxnSpPr>
        <p:spPr>
          <a:xfrm flipV="1">
            <a:off x="4786200" y="2948075"/>
            <a:ext cx="990675" cy="654600"/>
          </a:xfrm>
          <a:prstGeom prst="straightConnector1">
            <a:avLst/>
          </a:prstGeom>
          <a:noFill/>
          <a:ln w="19050" cap="flat" cmpd="sng">
            <a:solidFill>
              <a:schemeClr val="accent1"/>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3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3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23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23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3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3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236"/>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2237"/>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2238"/>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22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239"/>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24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24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24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224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242"/>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2245"/>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246"/>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25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25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24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249"/>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247"/>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nodeType="afterEffect">
                                  <p:stCondLst>
                                    <p:cond delay="0"/>
                                  </p:stCondLst>
                                  <p:childTnLst>
                                    <p:set>
                                      <p:cBhvr>
                                        <p:cTn id="72" dur="1" fill="hold">
                                          <p:stCondLst>
                                            <p:cond delay="0"/>
                                          </p:stCondLst>
                                        </p:cTn>
                                        <p:tgtEl>
                                          <p:spTgt spid="2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p46"/>
          <p:cNvSpPr txBox="1">
            <a:spLocks noGrp="1"/>
          </p:cNvSpPr>
          <p:nvPr>
            <p:ph type="title"/>
          </p:nvPr>
        </p:nvSpPr>
        <p:spPr>
          <a:xfrm>
            <a:off x="2520300" y="2169450"/>
            <a:ext cx="38706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Logical Data Model</a:t>
            </a:r>
            <a:endParaRPr/>
          </a:p>
        </p:txBody>
      </p:sp>
      <p:sp>
        <p:nvSpPr>
          <p:cNvPr id="2258" name="Google Shape;2258;p46"/>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2"/>
        <p:cNvGrpSpPr/>
        <p:nvPr/>
      </p:nvGrpSpPr>
      <p:grpSpPr>
        <a:xfrm>
          <a:off x="0" y="0"/>
          <a:ext cx="0" cy="0"/>
          <a:chOff x="0" y="0"/>
          <a:chExt cx="0" cy="0"/>
        </a:xfrm>
      </p:grpSpPr>
      <p:sp>
        <p:nvSpPr>
          <p:cNvPr id="2263" name="Google Shape;2263;p47"/>
          <p:cNvSpPr/>
          <p:nvPr/>
        </p:nvSpPr>
        <p:spPr>
          <a:xfrm>
            <a:off x="205800" y="3242550"/>
            <a:ext cx="3713100" cy="16962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txBox="1"/>
          <p:nvPr/>
        </p:nvSpPr>
        <p:spPr>
          <a:xfrm>
            <a:off x="313192" y="3308700"/>
            <a:ext cx="3498000" cy="1563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Since</a:t>
            </a:r>
            <a:r>
              <a:rPr lang="en" sz="1600" b="1">
                <a:solidFill>
                  <a:schemeClr val="dk1"/>
                </a:solidFill>
                <a:latin typeface="Barlow Semi Condensed"/>
                <a:ea typeface="Barlow Semi Condensed"/>
                <a:cs typeface="Barlow Semi Condensed"/>
                <a:sym typeface="Barlow Semi Condensed"/>
              </a:rPr>
              <a:t> a customer can make many transactions</a:t>
            </a:r>
            <a:r>
              <a:rPr lang="en" sz="1600">
                <a:solidFill>
                  <a:schemeClr val="dk1"/>
                </a:solidFill>
                <a:latin typeface="Barlow Semi Condensed"/>
                <a:ea typeface="Barlow Semi Condensed"/>
                <a:cs typeface="Barlow Semi Condensed"/>
                <a:sym typeface="Barlow Semi Condensed"/>
              </a:rPr>
              <a:t>, we have represented each transaction as an entity (</a:t>
            </a:r>
            <a:r>
              <a:rPr lang="en" sz="1600">
                <a:solidFill>
                  <a:srgbClr val="FF00FF"/>
                </a:solidFill>
                <a:latin typeface="Barlow Semi Condensed"/>
                <a:ea typeface="Barlow Semi Condensed"/>
                <a:cs typeface="Barlow Semi Condensed"/>
                <a:sym typeface="Barlow Semi Condensed"/>
              </a:rPr>
              <a:t>Data Model 1</a:t>
            </a:r>
            <a:r>
              <a:rPr lang="en" sz="1600">
                <a:solidFill>
                  <a:schemeClr val="dk1"/>
                </a:solidFill>
                <a:latin typeface="Barlow Semi Condensed"/>
                <a:ea typeface="Barlow Semi Condensed"/>
                <a:cs typeface="Barlow Semi Condensed"/>
                <a:sym typeface="Barlow Semi Condensed"/>
              </a:rPr>
              <a:t>) and not as a relationship between customer and terminal (</a:t>
            </a:r>
            <a:r>
              <a:rPr lang="en" sz="1600">
                <a:solidFill>
                  <a:srgbClr val="FF9900"/>
                </a:solidFill>
                <a:latin typeface="Barlow Semi Condensed"/>
                <a:ea typeface="Barlow Semi Condensed"/>
                <a:cs typeface="Barlow Semi Condensed"/>
                <a:sym typeface="Barlow Semi Condensed"/>
              </a:rPr>
              <a:t>Data Model 2</a:t>
            </a:r>
            <a:r>
              <a:rPr lang="en" sz="1600">
                <a:solidFill>
                  <a:schemeClr val="dk1"/>
                </a:solidFill>
                <a:latin typeface="Barlow Semi Condensed"/>
                <a:ea typeface="Barlow Semi Condensed"/>
                <a:cs typeface="Barlow Semi Condensed"/>
                <a:sym typeface="Barlow Semi Condensed"/>
              </a:rPr>
              <a:t>). </a:t>
            </a:r>
            <a:endParaRPr sz="1600">
              <a:solidFill>
                <a:schemeClr val="dk1"/>
              </a:solidFill>
              <a:latin typeface="Barlow Semi Condensed"/>
              <a:ea typeface="Barlow Semi Condensed"/>
              <a:cs typeface="Barlow Semi Condensed"/>
              <a:sym typeface="Barlow Semi Condensed"/>
            </a:endParaRPr>
          </a:p>
        </p:txBody>
      </p:sp>
      <p:pic>
        <p:nvPicPr>
          <p:cNvPr id="2265" name="Google Shape;2265;p47"/>
          <p:cNvPicPr preferRelativeResize="0"/>
          <p:nvPr/>
        </p:nvPicPr>
        <p:blipFill>
          <a:blip r:embed="rId3">
            <a:alphaModFix/>
          </a:blip>
          <a:stretch>
            <a:fillRect/>
          </a:stretch>
        </p:blipFill>
        <p:spPr>
          <a:xfrm>
            <a:off x="4169850" y="2440300"/>
            <a:ext cx="4572000" cy="2432304"/>
          </a:xfrm>
          <a:prstGeom prst="rect">
            <a:avLst/>
          </a:prstGeom>
          <a:noFill/>
          <a:ln>
            <a:noFill/>
          </a:ln>
        </p:spPr>
      </p:pic>
      <p:pic>
        <p:nvPicPr>
          <p:cNvPr id="2266" name="Google Shape;2266;p47"/>
          <p:cNvPicPr preferRelativeResize="0"/>
          <p:nvPr/>
        </p:nvPicPr>
        <p:blipFill rotWithShape="1">
          <a:blip r:embed="rId4">
            <a:alphaModFix/>
          </a:blip>
          <a:srcRect l="69" r="59"/>
          <a:stretch/>
        </p:blipFill>
        <p:spPr>
          <a:xfrm>
            <a:off x="432925" y="1341138"/>
            <a:ext cx="4571999" cy="1615440"/>
          </a:xfrm>
          <a:prstGeom prst="rect">
            <a:avLst/>
          </a:prstGeom>
          <a:noFill/>
          <a:ln>
            <a:noFill/>
          </a:ln>
        </p:spPr>
      </p:pic>
      <p:sp>
        <p:nvSpPr>
          <p:cNvPr id="2267" name="Google Shape;2267;p47"/>
          <p:cNvSpPr/>
          <p:nvPr/>
        </p:nvSpPr>
        <p:spPr>
          <a:xfrm>
            <a:off x="4910550" y="2241425"/>
            <a:ext cx="2899200" cy="2580600"/>
          </a:xfrm>
          <a:prstGeom prst="mathMultiply">
            <a:avLst>
              <a:gd name="adj1" fmla="val 10465"/>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7"/>
          <p:cNvSpPr txBox="1">
            <a:spLocks noGrp="1"/>
          </p:cNvSpPr>
          <p:nvPr>
            <p:ph type="title"/>
          </p:nvPr>
        </p:nvSpPr>
        <p:spPr>
          <a:xfrm>
            <a:off x="723748" y="338325"/>
            <a:ext cx="769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Implementation choices</a:t>
            </a:r>
            <a:endParaRPr/>
          </a:p>
          <a:p>
            <a:pPr marL="0" lvl="0" indent="0" algn="ctr" rtl="0">
              <a:spcBef>
                <a:spcPts val="0"/>
              </a:spcBef>
              <a:spcAft>
                <a:spcPts val="0"/>
              </a:spcAft>
              <a:buNone/>
            </a:pP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2269" name="Google Shape;2269;p47"/>
          <p:cNvSpPr/>
          <p:nvPr/>
        </p:nvSpPr>
        <p:spPr>
          <a:xfrm>
            <a:off x="4579875" y="1083700"/>
            <a:ext cx="1436400" cy="497100"/>
          </a:xfrm>
          <a:prstGeom prst="roundRect">
            <a:avLst>
              <a:gd name="adj" fmla="val 16667"/>
            </a:avLst>
          </a:prstGeom>
          <a:solidFill>
            <a:schemeClr val="lt1"/>
          </a:solidFill>
          <a:ln w="28575" cap="flat" cmpd="sng">
            <a:solidFill>
              <a:srgbClr val="FF00FF"/>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txBox="1"/>
          <p:nvPr/>
        </p:nvSpPr>
        <p:spPr>
          <a:xfrm>
            <a:off x="4579875" y="1151350"/>
            <a:ext cx="1436400" cy="361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rgbClr val="FF00FF"/>
                </a:solidFill>
                <a:latin typeface="Fjalla One"/>
                <a:ea typeface="Fjalla One"/>
                <a:cs typeface="Fjalla One"/>
                <a:sym typeface="Fjalla One"/>
              </a:rPr>
              <a:t>Data Model 1</a:t>
            </a:r>
            <a:endParaRPr sz="1600">
              <a:solidFill>
                <a:schemeClr val="dk1"/>
              </a:solidFill>
              <a:latin typeface="Fjalla One"/>
              <a:ea typeface="Fjalla One"/>
              <a:cs typeface="Fjalla One"/>
              <a:sym typeface="Fjalla One"/>
            </a:endParaRPr>
          </a:p>
        </p:txBody>
      </p:sp>
      <p:sp>
        <p:nvSpPr>
          <p:cNvPr id="2271" name="Google Shape;2271;p47"/>
          <p:cNvSpPr/>
          <p:nvPr/>
        </p:nvSpPr>
        <p:spPr>
          <a:xfrm>
            <a:off x="7404225" y="2440300"/>
            <a:ext cx="1436400" cy="497100"/>
          </a:xfrm>
          <a:prstGeom prst="roundRect">
            <a:avLst>
              <a:gd name="adj" fmla="val 16667"/>
            </a:avLst>
          </a:prstGeom>
          <a:solidFill>
            <a:schemeClr val="lt1"/>
          </a:solidFill>
          <a:ln w="28575" cap="flat" cmpd="sng">
            <a:solidFill>
              <a:srgbClr val="FF99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txBox="1"/>
          <p:nvPr/>
        </p:nvSpPr>
        <p:spPr>
          <a:xfrm>
            <a:off x="7404225" y="2507950"/>
            <a:ext cx="1436400" cy="361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rgbClr val="FF9900"/>
                </a:solidFill>
                <a:latin typeface="Fjalla One"/>
                <a:ea typeface="Fjalla One"/>
                <a:cs typeface="Fjalla One"/>
                <a:sym typeface="Fjalla One"/>
              </a:rPr>
              <a:t>Data Model 2</a:t>
            </a:r>
            <a:endParaRPr sz="1600">
              <a:solidFill>
                <a:srgbClr val="FF9900"/>
              </a:solidFill>
              <a:latin typeface="Fjalla One"/>
              <a:ea typeface="Fjalla One"/>
              <a:cs typeface="Fjalla One"/>
              <a:sym typeface="Fjalla O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48"/>
          <p:cNvSpPr txBox="1">
            <a:spLocks noGrp="1"/>
          </p:cNvSpPr>
          <p:nvPr>
            <p:ph type="title"/>
          </p:nvPr>
        </p:nvSpPr>
        <p:spPr>
          <a:xfrm>
            <a:off x="1938753" y="324975"/>
            <a:ext cx="526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Implementation choices - cont</a:t>
            </a:r>
            <a:endParaRPr/>
          </a:p>
        </p:txBody>
      </p:sp>
      <p:sp>
        <p:nvSpPr>
          <p:cNvPr id="2278" name="Google Shape;2278;p48"/>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accent1"/>
              </a:buClr>
              <a:buSzPts val="1600"/>
              <a:buChar char="●"/>
            </a:pPr>
            <a:r>
              <a:rPr lang="en" sz="1600" b="1"/>
              <a:t>The decision to adopt the </a:t>
            </a:r>
            <a:r>
              <a:rPr lang="en" sz="1600" b="1">
                <a:solidFill>
                  <a:srgbClr val="FF00FF"/>
                </a:solidFill>
              </a:rPr>
              <a:t>Data Model 1</a:t>
            </a:r>
            <a:r>
              <a:rPr lang="en" sz="1600" b="1"/>
              <a:t> led to the creation of two different relationships</a:t>
            </a:r>
            <a:r>
              <a:rPr lang="en" sz="1600"/>
              <a:t>, one between customer and transaction (makes) and another one between transaction and terminal (on_the) rather than a single relationship between customer and terminal (makes_on) like the</a:t>
            </a:r>
            <a:r>
              <a:rPr lang="en" sz="1600">
                <a:solidFill>
                  <a:srgbClr val="FF9900"/>
                </a:solidFill>
              </a:rPr>
              <a:t> Data Model 2</a:t>
            </a:r>
            <a:r>
              <a:rPr lang="en" sz="1600"/>
              <a:t>. </a:t>
            </a:r>
            <a:endParaRPr sz="1600"/>
          </a:p>
          <a:p>
            <a:pPr marL="457200" lvl="0" indent="-330200" algn="l" rtl="0">
              <a:spcBef>
                <a:spcPts val="1000"/>
              </a:spcBef>
              <a:spcAft>
                <a:spcPts val="1000"/>
              </a:spcAft>
              <a:buClr>
                <a:schemeClr val="accent1"/>
              </a:buClr>
              <a:buSzPts val="1600"/>
              <a:buChar char="●"/>
            </a:pPr>
            <a:r>
              <a:rPr lang="en" sz="1600"/>
              <a:t>Although </a:t>
            </a:r>
            <a:r>
              <a:rPr lang="en" sz="1600" b="1"/>
              <a:t>the number of relationships in the</a:t>
            </a:r>
            <a:r>
              <a:rPr lang="en" sz="1600" b="1">
                <a:solidFill>
                  <a:srgbClr val="FF00FF"/>
                </a:solidFill>
              </a:rPr>
              <a:t> Data Model 1 </a:t>
            </a:r>
            <a:r>
              <a:rPr lang="en" sz="1600" b="1"/>
              <a:t>is twice the number of relationships in the</a:t>
            </a:r>
            <a:r>
              <a:rPr lang="en" sz="1600" b="1">
                <a:solidFill>
                  <a:srgbClr val="FF9900"/>
                </a:solidFill>
              </a:rPr>
              <a:t> Data Model 2</a:t>
            </a:r>
            <a:r>
              <a:rPr lang="en" sz="1600"/>
              <a:t>, this implementation choice has allowed us to gain </a:t>
            </a:r>
            <a:r>
              <a:rPr lang="en" sz="1600" b="1"/>
              <a:t>advantages in the execution of the queries</a:t>
            </a:r>
            <a:r>
              <a:rPr lang="en" sz="1600"/>
              <a:t>. In fact most of the queries in the provided document do not involve the three entities at the same time. As a result, having two relationships instead of only one, has allowed us to reduce the amount of information to access.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2"/>
        <p:cNvGrpSpPr/>
        <p:nvPr/>
      </p:nvGrpSpPr>
      <p:grpSpPr>
        <a:xfrm>
          <a:off x="0" y="0"/>
          <a:ext cx="0" cy="0"/>
          <a:chOff x="0" y="0"/>
          <a:chExt cx="0" cy="0"/>
        </a:xfrm>
      </p:grpSpPr>
      <p:sp>
        <p:nvSpPr>
          <p:cNvPr id="2283" name="Google Shape;2283;p49"/>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Graph database</a:t>
            </a:r>
            <a:endParaRPr/>
          </a:p>
        </p:txBody>
      </p:sp>
      <p:sp>
        <p:nvSpPr>
          <p:cNvPr id="2284" name="Google Shape;2284;p49"/>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457200" lvl="0" indent="-330200" algn="just" rtl="0">
              <a:spcBef>
                <a:spcPts val="0"/>
              </a:spcBef>
              <a:spcAft>
                <a:spcPts val="0"/>
              </a:spcAft>
              <a:buClr>
                <a:schemeClr val="accent1"/>
              </a:buClr>
              <a:buSzPts val="1600"/>
              <a:buChar char="●"/>
            </a:pPr>
            <a:r>
              <a:rPr lang="en" sz="1600"/>
              <a:t>We have decided to organise data according to a graph because we have to </a:t>
            </a:r>
            <a:r>
              <a:rPr lang="en" sz="1600" b="1"/>
              <a:t>maintain information about the relationships</a:t>
            </a:r>
            <a:r>
              <a:rPr lang="en" sz="1600"/>
              <a:t> between the nodes and the queries in the workload needed to navigate through these relationships. </a:t>
            </a:r>
            <a:endParaRPr sz="1600"/>
          </a:p>
          <a:p>
            <a:pPr marL="914400" lvl="1" indent="-330200" algn="just" rtl="0">
              <a:spcBef>
                <a:spcPts val="1000"/>
              </a:spcBef>
              <a:spcAft>
                <a:spcPts val="0"/>
              </a:spcAft>
              <a:buClr>
                <a:schemeClr val="accent2"/>
              </a:buClr>
              <a:buSzPts val="1600"/>
              <a:buChar char="●"/>
            </a:pPr>
            <a:r>
              <a:rPr lang="en" sz="1600"/>
              <a:t>In this sense the connection between customers, terminals and transactions can be represented by </a:t>
            </a:r>
            <a:r>
              <a:rPr lang="en" sz="1600" b="1"/>
              <a:t>edges</a:t>
            </a:r>
            <a:r>
              <a:rPr lang="en" sz="1600"/>
              <a:t>, while the classes themselves take shape through the concept of </a:t>
            </a:r>
            <a:r>
              <a:rPr lang="en" sz="1600" b="1"/>
              <a:t>node</a:t>
            </a:r>
            <a:r>
              <a:rPr lang="en" sz="1600"/>
              <a:t>. </a:t>
            </a:r>
            <a:endParaRPr sz="1600"/>
          </a:p>
          <a:p>
            <a:pPr marL="457200" lvl="0" indent="-330200" algn="just" rtl="0">
              <a:spcBef>
                <a:spcPts val="1000"/>
              </a:spcBef>
              <a:spcAft>
                <a:spcPts val="1000"/>
              </a:spcAft>
              <a:buClr>
                <a:schemeClr val="accent1"/>
              </a:buClr>
              <a:buSzPts val="1600"/>
              <a:buChar char="●"/>
            </a:pPr>
            <a:r>
              <a:rPr lang="en" sz="1600"/>
              <a:t>Furthermore </a:t>
            </a:r>
            <a:r>
              <a:rPr lang="en" sz="1600" b="1"/>
              <a:t>financial services</a:t>
            </a:r>
            <a:r>
              <a:rPr lang="en" sz="1600"/>
              <a:t>, like fraud detection, are </a:t>
            </a:r>
            <a:r>
              <a:rPr lang="en" sz="1600" b="1"/>
              <a:t>common use cases for graph databases</a:t>
            </a:r>
            <a:r>
              <a:rPr lang="en" sz="1600"/>
              <a:t>.</a:t>
            </a:r>
            <a:endParaRPr sz="1600"/>
          </a:p>
        </p:txBody>
      </p:sp>
      <p:pic>
        <p:nvPicPr>
          <p:cNvPr id="2285" name="Google Shape;2285;p49"/>
          <p:cNvPicPr preferRelativeResize="0"/>
          <p:nvPr/>
        </p:nvPicPr>
        <p:blipFill rotWithShape="1">
          <a:blip r:embed="rId3">
            <a:alphaModFix/>
          </a:blip>
          <a:srcRect/>
          <a:stretch/>
        </p:blipFill>
        <p:spPr>
          <a:xfrm>
            <a:off x="1864363" y="1062275"/>
            <a:ext cx="5424574" cy="3437901"/>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50"/>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Neo4j</a:t>
            </a:r>
            <a:endParaRPr/>
          </a:p>
        </p:txBody>
      </p:sp>
      <p:sp>
        <p:nvSpPr>
          <p:cNvPr id="2291" name="Google Shape;2291;p50"/>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accent1"/>
              </a:buClr>
              <a:buSzPts val="1600"/>
              <a:buChar char="●"/>
            </a:pPr>
            <a:r>
              <a:rPr lang="en" sz="1600" dirty="0"/>
              <a:t>Neo4j is one of the data management systems </a:t>
            </a:r>
            <a:r>
              <a:rPr lang="en" sz="1600" b="1" dirty="0"/>
              <a:t>developed for working with graph databases</a:t>
            </a:r>
            <a:r>
              <a:rPr lang="en" sz="1600" dirty="0"/>
              <a:t>. </a:t>
            </a:r>
            <a:endParaRPr sz="1600" dirty="0"/>
          </a:p>
          <a:p>
            <a:pPr marL="914400" lvl="1" indent="-330200" algn="l" rtl="0">
              <a:spcBef>
                <a:spcPts val="1000"/>
              </a:spcBef>
              <a:spcAft>
                <a:spcPts val="0"/>
              </a:spcAft>
              <a:buClr>
                <a:schemeClr val="accent2"/>
              </a:buClr>
              <a:buSzPts val="1600"/>
              <a:buChar char="●"/>
            </a:pPr>
            <a:r>
              <a:rPr lang="en" sz="1600" dirty="0"/>
              <a:t>In particular it works on property graphs, graphs with labels and/or properties for both nodes and edges. </a:t>
            </a:r>
            <a:endParaRPr sz="1600" dirty="0"/>
          </a:p>
          <a:p>
            <a:pPr marL="457200" lvl="0" indent="-330200" algn="l" rtl="0">
              <a:spcBef>
                <a:spcPts val="1000"/>
              </a:spcBef>
              <a:spcAft>
                <a:spcPts val="1000"/>
              </a:spcAft>
              <a:buClr>
                <a:schemeClr val="accent1"/>
              </a:buClr>
              <a:buSzPts val="1600"/>
              <a:buChar char="●"/>
            </a:pPr>
            <a:r>
              <a:rPr lang="en" sz="1600" dirty="0"/>
              <a:t>Neo4j is more suitable for some big data and analytics applications than row and column databases or free-form JSON document databases for many use cases.</a:t>
            </a:r>
            <a:endParaRPr sz="1600" dirty="0"/>
          </a:p>
        </p:txBody>
      </p:sp>
      <p:pic>
        <p:nvPicPr>
          <p:cNvPr id="2292" name="Google Shape;2292;p50"/>
          <p:cNvPicPr preferRelativeResize="0"/>
          <p:nvPr/>
        </p:nvPicPr>
        <p:blipFill>
          <a:blip r:embed="rId3">
            <a:alphaModFix/>
          </a:blip>
          <a:stretch>
            <a:fillRect/>
          </a:stretch>
        </p:blipFill>
        <p:spPr>
          <a:xfrm>
            <a:off x="7672950" y="4228324"/>
            <a:ext cx="1207851" cy="453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6"/>
        <p:cNvGrpSpPr/>
        <p:nvPr/>
      </p:nvGrpSpPr>
      <p:grpSpPr>
        <a:xfrm>
          <a:off x="0" y="0"/>
          <a:ext cx="0" cy="0"/>
          <a:chOff x="0" y="0"/>
          <a:chExt cx="0" cy="0"/>
        </a:xfrm>
      </p:grpSpPr>
      <p:sp>
        <p:nvSpPr>
          <p:cNvPr id="2297" name="Google Shape;2297;p51"/>
          <p:cNvSpPr txBox="1">
            <a:spLocks noGrp="1"/>
          </p:cNvSpPr>
          <p:nvPr>
            <p:ph type="title"/>
          </p:nvPr>
        </p:nvSpPr>
        <p:spPr>
          <a:xfrm>
            <a:off x="2045700" y="2169450"/>
            <a:ext cx="4819800" cy="8046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t>Cypher, Load and Queries</a:t>
            </a:r>
            <a:endParaRPr/>
          </a:p>
        </p:txBody>
      </p:sp>
      <p:sp>
        <p:nvSpPr>
          <p:cNvPr id="2298" name="Google Shape;2298;p51"/>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a:t>
            </a:r>
            <a:endParaRPr/>
          </a:p>
        </p:txBody>
      </p:sp>
      <p:sp>
        <p:nvSpPr>
          <p:cNvPr id="2299" name="Google Shape;2299;p51"/>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Loading of the CSV files, observations and execution of the query</a:t>
            </a:r>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6"/>
        <p:cNvGrpSpPr/>
        <p:nvPr/>
      </p:nvGrpSpPr>
      <p:grpSpPr>
        <a:xfrm>
          <a:off x="0" y="0"/>
          <a:ext cx="0" cy="0"/>
          <a:chOff x="0" y="0"/>
          <a:chExt cx="0" cy="0"/>
        </a:xfrm>
      </p:grpSpPr>
      <p:grpSp>
        <p:nvGrpSpPr>
          <p:cNvPr id="1887" name="Google Shape;1887;p34"/>
          <p:cNvGrpSpPr/>
          <p:nvPr/>
        </p:nvGrpSpPr>
        <p:grpSpPr>
          <a:xfrm>
            <a:off x="5066991" y="2013003"/>
            <a:ext cx="3455446" cy="2627041"/>
            <a:chOff x="862950" y="825025"/>
            <a:chExt cx="5862650" cy="4111175"/>
          </a:xfrm>
        </p:grpSpPr>
        <p:sp>
          <p:nvSpPr>
            <p:cNvPr id="1888" name="Google Shape;1888;p34"/>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4"/>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34"/>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4"/>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34"/>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34"/>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4"/>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4"/>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4"/>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4"/>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4"/>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4"/>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4"/>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4"/>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4"/>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4"/>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4"/>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4"/>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34"/>
          <p:cNvGrpSpPr/>
          <p:nvPr/>
        </p:nvGrpSpPr>
        <p:grpSpPr>
          <a:xfrm>
            <a:off x="731647" y="573573"/>
            <a:ext cx="635100" cy="734640"/>
            <a:chOff x="731647" y="573573"/>
            <a:chExt cx="635100" cy="734640"/>
          </a:xfrm>
        </p:grpSpPr>
        <p:grpSp>
          <p:nvGrpSpPr>
            <p:cNvPr id="2098" name="Google Shape;2098;p34"/>
            <p:cNvGrpSpPr/>
            <p:nvPr/>
          </p:nvGrpSpPr>
          <p:grpSpPr>
            <a:xfrm>
              <a:off x="731647" y="573573"/>
              <a:ext cx="635100" cy="635100"/>
              <a:chOff x="917231" y="750460"/>
              <a:chExt cx="635100" cy="635100"/>
            </a:xfrm>
          </p:grpSpPr>
          <p:sp>
            <p:nvSpPr>
              <p:cNvPr id="2099" name="Google Shape;2099;p34"/>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1" name="Google Shape;2101;p34"/>
            <p:cNvGrpSpPr/>
            <p:nvPr/>
          </p:nvGrpSpPr>
          <p:grpSpPr>
            <a:xfrm>
              <a:off x="961679" y="1281213"/>
              <a:ext cx="175013" cy="27000"/>
              <a:chOff x="5662375" y="212375"/>
              <a:chExt cx="175013" cy="27000"/>
            </a:xfrm>
          </p:grpSpPr>
          <p:sp>
            <p:nvSpPr>
              <p:cNvPr id="2102" name="Google Shape;2102;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3" name="Google Shape;2103;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04" name="Google Shape;2104;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05" name="Google Shape;2105;p34"/>
          <p:cNvGrpSpPr/>
          <p:nvPr/>
        </p:nvGrpSpPr>
        <p:grpSpPr>
          <a:xfrm>
            <a:off x="731647" y="1650460"/>
            <a:ext cx="635100" cy="733490"/>
            <a:chOff x="731647" y="1650460"/>
            <a:chExt cx="635100" cy="733490"/>
          </a:xfrm>
        </p:grpSpPr>
        <p:grpSp>
          <p:nvGrpSpPr>
            <p:cNvPr id="2106" name="Google Shape;2106;p34"/>
            <p:cNvGrpSpPr/>
            <p:nvPr/>
          </p:nvGrpSpPr>
          <p:grpSpPr>
            <a:xfrm>
              <a:off x="731647" y="1650460"/>
              <a:ext cx="635100" cy="635100"/>
              <a:chOff x="917231" y="1827973"/>
              <a:chExt cx="635100" cy="635100"/>
            </a:xfrm>
          </p:grpSpPr>
          <p:sp>
            <p:nvSpPr>
              <p:cNvPr id="2107" name="Google Shape;2107;p3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34"/>
            <p:cNvGrpSpPr/>
            <p:nvPr/>
          </p:nvGrpSpPr>
          <p:grpSpPr>
            <a:xfrm>
              <a:off x="961679" y="2356951"/>
              <a:ext cx="175013" cy="27000"/>
              <a:chOff x="5662375" y="212375"/>
              <a:chExt cx="175013" cy="27000"/>
            </a:xfrm>
          </p:grpSpPr>
          <p:sp>
            <p:nvSpPr>
              <p:cNvPr id="2110" name="Google Shape;2110;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1" name="Google Shape;2111;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3" name="Google Shape;2113;p34"/>
          <p:cNvGrpSpPr/>
          <p:nvPr/>
        </p:nvGrpSpPr>
        <p:grpSpPr>
          <a:xfrm>
            <a:off x="731647" y="2728277"/>
            <a:ext cx="635100" cy="734984"/>
            <a:chOff x="731647" y="2728277"/>
            <a:chExt cx="635100" cy="734984"/>
          </a:xfrm>
        </p:grpSpPr>
        <p:grpSp>
          <p:nvGrpSpPr>
            <p:cNvPr id="2114" name="Google Shape;2114;p34"/>
            <p:cNvGrpSpPr/>
            <p:nvPr/>
          </p:nvGrpSpPr>
          <p:grpSpPr>
            <a:xfrm>
              <a:off x="731647" y="2728277"/>
              <a:ext cx="635100" cy="635100"/>
              <a:chOff x="917231" y="2905502"/>
              <a:chExt cx="635100" cy="635100"/>
            </a:xfrm>
          </p:grpSpPr>
          <p:sp>
            <p:nvSpPr>
              <p:cNvPr id="2115" name="Google Shape;2115;p34"/>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7" name="Google Shape;2117;p34"/>
            <p:cNvGrpSpPr/>
            <p:nvPr/>
          </p:nvGrpSpPr>
          <p:grpSpPr>
            <a:xfrm>
              <a:off x="961679" y="3436260"/>
              <a:ext cx="175013" cy="27000"/>
              <a:chOff x="5662375" y="212375"/>
              <a:chExt cx="175013" cy="27000"/>
            </a:xfrm>
          </p:grpSpPr>
          <p:sp>
            <p:nvSpPr>
              <p:cNvPr id="2118" name="Google Shape;2118;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9" name="Google Shape;2119;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21" name="Google Shape;2121;p34"/>
          <p:cNvGrpSpPr/>
          <p:nvPr/>
        </p:nvGrpSpPr>
        <p:grpSpPr>
          <a:xfrm>
            <a:off x="731647" y="3806675"/>
            <a:ext cx="635100" cy="734704"/>
            <a:chOff x="731647" y="3806675"/>
            <a:chExt cx="635100" cy="734704"/>
          </a:xfrm>
        </p:grpSpPr>
        <p:grpSp>
          <p:nvGrpSpPr>
            <p:cNvPr id="2122" name="Google Shape;2122;p34"/>
            <p:cNvGrpSpPr/>
            <p:nvPr/>
          </p:nvGrpSpPr>
          <p:grpSpPr>
            <a:xfrm>
              <a:off x="731647" y="3806675"/>
              <a:ext cx="635100" cy="635100"/>
              <a:chOff x="917231" y="3983097"/>
              <a:chExt cx="635100" cy="635100"/>
            </a:xfrm>
          </p:grpSpPr>
          <p:sp>
            <p:nvSpPr>
              <p:cNvPr id="2123" name="Google Shape;2123;p34"/>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4"/>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5" name="Google Shape;2125;p34"/>
            <p:cNvGrpSpPr/>
            <p:nvPr/>
          </p:nvGrpSpPr>
          <p:grpSpPr>
            <a:xfrm>
              <a:off x="961679" y="4514379"/>
              <a:ext cx="175013" cy="27000"/>
              <a:chOff x="5662375" y="212375"/>
              <a:chExt cx="175013" cy="27000"/>
            </a:xfrm>
          </p:grpSpPr>
          <p:sp>
            <p:nvSpPr>
              <p:cNvPr id="2126" name="Google Shape;2126;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7" name="Google Shape;2127;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29" name="Google Shape;2129;p34"/>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Table of Contents</a:t>
            </a:r>
            <a:endParaRPr/>
          </a:p>
        </p:txBody>
      </p:sp>
      <p:sp>
        <p:nvSpPr>
          <p:cNvPr id="2130" name="Google Shape;2130;p34"/>
          <p:cNvSpPr txBox="1">
            <a:spLocks noGrp="1"/>
          </p:cNvSpPr>
          <p:nvPr>
            <p:ph type="subTitle" idx="2"/>
          </p:nvPr>
        </p:nvSpPr>
        <p:spPr>
          <a:xfrm>
            <a:off x="1664208" y="713232"/>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Information about the datasets and their creation</a:t>
            </a:r>
            <a:endParaRPr>
              <a:latin typeface="Barlow Semi Condensed"/>
              <a:ea typeface="Barlow Semi Condensed"/>
              <a:cs typeface="Barlow Semi Condensed"/>
              <a:sym typeface="Barlow Semi Condensed"/>
            </a:endParaRPr>
          </a:p>
        </p:txBody>
      </p:sp>
      <p:sp>
        <p:nvSpPr>
          <p:cNvPr id="2131" name="Google Shape;2131;p34">
            <a:hlinkClick r:id="rId3" action="ppaction://hlinksldjump"/>
          </p:cNvPr>
          <p:cNvSpPr txBox="1">
            <a:spLocks noGrp="1"/>
          </p:cNvSpPr>
          <p:nvPr>
            <p:ph type="subTitle" idx="1"/>
          </p:nvPr>
        </p:nvSpPr>
        <p:spPr>
          <a:xfrm>
            <a:off x="1664208" y="429768"/>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Python code</a:t>
            </a:r>
            <a:endParaRPr/>
          </a:p>
        </p:txBody>
      </p:sp>
      <p:sp>
        <p:nvSpPr>
          <p:cNvPr id="2132" name="Google Shape;2132;p34">
            <a:hlinkClick r:id="rId4" action="ppaction://hlinksldjump"/>
          </p:cNvPr>
          <p:cNvSpPr txBox="1">
            <a:spLocks noGrp="1"/>
          </p:cNvSpPr>
          <p:nvPr>
            <p:ph type="subTitle" idx="3"/>
          </p:nvPr>
        </p:nvSpPr>
        <p:spPr>
          <a:xfrm>
            <a:off x="1664208" y="1508760"/>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UML Class Diagram</a:t>
            </a:r>
            <a:endParaRPr/>
          </a:p>
        </p:txBody>
      </p:sp>
      <p:sp>
        <p:nvSpPr>
          <p:cNvPr id="2133" name="Google Shape;2133;p34"/>
          <p:cNvSpPr txBox="1">
            <a:spLocks noGrp="1"/>
          </p:cNvSpPr>
          <p:nvPr>
            <p:ph type="subTitle" idx="4"/>
          </p:nvPr>
        </p:nvSpPr>
        <p:spPr>
          <a:xfrm>
            <a:off x="1664208" y="1792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Diagram and constraints</a:t>
            </a:r>
            <a:endParaRPr/>
          </a:p>
        </p:txBody>
      </p:sp>
      <p:sp>
        <p:nvSpPr>
          <p:cNvPr id="2134" name="Google Shape;2134;p34">
            <a:hlinkClick r:id="rId5" action="ppaction://hlinksldjump"/>
          </p:cNvPr>
          <p:cNvSpPr txBox="1">
            <a:spLocks noGrp="1"/>
          </p:cNvSpPr>
          <p:nvPr>
            <p:ph type="subTitle" idx="5"/>
          </p:nvPr>
        </p:nvSpPr>
        <p:spPr>
          <a:xfrm>
            <a:off x="1664208" y="2587752"/>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Logical Data Model</a:t>
            </a:r>
            <a:endParaRPr/>
          </a:p>
        </p:txBody>
      </p:sp>
      <p:sp>
        <p:nvSpPr>
          <p:cNvPr id="2135" name="Google Shape;2135;p34">
            <a:hlinkClick r:id="rId6" action="ppaction://hlinksldjump"/>
          </p:cNvPr>
          <p:cNvSpPr txBox="1">
            <a:spLocks noGrp="1"/>
          </p:cNvSpPr>
          <p:nvPr>
            <p:ph type="subTitle" idx="7"/>
          </p:nvPr>
        </p:nvSpPr>
        <p:spPr>
          <a:xfrm>
            <a:off x="1664208" y="3666744"/>
            <a:ext cx="2615100" cy="38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Cypher script</a:t>
            </a:r>
            <a:endParaRPr/>
          </a:p>
        </p:txBody>
      </p:sp>
      <p:sp>
        <p:nvSpPr>
          <p:cNvPr id="2136" name="Google Shape;2136;p34"/>
          <p:cNvSpPr txBox="1">
            <a:spLocks noGrp="1"/>
          </p:cNvSpPr>
          <p:nvPr>
            <p:ph type="subTitle" idx="8"/>
          </p:nvPr>
        </p:nvSpPr>
        <p:spPr>
          <a:xfrm>
            <a:off x="1664200" y="3950200"/>
            <a:ext cx="3120900" cy="89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Loading of the CSV files, observations and execution of the queries</a:t>
            </a:r>
            <a:endParaRPr/>
          </a:p>
        </p:txBody>
      </p:sp>
      <p:sp>
        <p:nvSpPr>
          <p:cNvPr id="2137" name="Google Shape;2137;p34"/>
          <p:cNvSpPr txBox="1">
            <a:spLocks noGrp="1"/>
          </p:cNvSpPr>
          <p:nvPr>
            <p:ph type="title" idx="9"/>
          </p:nvPr>
        </p:nvSpPr>
        <p:spPr>
          <a:xfrm>
            <a:off x="813816" y="7223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38" name="Google Shape;2138;p34"/>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39" name="Google Shape;2139;p34"/>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40" name="Google Shape;2140;p34"/>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141" name="Google Shape;2141;p34"/>
          <p:cNvSpPr txBox="1">
            <a:spLocks noGrp="1"/>
          </p:cNvSpPr>
          <p:nvPr>
            <p:ph type="subTitle" idx="4"/>
          </p:nvPr>
        </p:nvSpPr>
        <p:spPr>
          <a:xfrm>
            <a:off x="1664196" y="2871224"/>
            <a:ext cx="26151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Implementation choices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3"/>
        <p:cNvGrpSpPr/>
        <p:nvPr/>
      </p:nvGrpSpPr>
      <p:grpSpPr>
        <a:xfrm>
          <a:off x="0" y="0"/>
          <a:ext cx="0" cy="0"/>
          <a:chOff x="0" y="0"/>
          <a:chExt cx="0" cy="0"/>
        </a:xfrm>
      </p:grpSpPr>
      <p:sp>
        <p:nvSpPr>
          <p:cNvPr id="2304" name="Google Shape;2304;p52"/>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Loading of the CSV files</a:t>
            </a:r>
            <a:endParaRPr/>
          </a:p>
        </p:txBody>
      </p:sp>
      <p:sp>
        <p:nvSpPr>
          <p:cNvPr id="2305" name="Google Shape;2305;p52"/>
          <p:cNvSpPr txBox="1">
            <a:spLocks noGrp="1"/>
          </p:cNvSpPr>
          <p:nvPr>
            <p:ph type="subTitle" idx="1"/>
          </p:nvPr>
        </p:nvSpPr>
        <p:spPr>
          <a:xfrm>
            <a:off x="6543225" y="1221275"/>
            <a:ext cx="1770900" cy="292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Customer</a:t>
            </a:r>
            <a:endParaRPr b="1"/>
          </a:p>
          <a:p>
            <a:pPr marL="0" lvl="0" indent="0" algn="l" rtl="0">
              <a:spcBef>
                <a:spcPts val="0"/>
              </a:spcBef>
              <a:spcAft>
                <a:spcPts val="0"/>
              </a:spcAft>
              <a:buNone/>
            </a:pPr>
            <a:r>
              <a:rPr lang="en"/>
              <a:t>Loading of the table referring to customers with the subsequent transformation from array of strings to array of integers of </a:t>
            </a:r>
            <a:r>
              <a:rPr lang="en" i="1"/>
              <a:t>available_terminals.</a:t>
            </a:r>
            <a:endParaRPr i="1"/>
          </a:p>
        </p:txBody>
      </p:sp>
      <p:pic>
        <p:nvPicPr>
          <p:cNvPr id="2306" name="Google Shape;2306;p52"/>
          <p:cNvPicPr preferRelativeResize="0"/>
          <p:nvPr/>
        </p:nvPicPr>
        <p:blipFill>
          <a:blip r:embed="rId3">
            <a:alphaModFix/>
          </a:blip>
          <a:stretch>
            <a:fillRect/>
          </a:stretch>
        </p:blipFill>
        <p:spPr>
          <a:xfrm>
            <a:off x="461050" y="1221275"/>
            <a:ext cx="5238950" cy="2383350"/>
          </a:xfrm>
          <a:prstGeom prst="rect">
            <a:avLst/>
          </a:prstGeom>
          <a:noFill/>
          <a:ln>
            <a:noFill/>
          </a:ln>
          <a:effectLst>
            <a:outerShdw blurRad="57150" dist="19050" dir="5400000" algn="bl" rotWithShape="0">
              <a:srgbClr val="000000">
                <a:alpha val="50000"/>
              </a:srgbClr>
            </a:outerShdw>
          </a:effectLst>
        </p:spPr>
      </p:pic>
      <p:pic>
        <p:nvPicPr>
          <p:cNvPr id="2307" name="Google Shape;2307;p52"/>
          <p:cNvPicPr preferRelativeResize="0"/>
          <p:nvPr/>
        </p:nvPicPr>
        <p:blipFill>
          <a:blip r:embed="rId4">
            <a:alphaModFix/>
          </a:blip>
          <a:stretch>
            <a:fillRect/>
          </a:stretch>
        </p:blipFill>
        <p:spPr>
          <a:xfrm>
            <a:off x="461051" y="3768350"/>
            <a:ext cx="2634100" cy="828525"/>
          </a:xfrm>
          <a:prstGeom prst="rect">
            <a:avLst/>
          </a:prstGeom>
          <a:noFill/>
          <a:ln>
            <a:noFill/>
          </a:ln>
          <a:effectLst>
            <a:outerShdw blurRad="57150" dist="19050" dir="5400000" algn="bl" rotWithShape="0">
              <a:srgbClr val="000000">
                <a:alpha val="50000"/>
              </a:srgbClr>
            </a:outerShdw>
          </a:effectLst>
        </p:spPr>
      </p:pic>
      <p:sp>
        <p:nvSpPr>
          <p:cNvPr id="2308" name="Google Shape;2308;p52"/>
          <p:cNvSpPr/>
          <p:nvPr/>
        </p:nvSpPr>
        <p:spPr>
          <a:xfrm>
            <a:off x="461075" y="1221275"/>
            <a:ext cx="5238900" cy="4719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2"/>
          <p:cNvSpPr/>
          <p:nvPr/>
        </p:nvSpPr>
        <p:spPr>
          <a:xfrm>
            <a:off x="461075" y="3415650"/>
            <a:ext cx="5238900" cy="1890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0" name="Google Shape;2310;p52"/>
          <p:cNvCxnSpPr>
            <a:stCxn id="2311" idx="1"/>
          </p:cNvCxnSpPr>
          <p:nvPr/>
        </p:nvCxnSpPr>
        <p:spPr>
          <a:xfrm flipH="1">
            <a:off x="5428425" y="1196750"/>
            <a:ext cx="427500" cy="188100"/>
          </a:xfrm>
          <a:prstGeom prst="straightConnector1">
            <a:avLst/>
          </a:prstGeom>
          <a:noFill/>
          <a:ln w="19050" cap="flat" cmpd="sng">
            <a:solidFill>
              <a:schemeClr val="accent1"/>
            </a:solidFill>
            <a:prstDash val="solid"/>
            <a:round/>
            <a:headEnd type="none" w="med" len="med"/>
            <a:tailEnd type="stealth" w="med" len="med"/>
          </a:ln>
        </p:spPr>
      </p:cxnSp>
      <p:sp>
        <p:nvSpPr>
          <p:cNvPr id="2311" name="Google Shape;2311;p52"/>
          <p:cNvSpPr/>
          <p:nvPr/>
        </p:nvSpPr>
        <p:spPr>
          <a:xfrm>
            <a:off x="5855925" y="420650"/>
            <a:ext cx="3220500" cy="15522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2"/>
          <p:cNvSpPr txBox="1">
            <a:spLocks noGrp="1"/>
          </p:cNvSpPr>
          <p:nvPr>
            <p:ph type="subTitle" idx="1"/>
          </p:nvPr>
        </p:nvSpPr>
        <p:spPr>
          <a:xfrm>
            <a:off x="5924936" y="473439"/>
            <a:ext cx="3082500" cy="14466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rPr>
              <a:t>We have used the </a:t>
            </a:r>
            <a:r>
              <a:rPr lang="en" i="1">
                <a:solidFill>
                  <a:schemeClr val="dk1"/>
                </a:solidFill>
              </a:rPr>
              <a:t>LOAD CSV </a:t>
            </a:r>
            <a:r>
              <a:rPr lang="en">
                <a:solidFill>
                  <a:schemeClr val="dk1"/>
                </a:solidFill>
              </a:rPr>
              <a:t>clause to </a:t>
            </a:r>
            <a:r>
              <a:rPr lang="en" b="1">
                <a:solidFill>
                  <a:schemeClr val="dk1"/>
                </a:solidFill>
              </a:rPr>
              <a:t>import data</a:t>
            </a:r>
            <a:r>
              <a:rPr lang="en">
                <a:solidFill>
                  <a:schemeClr val="dk1"/>
                </a:solidFill>
              </a:rPr>
              <a:t> to the graph. </a:t>
            </a:r>
            <a:r>
              <a:rPr lang="en" i="1">
                <a:solidFill>
                  <a:schemeClr val="dk1"/>
                </a:solidFill>
              </a:rPr>
              <a:t>CALL{...}</a:t>
            </a:r>
            <a:r>
              <a:rPr lang="en">
                <a:solidFill>
                  <a:schemeClr val="dk1"/>
                </a:solidFill>
              </a:rPr>
              <a:t> allows the </a:t>
            </a:r>
            <a:r>
              <a:rPr lang="en" b="1">
                <a:solidFill>
                  <a:schemeClr val="dk1"/>
                </a:solidFill>
              </a:rPr>
              <a:t>execution of subqueries</a:t>
            </a:r>
            <a:r>
              <a:rPr lang="en">
                <a:solidFill>
                  <a:schemeClr val="dk1"/>
                </a:solidFill>
              </a:rPr>
              <a:t> (queries inside of other queries). </a:t>
            </a:r>
            <a:endParaRPr sz="1600">
              <a:solidFill>
                <a:schemeClr val="dk1"/>
              </a:solidFill>
            </a:endParaRPr>
          </a:p>
        </p:txBody>
      </p:sp>
      <p:cxnSp>
        <p:nvCxnSpPr>
          <p:cNvPr id="2313" name="Google Shape;2313;p52"/>
          <p:cNvCxnSpPr>
            <a:stCxn id="2314" idx="0"/>
          </p:cNvCxnSpPr>
          <p:nvPr/>
        </p:nvCxnSpPr>
        <p:spPr>
          <a:xfrm rot="10800000">
            <a:off x="1941075" y="3495325"/>
            <a:ext cx="2635500" cy="257400"/>
          </a:xfrm>
          <a:prstGeom prst="straightConnector1">
            <a:avLst/>
          </a:prstGeom>
          <a:noFill/>
          <a:ln w="19050" cap="flat" cmpd="sng">
            <a:solidFill>
              <a:schemeClr val="accent1"/>
            </a:solidFill>
            <a:prstDash val="solid"/>
            <a:round/>
            <a:headEnd type="none" w="med" len="med"/>
            <a:tailEnd type="stealth" w="med" len="med"/>
          </a:ln>
        </p:spPr>
      </p:cxnSp>
      <p:cxnSp>
        <p:nvCxnSpPr>
          <p:cNvPr id="2315" name="Google Shape;2315;p52"/>
          <p:cNvCxnSpPr>
            <a:endCxn id="2307" idx="3"/>
          </p:cNvCxnSpPr>
          <p:nvPr/>
        </p:nvCxnSpPr>
        <p:spPr>
          <a:xfrm flipH="1">
            <a:off x="3095151" y="3658512"/>
            <a:ext cx="3479700" cy="524100"/>
          </a:xfrm>
          <a:prstGeom prst="straightConnector1">
            <a:avLst/>
          </a:prstGeom>
          <a:noFill/>
          <a:ln w="19050" cap="flat" cmpd="sng">
            <a:solidFill>
              <a:schemeClr val="accent1"/>
            </a:solidFill>
            <a:prstDash val="solid"/>
            <a:round/>
            <a:headEnd type="none" w="med" len="med"/>
            <a:tailEnd type="stealth" w="med" len="med"/>
          </a:ln>
        </p:spPr>
      </p:cxnSp>
      <p:sp>
        <p:nvSpPr>
          <p:cNvPr id="2314" name="Google Shape;2314;p52"/>
          <p:cNvSpPr/>
          <p:nvPr/>
        </p:nvSpPr>
        <p:spPr>
          <a:xfrm>
            <a:off x="541575" y="3752725"/>
            <a:ext cx="8070000" cy="12159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2"/>
          <p:cNvSpPr txBox="1">
            <a:spLocks noGrp="1"/>
          </p:cNvSpPr>
          <p:nvPr>
            <p:ph type="subTitle" idx="1"/>
          </p:nvPr>
        </p:nvSpPr>
        <p:spPr>
          <a:xfrm>
            <a:off x="731545" y="3890113"/>
            <a:ext cx="7724100" cy="9405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solidFill>
                  <a:schemeClr val="dk1"/>
                </a:solidFill>
              </a:rPr>
              <a:t>Furthermore </a:t>
            </a:r>
            <a:r>
              <a:rPr lang="en" b="1">
                <a:solidFill>
                  <a:schemeClr val="dk1"/>
                </a:solidFill>
              </a:rPr>
              <a:t>subqueries can be made to execute in separate, inner transactions</a:t>
            </a:r>
            <a:r>
              <a:rPr lang="en">
                <a:solidFill>
                  <a:schemeClr val="dk1"/>
                </a:solidFill>
              </a:rPr>
              <a:t>, producing intermediate commits and this is useful with large write operations. In order to execute a subquery in separate transactions, we have added</a:t>
            </a:r>
            <a:r>
              <a:rPr lang="en" i="1">
                <a:solidFill>
                  <a:schemeClr val="dk1"/>
                </a:solidFill>
              </a:rPr>
              <a:t> IN TRANSACTIONS </a:t>
            </a:r>
            <a:r>
              <a:rPr lang="en">
                <a:solidFill>
                  <a:schemeClr val="dk1"/>
                </a:solidFill>
              </a:rPr>
              <a:t>after the subquery. </a:t>
            </a:r>
            <a:endParaRPr sz="1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15"/>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308"/>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310"/>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31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3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308"/>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310"/>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2311"/>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2312"/>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230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0"/>
        <p:cNvGrpSpPr/>
        <p:nvPr/>
      </p:nvGrpSpPr>
      <p:grpSpPr>
        <a:xfrm>
          <a:off x="0" y="0"/>
          <a:ext cx="0" cy="0"/>
          <a:chOff x="0" y="0"/>
          <a:chExt cx="0" cy="0"/>
        </a:xfrm>
      </p:grpSpPr>
      <p:sp>
        <p:nvSpPr>
          <p:cNvPr id="2321" name="Google Shape;2321;p53"/>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Loading of the CSV files</a:t>
            </a:r>
            <a:endParaRPr/>
          </a:p>
        </p:txBody>
      </p:sp>
      <p:sp>
        <p:nvSpPr>
          <p:cNvPr id="2322" name="Google Shape;2322;p53"/>
          <p:cNvSpPr txBox="1">
            <a:spLocks noGrp="1"/>
          </p:cNvSpPr>
          <p:nvPr>
            <p:ph type="subTitle" idx="1"/>
          </p:nvPr>
        </p:nvSpPr>
        <p:spPr>
          <a:xfrm>
            <a:off x="6543225" y="1221275"/>
            <a:ext cx="1704900" cy="292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Terminal</a:t>
            </a:r>
            <a:endParaRPr b="1"/>
          </a:p>
          <a:p>
            <a:pPr marL="0" lvl="0" indent="0" algn="l" rtl="0">
              <a:spcBef>
                <a:spcPts val="0"/>
              </a:spcBef>
              <a:spcAft>
                <a:spcPts val="0"/>
              </a:spcAft>
              <a:buNone/>
            </a:pPr>
            <a:r>
              <a:rPr lang="en"/>
              <a:t>Loading of the table referring to the terminals.</a:t>
            </a:r>
            <a:endParaRPr/>
          </a:p>
        </p:txBody>
      </p:sp>
      <p:pic>
        <p:nvPicPr>
          <p:cNvPr id="2323" name="Google Shape;2323;p53"/>
          <p:cNvPicPr preferRelativeResize="0"/>
          <p:nvPr/>
        </p:nvPicPr>
        <p:blipFill>
          <a:blip r:embed="rId3">
            <a:alphaModFix/>
          </a:blip>
          <a:stretch>
            <a:fillRect/>
          </a:stretch>
        </p:blipFill>
        <p:spPr>
          <a:xfrm>
            <a:off x="478438" y="1221275"/>
            <a:ext cx="5204174" cy="12313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7"/>
        <p:cNvGrpSpPr/>
        <p:nvPr/>
      </p:nvGrpSpPr>
      <p:grpSpPr>
        <a:xfrm>
          <a:off x="0" y="0"/>
          <a:ext cx="0" cy="0"/>
          <a:chOff x="0" y="0"/>
          <a:chExt cx="0" cy="0"/>
        </a:xfrm>
      </p:grpSpPr>
      <p:sp>
        <p:nvSpPr>
          <p:cNvPr id="2328" name="Google Shape;2328;p54"/>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Loading of the CSV files</a:t>
            </a:r>
            <a:endParaRPr/>
          </a:p>
        </p:txBody>
      </p:sp>
      <p:sp>
        <p:nvSpPr>
          <p:cNvPr id="2329" name="Google Shape;2329;p54"/>
          <p:cNvSpPr txBox="1">
            <a:spLocks noGrp="1"/>
          </p:cNvSpPr>
          <p:nvPr>
            <p:ph type="subTitle" idx="1"/>
          </p:nvPr>
        </p:nvSpPr>
        <p:spPr>
          <a:xfrm>
            <a:off x="6543225" y="1221275"/>
            <a:ext cx="1704900" cy="292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Transaction</a:t>
            </a:r>
            <a:endParaRPr b="1"/>
          </a:p>
          <a:p>
            <a:pPr marL="0" lvl="0" indent="0" algn="l" rtl="0">
              <a:spcBef>
                <a:spcPts val="0"/>
              </a:spcBef>
              <a:spcAft>
                <a:spcPts val="0"/>
              </a:spcAft>
              <a:buNone/>
            </a:pPr>
            <a:r>
              <a:rPr lang="en"/>
              <a:t>Loading of the table referring to the transactions.</a:t>
            </a:r>
            <a:endParaRPr/>
          </a:p>
        </p:txBody>
      </p:sp>
      <p:pic>
        <p:nvPicPr>
          <p:cNvPr id="2330" name="Google Shape;2330;p54"/>
          <p:cNvPicPr preferRelativeResize="0"/>
          <p:nvPr/>
        </p:nvPicPr>
        <p:blipFill>
          <a:blip r:embed="rId3">
            <a:alphaModFix/>
          </a:blip>
          <a:stretch>
            <a:fillRect/>
          </a:stretch>
        </p:blipFill>
        <p:spPr>
          <a:xfrm>
            <a:off x="478450" y="1221275"/>
            <a:ext cx="4633049" cy="2293525"/>
          </a:xfrm>
          <a:prstGeom prst="rect">
            <a:avLst/>
          </a:prstGeom>
          <a:noFill/>
          <a:ln>
            <a:noFill/>
          </a:ln>
          <a:effectLst>
            <a:outerShdw blurRad="57150" dist="19050" dir="5400000" algn="bl" rotWithShape="0">
              <a:srgbClr val="000000">
                <a:alpha val="50000"/>
              </a:srgbClr>
            </a:outerShdw>
          </a:effectLst>
        </p:spPr>
      </p:pic>
      <p:sp>
        <p:nvSpPr>
          <p:cNvPr id="2331" name="Google Shape;2331;p54"/>
          <p:cNvSpPr/>
          <p:nvPr/>
        </p:nvSpPr>
        <p:spPr>
          <a:xfrm>
            <a:off x="461075" y="2709525"/>
            <a:ext cx="4633200" cy="805200"/>
          </a:xfrm>
          <a:prstGeom prst="rect">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55"/>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 loading time</a:t>
            </a:r>
            <a:endParaRPr/>
          </a:p>
        </p:txBody>
      </p:sp>
      <p:sp>
        <p:nvSpPr>
          <p:cNvPr id="2337" name="Google Shape;2337;p55"/>
          <p:cNvSpPr txBox="1">
            <a:spLocks noGrp="1"/>
          </p:cNvSpPr>
          <p:nvPr>
            <p:ph type="subTitle" idx="1"/>
          </p:nvPr>
        </p:nvSpPr>
        <p:spPr>
          <a:xfrm>
            <a:off x="1271025" y="1221275"/>
            <a:ext cx="6611100" cy="3632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rPr>
              <a:t>About the </a:t>
            </a:r>
            <a:r>
              <a:rPr lang="en" b="1">
                <a:solidFill>
                  <a:schemeClr val="dk1"/>
                </a:solidFill>
              </a:rPr>
              <a:t>parameters of the databases</a:t>
            </a:r>
            <a:r>
              <a:rPr lang="en">
                <a:solidFill>
                  <a:schemeClr val="dk1"/>
                </a:solidFill>
              </a:rPr>
              <a:t>.</a:t>
            </a:r>
            <a:endParaRPr>
              <a:solidFill>
                <a:schemeClr val="dk1"/>
              </a:solidFill>
            </a:endParaRPr>
          </a:p>
          <a:p>
            <a:pPr marL="0" lvl="0" indent="0" algn="l" rtl="0">
              <a:spcBef>
                <a:spcPts val="0"/>
              </a:spcBef>
              <a:spcAft>
                <a:spcPts val="0"/>
              </a:spcAft>
              <a:buNone/>
            </a:pPr>
            <a:endParaRPr b="1"/>
          </a:p>
          <a:p>
            <a:pPr marL="0" lvl="0" indent="0" algn="l" rtl="0">
              <a:spcBef>
                <a:spcPts val="0"/>
              </a:spcBef>
              <a:spcAft>
                <a:spcPts val="0"/>
              </a:spcAft>
              <a:buNone/>
            </a:pPr>
            <a:r>
              <a:rPr lang="en"/>
              <a:t>For the </a:t>
            </a:r>
            <a:r>
              <a:rPr lang="en" b="1"/>
              <a:t>SMALL dataset</a:t>
            </a:r>
            <a:r>
              <a:rPr lang="en"/>
              <a:t> we used:</a:t>
            </a:r>
            <a:endParaRPr/>
          </a:p>
          <a:p>
            <a:pPr marL="0" lvl="0" indent="0" algn="l" rtl="0">
              <a:spcBef>
                <a:spcPts val="0"/>
              </a:spcBef>
              <a:spcAft>
                <a:spcPts val="0"/>
              </a:spcAft>
              <a:buNone/>
            </a:pPr>
            <a:r>
              <a:rPr lang="en"/>
              <a:t>dbms.memory.heap.initial_size=</a:t>
            </a:r>
            <a:r>
              <a:rPr lang="en" b="1"/>
              <a:t>4G</a:t>
            </a:r>
            <a:endParaRPr b="1"/>
          </a:p>
          <a:p>
            <a:pPr marL="0" lvl="0" indent="0" algn="l" rtl="0">
              <a:spcBef>
                <a:spcPts val="0"/>
              </a:spcBef>
              <a:spcAft>
                <a:spcPts val="0"/>
              </a:spcAft>
              <a:buNone/>
            </a:pPr>
            <a:r>
              <a:rPr lang="en"/>
              <a:t>dbms.memory.heap.max_size=</a:t>
            </a:r>
            <a:r>
              <a:rPr lang="en" b="1"/>
              <a:t>4G</a:t>
            </a:r>
            <a:endParaRPr b="1"/>
          </a:p>
          <a:p>
            <a:pPr marL="0" lvl="0" indent="0" algn="l" rtl="0">
              <a:spcBef>
                <a:spcPts val="0"/>
              </a:spcBef>
              <a:spcAft>
                <a:spcPts val="0"/>
              </a:spcAft>
              <a:buNone/>
            </a:pPr>
            <a:endParaRPr/>
          </a:p>
          <a:p>
            <a:pPr marL="0" lvl="0" indent="0" algn="l" rtl="0">
              <a:spcBef>
                <a:spcPts val="0"/>
              </a:spcBef>
              <a:spcAft>
                <a:spcPts val="0"/>
              </a:spcAft>
              <a:buNone/>
            </a:pPr>
            <a:r>
              <a:rPr lang="en"/>
              <a:t>For the </a:t>
            </a:r>
            <a:r>
              <a:rPr lang="en" b="1"/>
              <a:t>MEDIUM dataset </a:t>
            </a:r>
            <a:r>
              <a:rPr lang="en"/>
              <a:t>we used:</a:t>
            </a:r>
            <a:endParaRPr/>
          </a:p>
          <a:p>
            <a:pPr marL="0" lvl="0" indent="0" algn="l" rtl="0">
              <a:spcBef>
                <a:spcPts val="0"/>
              </a:spcBef>
              <a:spcAft>
                <a:spcPts val="0"/>
              </a:spcAft>
              <a:buNone/>
            </a:pPr>
            <a:r>
              <a:rPr lang="en"/>
              <a:t>dbms.memory.heap.initial_size=</a:t>
            </a:r>
            <a:r>
              <a:rPr lang="en" b="1"/>
              <a:t>6G</a:t>
            </a:r>
            <a:endParaRPr b="1"/>
          </a:p>
          <a:p>
            <a:pPr marL="0" lvl="0" indent="0" algn="l" rtl="0">
              <a:spcBef>
                <a:spcPts val="0"/>
              </a:spcBef>
              <a:spcAft>
                <a:spcPts val="0"/>
              </a:spcAft>
              <a:buNone/>
            </a:pPr>
            <a:r>
              <a:rPr lang="en"/>
              <a:t>dbms.memory.heap.max_size=</a:t>
            </a:r>
            <a:r>
              <a:rPr lang="en" b="1"/>
              <a:t>6G</a:t>
            </a:r>
            <a:endParaRPr b="1"/>
          </a:p>
          <a:p>
            <a:pPr marL="0" lvl="0" indent="0" algn="l" rtl="0">
              <a:spcBef>
                <a:spcPts val="0"/>
              </a:spcBef>
              <a:spcAft>
                <a:spcPts val="0"/>
              </a:spcAft>
              <a:buNone/>
            </a:pPr>
            <a:endParaRPr/>
          </a:p>
          <a:p>
            <a:pPr marL="0" lvl="0" indent="0" algn="l" rtl="0">
              <a:spcBef>
                <a:spcPts val="0"/>
              </a:spcBef>
              <a:spcAft>
                <a:spcPts val="0"/>
              </a:spcAft>
              <a:buNone/>
            </a:pPr>
            <a:r>
              <a:rPr lang="en"/>
              <a:t>For the </a:t>
            </a:r>
            <a:r>
              <a:rPr lang="en" b="1"/>
              <a:t>LARGE dataset </a:t>
            </a:r>
            <a:r>
              <a:rPr lang="en"/>
              <a:t>we used:</a:t>
            </a:r>
            <a:endParaRPr/>
          </a:p>
          <a:p>
            <a:pPr marL="0" lvl="0" indent="0" algn="l" rtl="0">
              <a:spcBef>
                <a:spcPts val="0"/>
              </a:spcBef>
              <a:spcAft>
                <a:spcPts val="0"/>
              </a:spcAft>
              <a:buNone/>
            </a:pPr>
            <a:r>
              <a:rPr lang="en"/>
              <a:t>dbms.memory.heap.initial_size=</a:t>
            </a:r>
            <a:r>
              <a:rPr lang="en" b="1"/>
              <a:t>8G</a:t>
            </a:r>
            <a:endParaRPr b="1"/>
          </a:p>
          <a:p>
            <a:pPr marL="0" lvl="0" indent="0" algn="l" rtl="0">
              <a:spcBef>
                <a:spcPts val="0"/>
              </a:spcBef>
              <a:spcAft>
                <a:spcPts val="0"/>
              </a:spcAft>
              <a:buNone/>
            </a:pPr>
            <a:r>
              <a:rPr lang="en"/>
              <a:t>dbms.memory.heap.max_size=</a:t>
            </a:r>
            <a:r>
              <a:rPr lang="en" b="1"/>
              <a:t>8G</a:t>
            </a:r>
            <a:endParaRPr b="1"/>
          </a:p>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1"/>
        <p:cNvGrpSpPr/>
        <p:nvPr/>
      </p:nvGrpSpPr>
      <p:grpSpPr>
        <a:xfrm>
          <a:off x="0" y="0"/>
          <a:ext cx="0" cy="0"/>
          <a:chOff x="0" y="0"/>
          <a:chExt cx="0" cy="0"/>
        </a:xfrm>
      </p:grpSpPr>
      <p:sp>
        <p:nvSpPr>
          <p:cNvPr id="2342" name="Google Shape;2342;p56"/>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 loading time</a:t>
            </a:r>
            <a:endParaRPr/>
          </a:p>
          <a:p>
            <a:pPr marL="0" lvl="0" indent="0" algn="ctr" rtl="0">
              <a:spcBef>
                <a:spcPts val="0"/>
              </a:spcBef>
              <a:spcAft>
                <a:spcPts val="0"/>
              </a:spcAft>
              <a:buNone/>
            </a:pPr>
            <a:endParaRPr/>
          </a:p>
        </p:txBody>
      </p:sp>
      <p:graphicFrame>
        <p:nvGraphicFramePr>
          <p:cNvPr id="2343" name="Google Shape;2343;p56"/>
          <p:cNvGraphicFramePr/>
          <p:nvPr/>
        </p:nvGraphicFramePr>
        <p:xfrm>
          <a:off x="1455175" y="1196475"/>
          <a:ext cx="6426950" cy="1545000"/>
        </p:xfrm>
        <a:graphic>
          <a:graphicData uri="http://schemas.openxmlformats.org/drawingml/2006/table">
            <a:tbl>
              <a:tblPr>
                <a:noFill/>
                <a:tableStyleId>{88FDCD3F-3CBF-42FA-A9B8-93CE43994E67}</a:tableStyleId>
              </a:tblPr>
              <a:tblGrid>
                <a:gridCol w="1409425">
                  <a:extLst>
                    <a:ext uri="{9D8B030D-6E8A-4147-A177-3AD203B41FA5}">
                      <a16:colId xmlns:a16="http://schemas.microsoft.com/office/drawing/2014/main" val="20000"/>
                    </a:ext>
                  </a:extLst>
                </a:gridCol>
                <a:gridCol w="1592675">
                  <a:extLst>
                    <a:ext uri="{9D8B030D-6E8A-4147-A177-3AD203B41FA5}">
                      <a16:colId xmlns:a16="http://schemas.microsoft.com/office/drawing/2014/main" val="20001"/>
                    </a:ext>
                  </a:extLst>
                </a:gridCol>
                <a:gridCol w="1564450">
                  <a:extLst>
                    <a:ext uri="{9D8B030D-6E8A-4147-A177-3AD203B41FA5}">
                      <a16:colId xmlns:a16="http://schemas.microsoft.com/office/drawing/2014/main" val="20002"/>
                    </a:ext>
                  </a:extLst>
                </a:gridCol>
                <a:gridCol w="1860400">
                  <a:extLst>
                    <a:ext uri="{9D8B030D-6E8A-4147-A177-3AD203B41FA5}">
                      <a16:colId xmlns:a16="http://schemas.microsoft.com/office/drawing/2014/main" val="20003"/>
                    </a:ext>
                  </a:extLst>
                </a:gridCol>
              </a:tblGrid>
              <a:tr h="386250">
                <a:tc>
                  <a:txBody>
                    <a:bodyPr/>
                    <a:lstStyle/>
                    <a:p>
                      <a:pPr marL="0" lvl="0" indent="0" algn="ctr" rtl="0">
                        <a:lnSpc>
                          <a:spcPct val="115000"/>
                        </a:lnSpc>
                        <a:spcBef>
                          <a:spcPts val="0"/>
                        </a:spcBef>
                        <a:spcAft>
                          <a:spcPts val="0"/>
                        </a:spcAft>
                        <a:buNone/>
                      </a:pPr>
                      <a:r>
                        <a:rPr lang="en" sz="1600">
                          <a:latin typeface="Fjalla One"/>
                          <a:ea typeface="Fjalla One"/>
                          <a:cs typeface="Fjalla One"/>
                          <a:sym typeface="Fjalla One"/>
                        </a:rPr>
                        <a:t>DATASET</a:t>
                      </a:r>
                      <a:endParaRPr sz="1600">
                        <a:latin typeface="Fjalla One"/>
                        <a:ea typeface="Fjalla One"/>
                        <a:cs typeface="Fjalla One"/>
                        <a:sym typeface="Fjalla One"/>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Fjalla One"/>
                          <a:ea typeface="Fjalla One"/>
                          <a:cs typeface="Fjalla One"/>
                          <a:sym typeface="Fjalla One"/>
                        </a:rPr>
                        <a:t>CUSTOMERS LT</a:t>
                      </a:r>
                      <a:endParaRPr sz="1600">
                        <a:latin typeface="Fjalla One"/>
                        <a:ea typeface="Fjalla One"/>
                        <a:cs typeface="Fjalla One"/>
                        <a:sym typeface="Fjalla One"/>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AD1DC"/>
                    </a:solidFill>
                  </a:tcPr>
                </a:tc>
                <a:tc>
                  <a:txBody>
                    <a:bodyPr/>
                    <a:lstStyle/>
                    <a:p>
                      <a:pPr marL="0" lvl="0" indent="0" algn="ctr" rtl="0">
                        <a:lnSpc>
                          <a:spcPct val="115000"/>
                        </a:lnSpc>
                        <a:spcBef>
                          <a:spcPts val="0"/>
                        </a:spcBef>
                        <a:spcAft>
                          <a:spcPts val="0"/>
                        </a:spcAft>
                        <a:buNone/>
                      </a:pPr>
                      <a:r>
                        <a:rPr lang="en" sz="1600">
                          <a:latin typeface="Fjalla One"/>
                          <a:ea typeface="Fjalla One"/>
                          <a:cs typeface="Fjalla One"/>
                          <a:sym typeface="Fjalla One"/>
                        </a:rPr>
                        <a:t>TERMINALS LT</a:t>
                      </a:r>
                      <a:endParaRPr sz="1600">
                        <a:latin typeface="Fjalla One"/>
                        <a:ea typeface="Fjalla One"/>
                        <a:cs typeface="Fjalla One"/>
                        <a:sym typeface="Fjalla One"/>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CE5CD"/>
                    </a:solidFill>
                  </a:tcPr>
                </a:tc>
                <a:tc>
                  <a:txBody>
                    <a:bodyPr/>
                    <a:lstStyle/>
                    <a:p>
                      <a:pPr marL="0" lvl="0" indent="0" algn="ctr" rtl="0">
                        <a:lnSpc>
                          <a:spcPct val="115000"/>
                        </a:lnSpc>
                        <a:spcBef>
                          <a:spcPts val="0"/>
                        </a:spcBef>
                        <a:spcAft>
                          <a:spcPts val="0"/>
                        </a:spcAft>
                        <a:buNone/>
                      </a:pPr>
                      <a:r>
                        <a:rPr lang="en" sz="1600">
                          <a:latin typeface="Fjalla One"/>
                          <a:ea typeface="Fjalla One"/>
                          <a:cs typeface="Fjalla One"/>
                          <a:sym typeface="Fjalla One"/>
                        </a:rPr>
                        <a:t>TRANSACTIONS LT</a:t>
                      </a:r>
                      <a:endParaRPr sz="1600">
                        <a:latin typeface="Fjalla One"/>
                        <a:ea typeface="Fjalla One"/>
                        <a:cs typeface="Fjalla One"/>
                        <a:sym typeface="Fjalla One"/>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386250">
                <a:tc>
                  <a:txBody>
                    <a:bodyPr/>
                    <a:lstStyle/>
                    <a:p>
                      <a:pPr marL="0" lvl="0" indent="0" algn="ctr" rtl="0">
                        <a:lnSpc>
                          <a:spcPct val="115000"/>
                        </a:lnSpc>
                        <a:spcBef>
                          <a:spcPts val="0"/>
                        </a:spcBef>
                        <a:spcAft>
                          <a:spcPts val="0"/>
                        </a:spcAft>
                        <a:buNone/>
                      </a:pPr>
                      <a:r>
                        <a:rPr lang="en" sz="1600">
                          <a:latin typeface="Fjalla One"/>
                          <a:ea typeface="Fjalla One"/>
                          <a:cs typeface="Fjalla One"/>
                          <a:sym typeface="Fjalla One"/>
                        </a:rPr>
                        <a:t>SMALL</a:t>
                      </a:r>
                      <a:endParaRPr sz="1600">
                        <a:latin typeface="Fjalla One"/>
                        <a:ea typeface="Fjalla One"/>
                        <a:cs typeface="Fjalla One"/>
                        <a:sym typeface="Fjalla One"/>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2524</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550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9FCFF"/>
                    </a:solidFill>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4454819</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9FCFF"/>
                    </a:solidFill>
                  </a:tcPr>
                </a:tc>
                <a:extLst>
                  <a:ext uri="{0D108BD9-81ED-4DB2-BD59-A6C34878D82A}">
                    <a16:rowId xmlns:a16="http://schemas.microsoft.com/office/drawing/2014/main" val="10001"/>
                  </a:ext>
                </a:extLst>
              </a:tr>
              <a:tr h="386250">
                <a:tc>
                  <a:txBody>
                    <a:bodyPr/>
                    <a:lstStyle/>
                    <a:p>
                      <a:pPr marL="0" lvl="0" indent="0" algn="ctr" rtl="0">
                        <a:lnSpc>
                          <a:spcPct val="115000"/>
                        </a:lnSpc>
                        <a:spcBef>
                          <a:spcPts val="0"/>
                        </a:spcBef>
                        <a:spcAft>
                          <a:spcPts val="0"/>
                        </a:spcAft>
                        <a:buNone/>
                      </a:pPr>
                      <a:r>
                        <a:rPr lang="en" sz="1600">
                          <a:latin typeface="Fjalla One"/>
                          <a:ea typeface="Fjalla One"/>
                          <a:cs typeface="Fjalla One"/>
                          <a:sym typeface="Fjalla One"/>
                        </a:rPr>
                        <a:t>MEDIUM</a:t>
                      </a:r>
                      <a:endParaRPr sz="1600">
                        <a:latin typeface="Fjalla One"/>
                        <a:ea typeface="Fjalla One"/>
                        <a:cs typeface="Fjalla One"/>
                        <a:sym typeface="Fjalla One"/>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980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330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16645816</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86250">
                <a:tc>
                  <a:txBody>
                    <a:bodyPr/>
                    <a:lstStyle/>
                    <a:p>
                      <a:pPr marL="0" lvl="0" indent="0" algn="ctr" rtl="0">
                        <a:lnSpc>
                          <a:spcPct val="115000"/>
                        </a:lnSpc>
                        <a:spcBef>
                          <a:spcPts val="0"/>
                        </a:spcBef>
                        <a:spcAft>
                          <a:spcPts val="0"/>
                        </a:spcAft>
                        <a:buNone/>
                      </a:pPr>
                      <a:r>
                        <a:rPr lang="en" sz="1600">
                          <a:latin typeface="Fjalla One"/>
                          <a:ea typeface="Fjalla One"/>
                          <a:cs typeface="Fjalla One"/>
                          <a:sym typeface="Fjalla One"/>
                        </a:rPr>
                        <a:t>LARGE</a:t>
                      </a:r>
                      <a:endParaRPr sz="1600">
                        <a:latin typeface="Fjalla One"/>
                        <a:ea typeface="Fjalla One"/>
                        <a:cs typeface="Fjalla One"/>
                        <a:sym typeface="Fjalla One"/>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4183</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1270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39429964</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pic>
        <p:nvPicPr>
          <p:cNvPr id="2344" name="Google Shape;2344;p56" title="Grafico"/>
          <p:cNvPicPr preferRelativeResize="0"/>
          <p:nvPr/>
        </p:nvPicPr>
        <p:blipFill>
          <a:blip r:embed="rId3">
            <a:alphaModFix/>
          </a:blip>
          <a:stretch>
            <a:fillRect/>
          </a:stretch>
        </p:blipFill>
        <p:spPr>
          <a:xfrm>
            <a:off x="118663" y="3074824"/>
            <a:ext cx="2847284" cy="1759400"/>
          </a:xfrm>
          <a:prstGeom prst="rect">
            <a:avLst/>
          </a:prstGeom>
          <a:noFill/>
          <a:ln>
            <a:noFill/>
          </a:ln>
          <a:effectLst>
            <a:outerShdw blurRad="57150" dist="19050" dir="5400000" algn="bl" rotWithShape="0">
              <a:srgbClr val="000000">
                <a:alpha val="50000"/>
              </a:srgbClr>
            </a:outerShdw>
          </a:effectLst>
        </p:spPr>
      </p:pic>
      <p:pic>
        <p:nvPicPr>
          <p:cNvPr id="2345" name="Google Shape;2345;p56" title="Grafico"/>
          <p:cNvPicPr preferRelativeResize="0"/>
          <p:nvPr/>
        </p:nvPicPr>
        <p:blipFill>
          <a:blip r:embed="rId4">
            <a:alphaModFix/>
          </a:blip>
          <a:stretch>
            <a:fillRect/>
          </a:stretch>
        </p:blipFill>
        <p:spPr>
          <a:xfrm>
            <a:off x="3110737" y="3052725"/>
            <a:ext cx="2889475" cy="1779696"/>
          </a:xfrm>
          <a:prstGeom prst="rect">
            <a:avLst/>
          </a:prstGeom>
          <a:noFill/>
          <a:ln>
            <a:noFill/>
          </a:ln>
          <a:effectLst>
            <a:outerShdw blurRad="57150" dist="19050" dir="5400000" algn="bl" rotWithShape="0">
              <a:srgbClr val="000000">
                <a:alpha val="50000"/>
              </a:srgbClr>
            </a:outerShdw>
          </a:effectLst>
        </p:spPr>
      </p:pic>
      <p:pic>
        <p:nvPicPr>
          <p:cNvPr id="2346" name="Google Shape;2346;p56" title="Grafico"/>
          <p:cNvPicPr preferRelativeResize="0"/>
          <p:nvPr/>
        </p:nvPicPr>
        <p:blipFill>
          <a:blip r:embed="rId5">
            <a:alphaModFix/>
          </a:blip>
          <a:stretch>
            <a:fillRect/>
          </a:stretch>
        </p:blipFill>
        <p:spPr>
          <a:xfrm>
            <a:off x="6145013" y="3050925"/>
            <a:ext cx="2889475" cy="17833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0"/>
        <p:cNvGrpSpPr/>
        <p:nvPr/>
      </p:nvGrpSpPr>
      <p:grpSpPr>
        <a:xfrm>
          <a:off x="0" y="0"/>
          <a:ext cx="0" cy="0"/>
          <a:chOff x="0" y="0"/>
          <a:chExt cx="0" cy="0"/>
        </a:xfrm>
      </p:grpSpPr>
      <p:sp>
        <p:nvSpPr>
          <p:cNvPr id="2351" name="Google Shape;2351;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Queries</a:t>
            </a:r>
            <a:endParaRPr dirty="0"/>
          </a:p>
        </p:txBody>
      </p:sp>
      <p:sp>
        <p:nvSpPr>
          <p:cNvPr id="2352" name="Google Shape;2352;p57"/>
          <p:cNvSpPr txBox="1">
            <a:spLocks noGrp="1"/>
          </p:cNvSpPr>
          <p:nvPr>
            <p:ph type="subTitle" idx="1"/>
          </p:nvPr>
        </p:nvSpPr>
        <p:spPr>
          <a:xfrm>
            <a:off x="1196175" y="1491350"/>
            <a:ext cx="7051800" cy="26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General optimization</a:t>
            </a:r>
            <a:r>
              <a:rPr lang="en">
                <a:solidFill>
                  <a:schemeClr val="dk1"/>
                </a:solidFill>
              </a:rPr>
              <a:t>: creation of </a:t>
            </a:r>
            <a:r>
              <a:rPr lang="en" b="1">
                <a:solidFill>
                  <a:schemeClr val="dk1"/>
                </a:solidFill>
              </a:rPr>
              <a:t>indexes</a:t>
            </a:r>
            <a:r>
              <a:rPr lang="en">
                <a:solidFill>
                  <a:schemeClr val="dk1"/>
                </a:solidFill>
              </a:rPr>
              <a:t>.</a:t>
            </a:r>
            <a:endParaRPr>
              <a:solidFill>
                <a:schemeClr val="dk1"/>
              </a:solidFill>
            </a:endParaRPr>
          </a:p>
        </p:txBody>
      </p:sp>
      <p:pic>
        <p:nvPicPr>
          <p:cNvPr id="2353" name="Google Shape;2353;p57"/>
          <p:cNvPicPr preferRelativeResize="0"/>
          <p:nvPr/>
        </p:nvPicPr>
        <p:blipFill>
          <a:blip r:embed="rId3">
            <a:alphaModFix/>
          </a:blip>
          <a:stretch>
            <a:fillRect/>
          </a:stretch>
        </p:blipFill>
        <p:spPr>
          <a:xfrm>
            <a:off x="1271016" y="2040083"/>
            <a:ext cx="5974375" cy="13092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7"/>
        <p:cNvGrpSpPr/>
        <p:nvPr/>
      </p:nvGrpSpPr>
      <p:grpSpPr>
        <a:xfrm>
          <a:off x="0" y="0"/>
          <a:ext cx="0" cy="0"/>
          <a:chOff x="0" y="0"/>
          <a:chExt cx="0" cy="0"/>
        </a:xfrm>
      </p:grpSpPr>
      <p:sp>
        <p:nvSpPr>
          <p:cNvPr id="2359" name="Google Shape;2359;p58"/>
          <p:cNvSpPr txBox="1">
            <a:spLocks noGrp="1"/>
          </p:cNvSpPr>
          <p:nvPr>
            <p:ph type="subTitle" idx="2"/>
          </p:nvPr>
        </p:nvSpPr>
        <p:spPr>
          <a:xfrm>
            <a:off x="1691675" y="1320125"/>
            <a:ext cx="2080200" cy="1395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i="1"/>
              <a:t>For each customer identifies the amount that he/she has spent for every week of the current semester.</a:t>
            </a:r>
            <a:endParaRPr sz="1300" i="1">
              <a:latin typeface="Barlow Semi Condensed"/>
              <a:ea typeface="Barlow Semi Condensed"/>
              <a:cs typeface="Barlow Semi Condensed"/>
              <a:sym typeface="Barlow Semi Condensed"/>
            </a:endParaRPr>
          </a:p>
        </p:txBody>
      </p:sp>
      <p:sp>
        <p:nvSpPr>
          <p:cNvPr id="2360" name="Google Shape;2360;p58"/>
          <p:cNvSpPr txBox="1">
            <a:spLocks noGrp="1"/>
          </p:cNvSpPr>
          <p:nvPr>
            <p:ph type="subTitle" idx="4"/>
          </p:nvPr>
        </p:nvSpPr>
        <p:spPr>
          <a:xfrm>
            <a:off x="5042325" y="1320125"/>
            <a:ext cx="3490200" cy="1229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i="1"/>
              <a:t>For each terminal identify the possible fraudulent transactions. The fraudulent transactions  are those whose import is higher or lower than 10% of the average import of the transactions  executed on the same terminal in the previous semester. </a:t>
            </a:r>
            <a:endParaRPr sz="1300" i="1"/>
          </a:p>
          <a:p>
            <a:pPr marL="0" lvl="0" indent="0" algn="l" rtl="0">
              <a:spcBef>
                <a:spcPts val="0"/>
              </a:spcBef>
              <a:spcAft>
                <a:spcPts val="0"/>
              </a:spcAft>
              <a:buNone/>
            </a:pPr>
            <a:endParaRPr sz="1300" i="1"/>
          </a:p>
        </p:txBody>
      </p:sp>
      <p:sp>
        <p:nvSpPr>
          <p:cNvPr id="2361" name="Google Shape;2361;p58"/>
          <p:cNvSpPr txBox="1"/>
          <p:nvPr/>
        </p:nvSpPr>
        <p:spPr>
          <a:xfrm>
            <a:off x="512075" y="1320124"/>
            <a:ext cx="1179600" cy="122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1</a:t>
            </a:r>
            <a:endParaRPr sz="7200">
              <a:solidFill>
                <a:schemeClr val="accent1"/>
              </a:solidFill>
              <a:latin typeface="Fjalla One"/>
              <a:ea typeface="Fjalla One"/>
              <a:cs typeface="Fjalla One"/>
              <a:sym typeface="Fjalla One"/>
            </a:endParaRPr>
          </a:p>
        </p:txBody>
      </p:sp>
      <p:sp>
        <p:nvSpPr>
          <p:cNvPr id="2362" name="Google Shape;2362;p58"/>
          <p:cNvSpPr txBox="1"/>
          <p:nvPr/>
        </p:nvSpPr>
        <p:spPr>
          <a:xfrm>
            <a:off x="3862718" y="1320136"/>
            <a:ext cx="1179600" cy="122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2</a:t>
            </a:r>
            <a:endParaRPr sz="7200">
              <a:solidFill>
                <a:schemeClr val="accent1"/>
              </a:solidFill>
              <a:latin typeface="Fjalla One"/>
              <a:ea typeface="Fjalla One"/>
              <a:cs typeface="Fjalla One"/>
              <a:sym typeface="Fjalla One"/>
            </a:endParaRPr>
          </a:p>
        </p:txBody>
      </p:sp>
      <p:sp>
        <p:nvSpPr>
          <p:cNvPr id="2363" name="Google Shape;2363;p58"/>
          <p:cNvSpPr txBox="1">
            <a:spLocks noGrp="1"/>
          </p:cNvSpPr>
          <p:nvPr>
            <p:ph type="subTitle" idx="2"/>
          </p:nvPr>
        </p:nvSpPr>
        <p:spPr>
          <a:xfrm>
            <a:off x="1857375" y="2715725"/>
            <a:ext cx="5917800" cy="1603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i="1"/>
              <a:t>Given a user u, determine the “co-customer-relationships CC of degree k”. A user u’ is a co-customer of u if you can determine a chain “u1-t1-u2-t2-…tk-1-uk” such that u1=u, uk=u’, and for each 1&lt;=i, j&lt;=k, ui &lt;&gt; uj, and t1,..tk-1 are the terminals on which a transaction has been  executed. Therefore, CCk(u)={u’| a chain exists between u and u’ of degree k}. Please, note  that depending on the adopted model, the computation of CCk(u) could be quite  complicated. Consider at least the computation of CC3(u) (i.e. the co-customer  relationships of degree 3).</a:t>
            </a:r>
            <a:endParaRPr sz="1300" i="1">
              <a:latin typeface="Barlow Semi Condensed"/>
              <a:ea typeface="Barlow Semi Condensed"/>
              <a:cs typeface="Barlow Semi Condensed"/>
              <a:sym typeface="Barlow Semi Condensed"/>
            </a:endParaRPr>
          </a:p>
        </p:txBody>
      </p:sp>
      <p:sp>
        <p:nvSpPr>
          <p:cNvPr id="2364" name="Google Shape;2364;p58"/>
          <p:cNvSpPr txBox="1"/>
          <p:nvPr/>
        </p:nvSpPr>
        <p:spPr>
          <a:xfrm>
            <a:off x="512075" y="2715724"/>
            <a:ext cx="1179600" cy="122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3</a:t>
            </a:r>
            <a:endParaRPr sz="7200">
              <a:solidFill>
                <a:schemeClr val="accent1"/>
              </a:solidFill>
              <a:latin typeface="Fjalla One"/>
              <a:ea typeface="Fjalla One"/>
              <a:cs typeface="Fjalla One"/>
              <a:sym typeface="Fjalla One"/>
            </a:endParaRPr>
          </a:p>
        </p:txBody>
      </p:sp>
      <p:sp>
        <p:nvSpPr>
          <p:cNvPr id="4" name="Google Shape;2351;p57">
            <a:extLst>
              <a:ext uri="{FF2B5EF4-FFF2-40B4-BE49-F238E27FC236}">
                <a16:creationId xmlns:a16="http://schemas.microsoft.com/office/drawing/2014/main" id="{8A363816-944B-B539-D89E-D0665B46ABFF}"/>
              </a:ext>
            </a:extLst>
          </p:cNvPr>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Queries</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8"/>
        <p:cNvGrpSpPr/>
        <p:nvPr/>
      </p:nvGrpSpPr>
      <p:grpSpPr>
        <a:xfrm>
          <a:off x="0" y="0"/>
          <a:ext cx="0" cy="0"/>
          <a:chOff x="0" y="0"/>
          <a:chExt cx="0" cy="0"/>
        </a:xfrm>
      </p:grpSpPr>
      <p:sp>
        <p:nvSpPr>
          <p:cNvPr id="2370" name="Google Shape;2370;p59"/>
          <p:cNvSpPr txBox="1">
            <a:spLocks noGrp="1"/>
          </p:cNvSpPr>
          <p:nvPr>
            <p:ph type="subTitle" idx="2"/>
          </p:nvPr>
        </p:nvSpPr>
        <p:spPr>
          <a:xfrm>
            <a:off x="2209925" y="1296925"/>
            <a:ext cx="2056200" cy="1395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i="1"/>
              <a:t>Each transaction should be extended with the period of the day {morning, afternoon, evening, night} in which the  transaction has been </a:t>
            </a:r>
            <a:endParaRPr sz="1300" i="1"/>
          </a:p>
          <a:p>
            <a:pPr marL="0" lvl="0" indent="0" algn="just" rtl="0">
              <a:spcBef>
                <a:spcPts val="0"/>
              </a:spcBef>
              <a:spcAft>
                <a:spcPts val="0"/>
              </a:spcAft>
              <a:buNone/>
            </a:pPr>
            <a:endParaRPr sz="1300" i="1"/>
          </a:p>
        </p:txBody>
      </p:sp>
      <p:sp>
        <p:nvSpPr>
          <p:cNvPr id="2371" name="Google Shape;2371;p59"/>
          <p:cNvSpPr txBox="1">
            <a:spLocks noGrp="1"/>
          </p:cNvSpPr>
          <p:nvPr>
            <p:ph type="subTitle" idx="4"/>
          </p:nvPr>
        </p:nvSpPr>
        <p:spPr>
          <a:xfrm>
            <a:off x="5791225" y="1296925"/>
            <a:ext cx="2790900" cy="1229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i="1"/>
              <a:t>Each transaction should be extended with the kind of products that have been bought through the transaction {high tech, food, clothing, consumable, other}. The values can be chosen randomly.</a:t>
            </a:r>
            <a:endParaRPr sz="1300" i="1"/>
          </a:p>
        </p:txBody>
      </p:sp>
      <p:sp>
        <p:nvSpPr>
          <p:cNvPr id="2372" name="Google Shape;2372;p59"/>
          <p:cNvSpPr txBox="1"/>
          <p:nvPr/>
        </p:nvSpPr>
        <p:spPr>
          <a:xfrm>
            <a:off x="561725" y="1296925"/>
            <a:ext cx="1648200" cy="122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4.1</a:t>
            </a:r>
            <a:r>
              <a:rPr lang="en" sz="5000">
                <a:solidFill>
                  <a:schemeClr val="accent1"/>
                </a:solidFill>
                <a:latin typeface="Fjalla One"/>
                <a:ea typeface="Fjalla One"/>
                <a:cs typeface="Fjalla One"/>
                <a:sym typeface="Fjalla One"/>
              </a:rPr>
              <a:t>a</a:t>
            </a:r>
            <a:endParaRPr sz="5000">
              <a:solidFill>
                <a:schemeClr val="accent1"/>
              </a:solidFill>
              <a:latin typeface="Fjalla One"/>
              <a:ea typeface="Fjalla One"/>
              <a:cs typeface="Fjalla One"/>
              <a:sym typeface="Fjalla One"/>
            </a:endParaRPr>
          </a:p>
        </p:txBody>
      </p:sp>
      <p:sp>
        <p:nvSpPr>
          <p:cNvPr id="2373" name="Google Shape;2373;p59"/>
          <p:cNvSpPr txBox="1"/>
          <p:nvPr/>
        </p:nvSpPr>
        <p:spPr>
          <a:xfrm>
            <a:off x="4143025" y="1296925"/>
            <a:ext cx="1648200" cy="122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4.1</a:t>
            </a:r>
            <a:r>
              <a:rPr lang="en" sz="5000">
                <a:solidFill>
                  <a:schemeClr val="accent1"/>
                </a:solidFill>
                <a:latin typeface="Fjalla One"/>
                <a:ea typeface="Fjalla One"/>
                <a:cs typeface="Fjalla One"/>
                <a:sym typeface="Fjalla One"/>
              </a:rPr>
              <a:t>b</a:t>
            </a:r>
            <a:endParaRPr sz="5000">
              <a:solidFill>
                <a:schemeClr val="accent1"/>
              </a:solidFill>
              <a:latin typeface="Fjalla One"/>
              <a:ea typeface="Fjalla One"/>
              <a:cs typeface="Fjalla One"/>
              <a:sym typeface="Fjalla One"/>
            </a:endParaRPr>
          </a:p>
        </p:txBody>
      </p:sp>
      <p:sp>
        <p:nvSpPr>
          <p:cNvPr id="2374" name="Google Shape;2374;p59"/>
          <p:cNvSpPr txBox="1">
            <a:spLocks noGrp="1"/>
          </p:cNvSpPr>
          <p:nvPr>
            <p:ph type="subTitle" idx="2"/>
          </p:nvPr>
        </p:nvSpPr>
        <p:spPr>
          <a:xfrm>
            <a:off x="2209925" y="2692525"/>
            <a:ext cx="2528100" cy="2334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i="1"/>
              <a:t>Customers that make more than three transactions related to the same types of products from the same terminal should be connected as “buying_friends”.  Therefore also this kind of relationship should be explicitly stored in the NOSQL  database and can be queried. </a:t>
            </a:r>
            <a:endParaRPr sz="1300" i="1"/>
          </a:p>
          <a:p>
            <a:pPr marL="0" lvl="0" indent="0" algn="just" rtl="0">
              <a:spcBef>
                <a:spcPts val="0"/>
              </a:spcBef>
              <a:spcAft>
                <a:spcPts val="0"/>
              </a:spcAft>
              <a:buNone/>
            </a:pPr>
            <a:endParaRPr sz="1300" i="1"/>
          </a:p>
        </p:txBody>
      </p:sp>
      <p:sp>
        <p:nvSpPr>
          <p:cNvPr id="2375" name="Google Shape;2375;p59"/>
          <p:cNvSpPr txBox="1"/>
          <p:nvPr/>
        </p:nvSpPr>
        <p:spPr>
          <a:xfrm>
            <a:off x="649775" y="2692525"/>
            <a:ext cx="1472100" cy="122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4.2</a:t>
            </a:r>
            <a:endParaRPr sz="7200">
              <a:solidFill>
                <a:schemeClr val="accent1"/>
              </a:solidFill>
              <a:latin typeface="Fjalla One"/>
              <a:ea typeface="Fjalla One"/>
              <a:cs typeface="Fjalla One"/>
              <a:sym typeface="Fjalla One"/>
            </a:endParaRPr>
          </a:p>
        </p:txBody>
      </p:sp>
      <p:sp>
        <p:nvSpPr>
          <p:cNvPr id="2376" name="Google Shape;2376;p59"/>
          <p:cNvSpPr txBox="1">
            <a:spLocks noGrp="1"/>
          </p:cNvSpPr>
          <p:nvPr>
            <p:ph type="subTitle" idx="2"/>
          </p:nvPr>
        </p:nvSpPr>
        <p:spPr>
          <a:xfrm>
            <a:off x="5917225" y="2808600"/>
            <a:ext cx="2664900" cy="2334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i="1"/>
              <a:t>Identify the buying-friend of degree K (i.e. the customers that are related through a chain of  buying-friend relationships of degree K). Again, depending on the model the operations can  become quite complicated. We expect that you write a script for K=4.  </a:t>
            </a:r>
            <a:endParaRPr sz="1300" i="1"/>
          </a:p>
          <a:p>
            <a:pPr marL="0" lvl="0" indent="0" algn="just" rtl="0">
              <a:spcBef>
                <a:spcPts val="0"/>
              </a:spcBef>
              <a:spcAft>
                <a:spcPts val="0"/>
              </a:spcAft>
              <a:buNone/>
            </a:pPr>
            <a:endParaRPr sz="1300" i="1"/>
          </a:p>
        </p:txBody>
      </p:sp>
      <p:sp>
        <p:nvSpPr>
          <p:cNvPr id="2377" name="Google Shape;2377;p59"/>
          <p:cNvSpPr txBox="1"/>
          <p:nvPr/>
        </p:nvSpPr>
        <p:spPr>
          <a:xfrm>
            <a:off x="4847600" y="2808600"/>
            <a:ext cx="943500" cy="1229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5</a:t>
            </a:r>
            <a:endParaRPr sz="7200">
              <a:solidFill>
                <a:schemeClr val="accent1"/>
              </a:solidFill>
              <a:latin typeface="Fjalla One"/>
              <a:ea typeface="Fjalla One"/>
              <a:cs typeface="Fjalla One"/>
              <a:sym typeface="Fjalla One"/>
            </a:endParaRPr>
          </a:p>
        </p:txBody>
      </p:sp>
      <p:sp>
        <p:nvSpPr>
          <p:cNvPr id="2378" name="Google Shape;2378;p59"/>
          <p:cNvSpPr txBox="1"/>
          <p:nvPr/>
        </p:nvSpPr>
        <p:spPr>
          <a:xfrm>
            <a:off x="3543325" y="2096725"/>
            <a:ext cx="3000000" cy="5958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300" i="1">
                <a:solidFill>
                  <a:schemeClr val="dk2"/>
                </a:solidFill>
                <a:latin typeface="Barlow Semi Condensed"/>
                <a:ea typeface="Barlow Semi Condensed"/>
                <a:cs typeface="Barlow Semi Condensed"/>
                <a:sym typeface="Barlow Semi Condensed"/>
              </a:rPr>
              <a:t>executed.</a:t>
            </a:r>
            <a:endParaRPr/>
          </a:p>
        </p:txBody>
      </p:sp>
      <p:sp>
        <p:nvSpPr>
          <p:cNvPr id="4" name="Google Shape;2351;p57">
            <a:extLst>
              <a:ext uri="{FF2B5EF4-FFF2-40B4-BE49-F238E27FC236}">
                <a16:creationId xmlns:a16="http://schemas.microsoft.com/office/drawing/2014/main" id="{F212E2D4-2EFC-EACE-3742-FEAD6BA8EC48}"/>
              </a:ext>
            </a:extLst>
          </p:cNvPr>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Queries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2"/>
        <p:cNvGrpSpPr/>
        <p:nvPr/>
      </p:nvGrpSpPr>
      <p:grpSpPr>
        <a:xfrm>
          <a:off x="0" y="0"/>
          <a:ext cx="0" cy="0"/>
          <a:chOff x="0" y="0"/>
          <a:chExt cx="0" cy="0"/>
        </a:xfrm>
      </p:grpSpPr>
      <p:grpSp>
        <p:nvGrpSpPr>
          <p:cNvPr id="2383" name="Google Shape;2383;p60"/>
          <p:cNvGrpSpPr/>
          <p:nvPr/>
        </p:nvGrpSpPr>
        <p:grpSpPr>
          <a:xfrm>
            <a:off x="1114277" y="234516"/>
            <a:ext cx="1424366" cy="1413447"/>
            <a:chOff x="3614228" y="234880"/>
            <a:chExt cx="1915500" cy="1915500"/>
          </a:xfrm>
        </p:grpSpPr>
        <p:sp>
          <p:nvSpPr>
            <p:cNvPr id="2384" name="Google Shape;2384;p60"/>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0"/>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6" name="Google Shape;2386;p60"/>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1</a:t>
            </a:r>
            <a:endParaRPr sz="100">
              <a:solidFill>
                <a:schemeClr val="dk2"/>
              </a:solidFill>
            </a:endParaRPr>
          </a:p>
        </p:txBody>
      </p:sp>
      <p:sp>
        <p:nvSpPr>
          <p:cNvPr id="2387" name="Google Shape;2387;p60"/>
          <p:cNvSpPr txBox="1">
            <a:spLocks noGrp="1"/>
          </p:cNvSpPr>
          <p:nvPr>
            <p:ph type="subTitle" idx="1"/>
          </p:nvPr>
        </p:nvSpPr>
        <p:spPr>
          <a:xfrm>
            <a:off x="2665100" y="494849"/>
            <a:ext cx="4809600" cy="7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customer identifies the amount that he/she has spent for every week of the current semester.”</a:t>
            </a:r>
            <a:endParaRPr sz="1500" i="1">
              <a:latin typeface="Barlow Semi Condensed"/>
              <a:ea typeface="Barlow Semi Condensed"/>
              <a:cs typeface="Barlow Semi Condensed"/>
              <a:sym typeface="Barlow Semi Condensed"/>
            </a:endParaRPr>
          </a:p>
        </p:txBody>
      </p:sp>
      <p:pic>
        <p:nvPicPr>
          <p:cNvPr id="2388" name="Google Shape;2388;p60"/>
          <p:cNvPicPr preferRelativeResize="0"/>
          <p:nvPr/>
        </p:nvPicPr>
        <p:blipFill>
          <a:blip r:embed="rId3">
            <a:alphaModFix/>
          </a:blip>
          <a:stretch>
            <a:fillRect/>
          </a:stretch>
        </p:blipFill>
        <p:spPr>
          <a:xfrm>
            <a:off x="1610700" y="1967975"/>
            <a:ext cx="5922599" cy="20857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2"/>
        <p:cNvGrpSpPr/>
        <p:nvPr/>
      </p:nvGrpSpPr>
      <p:grpSpPr>
        <a:xfrm>
          <a:off x="0" y="0"/>
          <a:ext cx="0" cy="0"/>
          <a:chOff x="0" y="0"/>
          <a:chExt cx="0" cy="0"/>
        </a:xfrm>
      </p:grpSpPr>
      <p:grpSp>
        <p:nvGrpSpPr>
          <p:cNvPr id="2393" name="Google Shape;2393;p61"/>
          <p:cNvGrpSpPr/>
          <p:nvPr/>
        </p:nvGrpSpPr>
        <p:grpSpPr>
          <a:xfrm>
            <a:off x="1114277" y="234516"/>
            <a:ext cx="1424366" cy="1413447"/>
            <a:chOff x="3614228" y="234880"/>
            <a:chExt cx="1915500" cy="1915500"/>
          </a:xfrm>
        </p:grpSpPr>
        <p:sp>
          <p:nvSpPr>
            <p:cNvPr id="2394" name="Google Shape;2394;p61"/>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1"/>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6" name="Google Shape;2396;p61"/>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1</a:t>
            </a:r>
            <a:endParaRPr sz="100">
              <a:solidFill>
                <a:schemeClr val="dk2"/>
              </a:solidFill>
            </a:endParaRPr>
          </a:p>
        </p:txBody>
      </p:sp>
      <p:sp>
        <p:nvSpPr>
          <p:cNvPr id="2397" name="Google Shape;2397;p61"/>
          <p:cNvSpPr txBox="1">
            <a:spLocks noGrp="1"/>
          </p:cNvSpPr>
          <p:nvPr>
            <p:ph type="subTitle" idx="1"/>
          </p:nvPr>
        </p:nvSpPr>
        <p:spPr>
          <a:xfrm>
            <a:off x="2665100" y="494849"/>
            <a:ext cx="4809600" cy="7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customer identifies the amount that he/she has spent for every week of the current semester.”</a:t>
            </a:r>
            <a:endParaRPr sz="1300" i="1">
              <a:latin typeface="Barlow Semi Condensed"/>
              <a:ea typeface="Barlow Semi Condensed"/>
              <a:cs typeface="Barlow Semi Condensed"/>
              <a:sym typeface="Barlow Semi Condensed"/>
            </a:endParaRPr>
          </a:p>
        </p:txBody>
      </p:sp>
      <p:sp>
        <p:nvSpPr>
          <p:cNvPr id="2398" name="Google Shape;2398;p61"/>
          <p:cNvSpPr txBox="1">
            <a:spLocks noGrp="1"/>
          </p:cNvSpPr>
          <p:nvPr>
            <p:ph type="subTitle" idx="1"/>
          </p:nvPr>
        </p:nvSpPr>
        <p:spPr>
          <a:xfrm>
            <a:off x="1114275" y="2167975"/>
            <a:ext cx="6899100" cy="2837700"/>
          </a:xfrm>
          <a:prstGeom prst="rect">
            <a:avLst/>
          </a:prstGeom>
          <a:solidFill>
            <a:schemeClr val="lt1"/>
          </a:solidFill>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900">
                <a:solidFill>
                  <a:srgbClr val="859900"/>
                </a:solidFill>
                <a:latin typeface="Courier New"/>
                <a:ea typeface="Courier New"/>
                <a:cs typeface="Courier New"/>
                <a:sym typeface="Courier New"/>
              </a:rPr>
              <a:t>CREATE</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INDEX</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IF</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NOT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EXISTS</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FOR</a:t>
            </a:r>
            <a:r>
              <a:rPr lang="en" sz="900">
                <a:solidFill>
                  <a:srgbClr val="333333"/>
                </a:solidFill>
                <a:latin typeface="Courier New"/>
                <a:ea typeface="Courier New"/>
                <a:cs typeface="Courier New"/>
                <a:sym typeface="Courier New"/>
              </a:rPr>
              <a:t> </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Transaction</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ON</a:t>
            </a:r>
            <a:r>
              <a:rPr lang="en" sz="900">
                <a:solidFill>
                  <a:srgbClr val="333333"/>
                </a:solidFill>
                <a:latin typeface="Courier New"/>
                <a:ea typeface="Courier New"/>
                <a:cs typeface="Courier New"/>
                <a:sym typeface="Courier New"/>
              </a:rPr>
              <a:t> </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datetime</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endParaRPr sz="900">
              <a:solidFill>
                <a:srgbClr val="000000"/>
              </a:solidFill>
              <a:latin typeface="Courier New"/>
              <a:ea typeface="Courier New"/>
              <a:cs typeface="Courier New"/>
              <a:sym typeface="Courier New"/>
            </a:endParaRPr>
          </a:p>
          <a:p>
            <a:pPr marL="0" lvl="0" indent="0" algn="just" rtl="0">
              <a:lnSpc>
                <a:spcPct val="115000"/>
              </a:lnSpc>
              <a:spcBef>
                <a:spcPts val="1400"/>
              </a:spcBef>
              <a:spcAft>
                <a:spcPts val="0"/>
              </a:spcAft>
              <a:buNone/>
            </a:pPr>
            <a:r>
              <a:rPr lang="en" sz="1100">
                <a:solidFill>
                  <a:srgbClr val="666666"/>
                </a:solidFill>
                <a:latin typeface="Georgia"/>
                <a:ea typeface="Georgia"/>
                <a:cs typeface="Georgia"/>
                <a:sym typeface="Georgia"/>
              </a:rPr>
              <a:t>Query</a:t>
            </a:r>
            <a:endParaRPr sz="1100">
              <a:solidFill>
                <a:srgbClr val="666666"/>
              </a:solidFill>
              <a:latin typeface="Georgia"/>
              <a:ea typeface="Georgia"/>
              <a:cs typeface="Georgia"/>
              <a:sym typeface="Georgia"/>
            </a:endParaRPr>
          </a:p>
          <a:p>
            <a:pPr marL="0" lvl="0" indent="0" algn="l" rtl="0">
              <a:lnSpc>
                <a:spcPct val="115000"/>
              </a:lnSpc>
              <a:spcBef>
                <a:spcPts val="400"/>
              </a:spcBef>
              <a:spcAft>
                <a:spcPts val="0"/>
              </a:spcAft>
              <a:buNone/>
            </a:pPr>
            <a:r>
              <a:rPr lang="en" sz="900">
                <a:solidFill>
                  <a:srgbClr val="859900"/>
                </a:solidFill>
                <a:latin typeface="Courier New"/>
                <a:ea typeface="Courier New"/>
                <a:cs typeface="Courier New"/>
                <a:sym typeface="Courier New"/>
              </a:rPr>
              <a:t>MATCH</a:t>
            </a:r>
            <a:r>
              <a:rPr lang="en" sz="900">
                <a:solidFill>
                  <a:srgbClr val="333333"/>
                </a:solidFill>
                <a:latin typeface="Courier New"/>
                <a:ea typeface="Courier New"/>
                <a:cs typeface="Courier New"/>
                <a:sym typeface="Courier New"/>
              </a:rPr>
              <a:t> </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c</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Customer</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MAKES</a:t>
            </a:r>
            <a:r>
              <a:rPr lang="en" sz="900">
                <a:solidFill>
                  <a:srgbClr val="586E75"/>
                </a:solidFill>
                <a:latin typeface="Courier New"/>
                <a:ea typeface="Courier New"/>
                <a:cs typeface="Courier New"/>
                <a:sym typeface="Courier New"/>
              </a:rPr>
              <a:t>]-&gt;(</a:t>
            </a:r>
            <a:r>
              <a:rPr lang="en" sz="900">
                <a:solidFill>
                  <a:srgbClr val="333333"/>
                </a:solidFill>
                <a:latin typeface="Courier New"/>
                <a:ea typeface="Courier New"/>
                <a:cs typeface="Courier New"/>
                <a:sym typeface="Courier New"/>
              </a:rPr>
              <a:t>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Transaction</a:t>
            </a:r>
            <a:r>
              <a:rPr lang="en" sz="900">
                <a:solidFill>
                  <a:srgbClr val="586E75"/>
                </a:solidFill>
                <a:latin typeface="Courier New"/>
                <a:ea typeface="Courier New"/>
                <a:cs typeface="Courier New"/>
                <a:sym typeface="Courier New"/>
              </a:rPr>
              <a:t>)</a:t>
            </a:r>
            <a:endParaRPr sz="9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859900"/>
                </a:solidFill>
                <a:latin typeface="Courier New"/>
                <a:ea typeface="Courier New"/>
                <a:cs typeface="Courier New"/>
                <a:sym typeface="Courier New"/>
              </a:rPr>
              <a:t>WITH</a:t>
            </a:r>
            <a:r>
              <a:rPr lang="en" sz="900">
                <a:solidFill>
                  <a:srgbClr val="333333"/>
                </a:solidFill>
                <a:latin typeface="Courier New"/>
                <a:ea typeface="Courier New"/>
                <a:cs typeface="Courier New"/>
                <a:sym typeface="Courier New"/>
              </a:rPr>
              <a:t> apoc</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date</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fields</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datetime</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solidFill>
                  <a:srgbClr val="B58900"/>
                </a:solidFill>
                <a:latin typeface="Courier New"/>
                <a:ea typeface="Courier New"/>
                <a:cs typeface="Courier New"/>
                <a:sym typeface="Courier New"/>
              </a:rPr>
              <a:t>'yyyy-MM-dd HH:mm:ss'</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AS </a:t>
            </a:r>
            <a:r>
              <a:rPr lang="en" sz="900">
                <a:solidFill>
                  <a:srgbClr val="333333"/>
                </a:solidFill>
                <a:latin typeface="Courier New"/>
                <a:ea typeface="Courier New"/>
                <a:cs typeface="Courier New"/>
                <a:sym typeface="Courier New"/>
              </a:rPr>
              <a:t>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c</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tx</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859900"/>
                </a:solidFill>
                <a:latin typeface="Courier New"/>
                <a:ea typeface="Courier New"/>
                <a:cs typeface="Courier New"/>
                <a:sym typeface="Courier New"/>
              </a:rPr>
              <a:t>WITH</a:t>
            </a:r>
            <a:r>
              <a:rPr lang="en" sz="900">
                <a:solidFill>
                  <a:srgbClr val="333333"/>
                </a:solidFill>
                <a:latin typeface="Courier New"/>
                <a:ea typeface="Courier New"/>
                <a:cs typeface="Courier New"/>
                <a:sym typeface="Courier New"/>
              </a:rPr>
              <a:t> date</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year</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years</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month</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months</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day</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days</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AS</a:t>
            </a:r>
            <a:r>
              <a:rPr lang="en" sz="900">
                <a:solidFill>
                  <a:srgbClr val="333333"/>
                </a:solidFill>
                <a:latin typeface="Courier New"/>
                <a:ea typeface="Courier New"/>
                <a:cs typeface="Courier New"/>
                <a:sym typeface="Courier New"/>
              </a:rPr>
              <a:t> dtx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c</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date</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AS</a:t>
            </a:r>
            <a:r>
              <a:rPr lang="en" sz="900">
                <a:solidFill>
                  <a:srgbClr val="333333"/>
                </a:solidFill>
                <a:latin typeface="Courier New"/>
                <a:ea typeface="Courier New"/>
                <a:cs typeface="Courier New"/>
                <a:sym typeface="Courier New"/>
              </a:rPr>
              <a:t> cd</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859900"/>
                </a:solidFill>
                <a:latin typeface="Courier New"/>
                <a:ea typeface="Courier New"/>
                <a:cs typeface="Courier New"/>
                <a:sym typeface="Courier New"/>
              </a:rPr>
              <a:t>WITH</a:t>
            </a:r>
            <a:r>
              <a:rPr lang="en" sz="900">
                <a:solidFill>
                  <a:srgbClr val="333333"/>
                </a:solidFill>
                <a:latin typeface="Courier New"/>
                <a:ea typeface="Courier New"/>
                <a:cs typeface="Courier New"/>
                <a:sym typeface="Courier New"/>
              </a:rPr>
              <a:t> dtx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c</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cd</a:t>
            </a:r>
            <a:r>
              <a:rPr lang="en" sz="900">
                <a:solidFill>
                  <a:srgbClr val="586E75"/>
                </a:solidFill>
                <a:latin typeface="Courier New"/>
                <a:ea typeface="Courier New"/>
                <a:cs typeface="Courier New"/>
                <a:sym typeface="Courier New"/>
              </a:rPr>
              <a:t>,</a:t>
            </a:r>
            <a:endParaRPr sz="9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859900"/>
                </a:solidFill>
                <a:latin typeface="Courier New"/>
                <a:ea typeface="Courier New"/>
                <a:cs typeface="Courier New"/>
                <a:sym typeface="Courier New"/>
              </a:rPr>
              <a:t>CASE</a:t>
            </a:r>
            <a:endParaRPr sz="9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WHEN</a:t>
            </a:r>
            <a:r>
              <a:rPr lang="en" sz="900">
                <a:solidFill>
                  <a:srgbClr val="333333"/>
                </a:solidFill>
                <a:latin typeface="Courier New"/>
                <a:ea typeface="Courier New"/>
                <a:cs typeface="Courier New"/>
                <a:sym typeface="Courier New"/>
              </a:rPr>
              <a:t> cd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month</a:t>
            </a:r>
            <a:r>
              <a:rPr lang="en" sz="900">
                <a:solidFill>
                  <a:srgbClr val="586E75"/>
                </a:solidFill>
                <a:latin typeface="Courier New"/>
                <a:ea typeface="Courier New"/>
                <a:cs typeface="Courier New"/>
                <a:sym typeface="Courier New"/>
              </a:rPr>
              <a:t>&lt;=</a:t>
            </a:r>
            <a:r>
              <a:rPr lang="en" sz="900">
                <a:solidFill>
                  <a:srgbClr val="2AA198"/>
                </a:solidFill>
                <a:latin typeface="Courier New"/>
                <a:ea typeface="Courier New"/>
                <a:cs typeface="Courier New"/>
                <a:sym typeface="Courier New"/>
              </a:rPr>
              <a:t>6</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AND</a:t>
            </a:r>
            <a:r>
              <a:rPr lang="en" sz="900">
                <a:solidFill>
                  <a:srgbClr val="333333"/>
                </a:solidFill>
                <a:latin typeface="Courier New"/>
                <a:ea typeface="Courier New"/>
                <a:cs typeface="Courier New"/>
                <a:sym typeface="Courier New"/>
              </a:rPr>
              <a:t> dtx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month</a:t>
            </a:r>
            <a:r>
              <a:rPr lang="en" sz="900">
                <a:solidFill>
                  <a:srgbClr val="586E75"/>
                </a:solidFill>
                <a:latin typeface="Courier New"/>
                <a:ea typeface="Courier New"/>
                <a:cs typeface="Courier New"/>
                <a:sym typeface="Courier New"/>
              </a:rPr>
              <a:t>&lt;=</a:t>
            </a:r>
            <a:r>
              <a:rPr lang="en" sz="900">
                <a:solidFill>
                  <a:srgbClr val="2AA198"/>
                </a:solidFill>
                <a:latin typeface="Courier New"/>
                <a:ea typeface="Courier New"/>
                <a:cs typeface="Courier New"/>
                <a:sym typeface="Courier New"/>
              </a:rPr>
              <a:t>6</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AND</a:t>
            </a:r>
            <a:r>
              <a:rPr lang="en" sz="900">
                <a:solidFill>
                  <a:srgbClr val="333333"/>
                </a:solidFill>
                <a:latin typeface="Courier New"/>
                <a:ea typeface="Courier New"/>
                <a:cs typeface="Courier New"/>
                <a:sym typeface="Courier New"/>
              </a:rPr>
              <a:t> cd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year</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dtx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year </a:t>
            </a:r>
            <a:r>
              <a:rPr lang="en" sz="900">
                <a:solidFill>
                  <a:srgbClr val="859900"/>
                </a:solidFill>
                <a:latin typeface="Courier New"/>
                <a:ea typeface="Courier New"/>
                <a:cs typeface="Courier New"/>
                <a:sym typeface="Courier New"/>
              </a:rPr>
              <a:t>THEN</a:t>
            </a:r>
            <a:r>
              <a:rPr lang="en" sz="900">
                <a:solidFill>
                  <a:srgbClr val="333333"/>
                </a:solidFill>
                <a:latin typeface="Courier New"/>
                <a:ea typeface="Courier New"/>
                <a:cs typeface="Courier New"/>
                <a:sym typeface="Courier New"/>
              </a:rPr>
              <a:t> 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amount</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WHEN</a:t>
            </a:r>
            <a:r>
              <a:rPr lang="en" sz="900">
                <a:solidFill>
                  <a:srgbClr val="333333"/>
                </a:solidFill>
                <a:latin typeface="Courier New"/>
                <a:ea typeface="Courier New"/>
                <a:cs typeface="Courier New"/>
                <a:sym typeface="Courier New"/>
              </a:rPr>
              <a:t> cd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month</a:t>
            </a:r>
            <a:r>
              <a:rPr lang="en" sz="900">
                <a:solidFill>
                  <a:srgbClr val="586E75"/>
                </a:solidFill>
                <a:latin typeface="Courier New"/>
                <a:ea typeface="Courier New"/>
                <a:cs typeface="Courier New"/>
                <a:sym typeface="Courier New"/>
              </a:rPr>
              <a:t>&gt;</a:t>
            </a:r>
            <a:r>
              <a:rPr lang="en" sz="900">
                <a:solidFill>
                  <a:srgbClr val="2AA198"/>
                </a:solidFill>
                <a:latin typeface="Courier New"/>
                <a:ea typeface="Courier New"/>
                <a:cs typeface="Courier New"/>
                <a:sym typeface="Courier New"/>
              </a:rPr>
              <a:t>6</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AND</a:t>
            </a:r>
            <a:r>
              <a:rPr lang="en" sz="900">
                <a:solidFill>
                  <a:srgbClr val="333333"/>
                </a:solidFill>
                <a:latin typeface="Courier New"/>
                <a:ea typeface="Courier New"/>
                <a:cs typeface="Courier New"/>
                <a:sym typeface="Courier New"/>
              </a:rPr>
              <a:t> dtx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month</a:t>
            </a:r>
            <a:r>
              <a:rPr lang="en" sz="900">
                <a:solidFill>
                  <a:srgbClr val="586E75"/>
                </a:solidFill>
                <a:latin typeface="Courier New"/>
                <a:ea typeface="Courier New"/>
                <a:cs typeface="Courier New"/>
                <a:sym typeface="Courier New"/>
              </a:rPr>
              <a:t>&gt;</a:t>
            </a:r>
            <a:r>
              <a:rPr lang="en" sz="900">
                <a:solidFill>
                  <a:srgbClr val="2AA198"/>
                </a:solidFill>
                <a:latin typeface="Courier New"/>
                <a:ea typeface="Courier New"/>
                <a:cs typeface="Courier New"/>
                <a:sym typeface="Courier New"/>
              </a:rPr>
              <a:t>6</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AND</a:t>
            </a:r>
            <a:r>
              <a:rPr lang="en" sz="900">
                <a:solidFill>
                  <a:srgbClr val="333333"/>
                </a:solidFill>
                <a:latin typeface="Courier New"/>
                <a:ea typeface="Courier New"/>
                <a:cs typeface="Courier New"/>
                <a:sym typeface="Courier New"/>
              </a:rPr>
              <a:t> cd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year</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dtx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year </a:t>
            </a:r>
            <a:r>
              <a:rPr lang="en" sz="900">
                <a:solidFill>
                  <a:srgbClr val="859900"/>
                </a:solidFill>
                <a:latin typeface="Courier New"/>
                <a:ea typeface="Courier New"/>
                <a:cs typeface="Courier New"/>
                <a:sym typeface="Courier New"/>
              </a:rPr>
              <a:t>THEN</a:t>
            </a:r>
            <a:r>
              <a:rPr lang="en" sz="900">
                <a:solidFill>
                  <a:srgbClr val="333333"/>
                </a:solidFill>
                <a:latin typeface="Courier New"/>
                <a:ea typeface="Courier New"/>
                <a:cs typeface="Courier New"/>
                <a:sym typeface="Courier New"/>
              </a:rPr>
              <a:t> 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amount</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ELSE</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NULL</a:t>
            </a:r>
            <a:endParaRPr sz="9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859900"/>
                </a:solidFill>
                <a:latin typeface="Courier New"/>
                <a:ea typeface="Courier New"/>
                <a:cs typeface="Courier New"/>
                <a:sym typeface="Courier New"/>
              </a:rPr>
              <a:t>END</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AS</a:t>
            </a:r>
            <a:r>
              <a:rPr lang="en" sz="900">
                <a:solidFill>
                  <a:srgbClr val="333333"/>
                </a:solidFill>
                <a:latin typeface="Courier New"/>
                <a:ea typeface="Courier New"/>
                <a:cs typeface="Courier New"/>
                <a:sym typeface="Courier New"/>
              </a:rPr>
              <a:t> amount</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859900"/>
                </a:solidFill>
                <a:latin typeface="Courier New"/>
                <a:ea typeface="Courier New"/>
                <a:cs typeface="Courier New"/>
                <a:sym typeface="Courier New"/>
              </a:rPr>
              <a:t>WHERE</a:t>
            </a:r>
            <a:r>
              <a:rPr lang="en" sz="900">
                <a:solidFill>
                  <a:srgbClr val="333333"/>
                </a:solidFill>
                <a:latin typeface="Courier New"/>
                <a:ea typeface="Courier New"/>
                <a:cs typeface="Courier New"/>
                <a:sym typeface="Courier New"/>
              </a:rPr>
              <a:t> amount </a:t>
            </a:r>
            <a:r>
              <a:rPr lang="en" sz="900">
                <a:solidFill>
                  <a:srgbClr val="859900"/>
                </a:solidFill>
                <a:latin typeface="Courier New"/>
                <a:ea typeface="Courier New"/>
                <a:cs typeface="Courier New"/>
                <a:sym typeface="Courier New"/>
              </a:rPr>
              <a:t>IS</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NOT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NULL</a:t>
            </a:r>
            <a:endParaRPr sz="9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859900"/>
                </a:solidFill>
                <a:latin typeface="Courier New"/>
                <a:ea typeface="Courier New"/>
                <a:cs typeface="Courier New"/>
                <a:sym typeface="Courier New"/>
              </a:rPr>
              <a:t>RETURN</a:t>
            </a:r>
            <a:r>
              <a:rPr lang="en" sz="900">
                <a:solidFill>
                  <a:srgbClr val="333333"/>
                </a:solidFill>
                <a:latin typeface="Courier New"/>
                <a:ea typeface="Courier New"/>
                <a:cs typeface="Courier New"/>
                <a:sym typeface="Courier New"/>
              </a:rPr>
              <a:t> c</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id </a:t>
            </a:r>
            <a:r>
              <a:rPr lang="en" sz="900">
                <a:solidFill>
                  <a:srgbClr val="859900"/>
                </a:solidFill>
                <a:latin typeface="Courier New"/>
                <a:ea typeface="Courier New"/>
                <a:cs typeface="Courier New"/>
                <a:sym typeface="Courier New"/>
              </a:rPr>
              <a:t>AS </a:t>
            </a:r>
            <a:r>
              <a:rPr lang="en" sz="900">
                <a:solidFill>
                  <a:srgbClr val="333333"/>
                </a:solidFill>
                <a:latin typeface="Courier New"/>
                <a:ea typeface="Courier New"/>
                <a:cs typeface="Courier New"/>
                <a:sym typeface="Courier New"/>
              </a:rPr>
              <a:t>customer_id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dtx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week </a:t>
            </a:r>
            <a:r>
              <a:rPr lang="en" sz="900">
                <a:solidFill>
                  <a:srgbClr val="859900"/>
                </a:solidFill>
                <a:latin typeface="Courier New"/>
                <a:ea typeface="Courier New"/>
                <a:cs typeface="Courier New"/>
                <a:sym typeface="Courier New"/>
              </a:rPr>
              <a:t>AS </a:t>
            </a:r>
            <a:r>
              <a:rPr lang="en" sz="900">
                <a:solidFill>
                  <a:srgbClr val="333333"/>
                </a:solidFill>
                <a:latin typeface="Courier New"/>
                <a:ea typeface="Courier New"/>
                <a:cs typeface="Courier New"/>
                <a:sym typeface="Courier New"/>
              </a:rPr>
              <a:t>week</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sum</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amount</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AS </a:t>
            </a:r>
            <a:r>
              <a:rPr lang="en" sz="900">
                <a:solidFill>
                  <a:srgbClr val="333333"/>
                </a:solidFill>
                <a:latin typeface="Courier New"/>
                <a:ea typeface="Courier New"/>
                <a:cs typeface="Courier New"/>
                <a:sym typeface="Courier New"/>
              </a:rPr>
              <a:t>tot_amount</a:t>
            </a:r>
            <a:endParaRPr sz="1000">
              <a:solidFill>
                <a:srgbClr val="333333"/>
              </a:solidFill>
              <a:latin typeface="Georgia"/>
              <a:ea typeface="Georgia"/>
              <a:cs typeface="Georgia"/>
              <a:sym typeface="Georgia"/>
            </a:endParaRPr>
          </a:p>
          <a:p>
            <a:pPr marL="0" lvl="0" indent="0" algn="ctr" rtl="0">
              <a:spcBef>
                <a:spcPts val="0"/>
              </a:spcBef>
              <a:spcAft>
                <a:spcPts val="0"/>
              </a:spcAft>
              <a:buNone/>
            </a:pPr>
            <a:endParaRPr i="1"/>
          </a:p>
        </p:txBody>
      </p:sp>
      <p:cxnSp>
        <p:nvCxnSpPr>
          <p:cNvPr id="2399" name="Google Shape;2399;p61"/>
          <p:cNvCxnSpPr>
            <a:stCxn id="2400" idx="1"/>
            <a:endCxn id="2401" idx="0"/>
          </p:cNvCxnSpPr>
          <p:nvPr/>
        </p:nvCxnSpPr>
        <p:spPr>
          <a:xfrm flipH="1">
            <a:off x="3400250" y="1394000"/>
            <a:ext cx="1384800" cy="839400"/>
          </a:xfrm>
          <a:prstGeom prst="straightConnector1">
            <a:avLst/>
          </a:prstGeom>
          <a:noFill/>
          <a:ln w="19050" cap="flat" cmpd="sng">
            <a:solidFill>
              <a:schemeClr val="accent5"/>
            </a:solidFill>
            <a:prstDash val="solid"/>
            <a:round/>
            <a:headEnd type="none" w="med" len="med"/>
            <a:tailEnd type="stealth" w="med" len="med"/>
          </a:ln>
        </p:spPr>
      </p:cxnSp>
      <p:sp>
        <p:nvSpPr>
          <p:cNvPr id="2402" name="Google Shape;2402;p61"/>
          <p:cNvSpPr/>
          <p:nvPr/>
        </p:nvSpPr>
        <p:spPr>
          <a:xfrm>
            <a:off x="4251325" y="1772200"/>
            <a:ext cx="3710100" cy="9387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To create a </a:t>
            </a:r>
            <a:r>
              <a:rPr lang="en" sz="1300" b="1">
                <a:latin typeface="Barlow Semi Condensed"/>
                <a:ea typeface="Barlow Semi Condensed"/>
                <a:cs typeface="Barlow Semi Condensed"/>
                <a:sym typeface="Barlow Semi Condensed"/>
              </a:rPr>
              <a:t>flexible query</a:t>
            </a:r>
            <a:r>
              <a:rPr lang="en" sz="1300">
                <a:latin typeface="Barlow Semi Condensed"/>
                <a:ea typeface="Barlow Semi Condensed"/>
                <a:cs typeface="Barlow Semi Condensed"/>
                <a:sym typeface="Barlow Semi Condensed"/>
              </a:rPr>
              <a:t>, we have decided to use the function </a:t>
            </a:r>
            <a:r>
              <a:rPr lang="en" sz="1300">
                <a:latin typeface="Courier New"/>
                <a:ea typeface="Courier New"/>
                <a:cs typeface="Courier New"/>
                <a:sym typeface="Courier New"/>
              </a:rPr>
              <a:t>date()</a:t>
            </a:r>
            <a:r>
              <a:rPr lang="en" sz="1300">
                <a:latin typeface="Barlow Semi Condensed"/>
                <a:ea typeface="Barlow Semi Condensed"/>
                <a:cs typeface="Barlow Semi Condensed"/>
                <a:sym typeface="Barlow Semi Condensed"/>
              </a:rPr>
              <a:t> that returns the current date value. Starting from this date, we have identified the current semester and the relative year.</a:t>
            </a:r>
            <a:endParaRPr sz="1300">
              <a:latin typeface="Barlow Semi Condensed"/>
              <a:ea typeface="Barlow Semi Condensed"/>
              <a:cs typeface="Barlow Semi Condensed"/>
              <a:sym typeface="Barlow Semi Condensed"/>
            </a:endParaRPr>
          </a:p>
        </p:txBody>
      </p:sp>
      <p:cxnSp>
        <p:nvCxnSpPr>
          <p:cNvPr id="2403" name="Google Shape;2403;p61"/>
          <p:cNvCxnSpPr>
            <a:stCxn id="2404" idx="2"/>
            <a:endCxn id="2405" idx="3"/>
          </p:cNvCxnSpPr>
          <p:nvPr/>
        </p:nvCxnSpPr>
        <p:spPr>
          <a:xfrm flipH="1">
            <a:off x="6118975" y="2815750"/>
            <a:ext cx="229800" cy="989400"/>
          </a:xfrm>
          <a:prstGeom prst="straightConnector1">
            <a:avLst/>
          </a:prstGeom>
          <a:noFill/>
          <a:ln w="19050" cap="flat" cmpd="sng">
            <a:solidFill>
              <a:schemeClr val="accent1"/>
            </a:solidFill>
            <a:prstDash val="solid"/>
            <a:round/>
            <a:headEnd type="none" w="med" len="med"/>
            <a:tailEnd type="stealth" w="med" len="med"/>
          </a:ln>
        </p:spPr>
      </p:cxnSp>
      <p:sp>
        <p:nvSpPr>
          <p:cNvPr id="2401" name="Google Shape;2401;p61"/>
          <p:cNvSpPr/>
          <p:nvPr/>
        </p:nvSpPr>
        <p:spPr>
          <a:xfrm>
            <a:off x="1185625" y="2233400"/>
            <a:ext cx="4429200" cy="2190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1"/>
          <p:cNvSpPr/>
          <p:nvPr/>
        </p:nvSpPr>
        <p:spPr>
          <a:xfrm>
            <a:off x="6110050" y="3137150"/>
            <a:ext cx="962100" cy="219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07" name="Google Shape;2407;p61"/>
          <p:cNvCxnSpPr>
            <a:stCxn id="2402" idx="2"/>
            <a:endCxn id="2406" idx="0"/>
          </p:cNvCxnSpPr>
          <p:nvPr/>
        </p:nvCxnSpPr>
        <p:spPr>
          <a:xfrm>
            <a:off x="6106375" y="2710900"/>
            <a:ext cx="484800" cy="426300"/>
          </a:xfrm>
          <a:prstGeom prst="straightConnector1">
            <a:avLst/>
          </a:prstGeom>
          <a:noFill/>
          <a:ln w="19050" cap="flat" cmpd="sng">
            <a:solidFill>
              <a:schemeClr val="accent1"/>
            </a:solidFill>
            <a:prstDash val="solid"/>
            <a:round/>
            <a:headEnd type="none" w="med" len="med"/>
            <a:tailEnd type="stealth" w="med" len="med"/>
          </a:ln>
        </p:spPr>
      </p:cxnSp>
      <p:sp>
        <p:nvSpPr>
          <p:cNvPr id="2404" name="Google Shape;2404;p61"/>
          <p:cNvSpPr/>
          <p:nvPr/>
        </p:nvSpPr>
        <p:spPr>
          <a:xfrm>
            <a:off x="4493725" y="1557550"/>
            <a:ext cx="3710100" cy="12582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Since our dataset starts from October 2022, we have also checked that if the current semester is the second one, the months to take into account are only the ones in the same year of the current date and not the ones in 2022.</a:t>
            </a:r>
            <a:endParaRPr sz="1300">
              <a:latin typeface="Barlow Semi Condensed"/>
              <a:ea typeface="Barlow Semi Condensed"/>
              <a:cs typeface="Barlow Semi Condensed"/>
              <a:sym typeface="Barlow Semi Condensed"/>
            </a:endParaRPr>
          </a:p>
        </p:txBody>
      </p:sp>
      <p:sp>
        <p:nvSpPr>
          <p:cNvPr id="2405" name="Google Shape;2405;p61"/>
          <p:cNvSpPr/>
          <p:nvPr/>
        </p:nvSpPr>
        <p:spPr>
          <a:xfrm>
            <a:off x="1309450" y="3627150"/>
            <a:ext cx="4809600" cy="3558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1"/>
          <p:cNvSpPr/>
          <p:nvPr/>
        </p:nvSpPr>
        <p:spPr>
          <a:xfrm>
            <a:off x="4785050" y="810500"/>
            <a:ext cx="3952800" cy="1167000"/>
          </a:xfrm>
          <a:prstGeom prst="roundRect">
            <a:avLst>
              <a:gd name="adj" fmla="val 16667"/>
            </a:avLst>
          </a:prstGeom>
          <a:solidFill>
            <a:schemeClr val="lt1"/>
          </a:solidFill>
          <a:ln w="28575"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In this query we are going to be </a:t>
            </a:r>
            <a:r>
              <a:rPr lang="en" sz="1300" b="1">
                <a:latin typeface="Barlow Semi Condensed"/>
                <a:ea typeface="Barlow Semi Condensed"/>
                <a:cs typeface="Barlow Semi Condensed"/>
                <a:sym typeface="Barlow Semi Condensed"/>
              </a:rPr>
              <a:t>looking up transactions’ </a:t>
            </a:r>
            <a:r>
              <a:rPr lang="en" sz="1300" b="1" i="1">
                <a:latin typeface="Barlow Semi Condensed"/>
                <a:ea typeface="Barlow Semi Condensed"/>
                <a:cs typeface="Barlow Semi Condensed"/>
                <a:sym typeface="Barlow Semi Condensed"/>
              </a:rPr>
              <a:t>datetime </a:t>
            </a:r>
            <a:r>
              <a:rPr lang="en" sz="1300" b="1">
                <a:latin typeface="Barlow Semi Condensed"/>
                <a:ea typeface="Barlow Semi Condensed"/>
                <a:cs typeface="Barlow Semi Condensed"/>
                <a:sym typeface="Barlow Semi Condensed"/>
              </a:rPr>
              <a:t>frequently</a:t>
            </a:r>
            <a:r>
              <a:rPr lang="en" sz="1300">
                <a:latin typeface="Barlow Semi Condensed"/>
                <a:ea typeface="Barlow Semi Condensed"/>
                <a:cs typeface="Barlow Semi Condensed"/>
                <a:sym typeface="Barlow Semi Condensed"/>
              </a:rPr>
              <a:t>. Therefore, for</a:t>
            </a:r>
            <a:r>
              <a:rPr lang="en" sz="1300" b="1">
                <a:latin typeface="Barlow Semi Condensed"/>
                <a:ea typeface="Barlow Semi Condensed"/>
                <a:cs typeface="Barlow Semi Condensed"/>
                <a:sym typeface="Barlow Semi Condensed"/>
              </a:rPr>
              <a:t> better performance</a:t>
            </a:r>
            <a:r>
              <a:rPr lang="en" sz="1300">
                <a:latin typeface="Barlow Semi Condensed"/>
                <a:ea typeface="Barlow Semi Condensed"/>
                <a:cs typeface="Barlow Semi Condensed"/>
                <a:sym typeface="Barlow Semi Condensed"/>
              </a:rPr>
              <a:t>, we have created an index on </a:t>
            </a:r>
            <a:r>
              <a:rPr lang="en" sz="1300" i="1">
                <a:latin typeface="Barlow Semi Condensed"/>
                <a:ea typeface="Barlow Semi Condensed"/>
                <a:cs typeface="Barlow Semi Condensed"/>
                <a:sym typeface="Barlow Semi Condensed"/>
              </a:rPr>
              <a:t>datetime </a:t>
            </a:r>
            <a:r>
              <a:rPr lang="en" sz="1300">
                <a:latin typeface="Barlow Semi Condensed"/>
                <a:ea typeface="Barlow Semi Condensed"/>
                <a:cs typeface="Barlow Semi Condensed"/>
                <a:sym typeface="Barlow Semi Condensed"/>
              </a:rPr>
              <a:t>property for the </a:t>
            </a:r>
            <a:r>
              <a:rPr lang="en" sz="1300" i="1">
                <a:latin typeface="Barlow Semi Condensed"/>
                <a:ea typeface="Barlow Semi Condensed"/>
                <a:cs typeface="Barlow Semi Condensed"/>
                <a:sym typeface="Barlow Semi Condensed"/>
              </a:rPr>
              <a:t>Transaction </a:t>
            </a:r>
            <a:r>
              <a:rPr lang="en" sz="1300">
                <a:latin typeface="Barlow Semi Condensed"/>
                <a:ea typeface="Barlow Semi Condensed"/>
                <a:cs typeface="Barlow Semi Condensed"/>
                <a:sym typeface="Barlow Semi Condensed"/>
              </a:rPr>
              <a:t>node in the following way.</a:t>
            </a:r>
            <a:endParaRPr sz="1300">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39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401"/>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40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0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0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0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40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40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40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0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0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35"/>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Python Code</a:t>
            </a:r>
            <a:endParaRPr/>
          </a:p>
        </p:txBody>
      </p:sp>
      <p:sp>
        <p:nvSpPr>
          <p:cNvPr id="2147" name="Google Shape;2147;p35"/>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a:t>
            </a:r>
            <a:endParaRPr/>
          </a:p>
        </p:txBody>
      </p:sp>
      <p:sp>
        <p:nvSpPr>
          <p:cNvPr id="2148" name="Google Shape;2148;p35"/>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Information about the datasets and their creation</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grpSp>
        <p:nvGrpSpPr>
          <p:cNvPr id="2412" name="Google Shape;2412;p62"/>
          <p:cNvGrpSpPr/>
          <p:nvPr/>
        </p:nvGrpSpPr>
        <p:grpSpPr>
          <a:xfrm>
            <a:off x="1114277" y="234516"/>
            <a:ext cx="1424366" cy="1413447"/>
            <a:chOff x="3614228" y="234880"/>
            <a:chExt cx="1915500" cy="1915500"/>
          </a:xfrm>
        </p:grpSpPr>
        <p:sp>
          <p:nvSpPr>
            <p:cNvPr id="2413" name="Google Shape;2413;p62"/>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2"/>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5" name="Google Shape;2415;p62"/>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1</a:t>
            </a:r>
            <a:endParaRPr sz="100">
              <a:solidFill>
                <a:schemeClr val="dk2"/>
              </a:solidFill>
            </a:endParaRPr>
          </a:p>
        </p:txBody>
      </p:sp>
      <p:sp>
        <p:nvSpPr>
          <p:cNvPr id="2416" name="Google Shape;2416;p62"/>
          <p:cNvSpPr txBox="1">
            <a:spLocks noGrp="1"/>
          </p:cNvSpPr>
          <p:nvPr>
            <p:ph type="subTitle" idx="1"/>
          </p:nvPr>
        </p:nvSpPr>
        <p:spPr>
          <a:xfrm>
            <a:off x="2665100" y="494849"/>
            <a:ext cx="4809600" cy="74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customer identifies the amount that he/she has spent for every week of the current semester.”</a:t>
            </a:r>
            <a:endParaRPr sz="1300" i="1">
              <a:latin typeface="Barlow Semi Condensed"/>
              <a:ea typeface="Barlow Semi Condensed"/>
              <a:cs typeface="Barlow Semi Condensed"/>
              <a:sym typeface="Barlow Semi Condensed"/>
            </a:endParaRPr>
          </a:p>
        </p:txBody>
      </p:sp>
      <p:graphicFrame>
        <p:nvGraphicFramePr>
          <p:cNvPr id="2417" name="Google Shape;2417;p62"/>
          <p:cNvGraphicFramePr/>
          <p:nvPr/>
        </p:nvGraphicFramePr>
        <p:xfrm>
          <a:off x="1706400" y="2124075"/>
          <a:ext cx="5731200" cy="883920"/>
        </p:xfrm>
        <a:graphic>
          <a:graphicData uri="http://schemas.openxmlformats.org/drawingml/2006/table">
            <a:tbl>
              <a:tblPr>
                <a:noFill/>
                <a:tableStyleId>{848B6E5D-48AA-4319-9CC3-5876CC7062AB}</a:tableStyleId>
              </a:tblPr>
              <a:tblGrid>
                <a:gridCol w="2865600">
                  <a:extLst>
                    <a:ext uri="{9D8B030D-6E8A-4147-A177-3AD203B41FA5}">
                      <a16:colId xmlns:a16="http://schemas.microsoft.com/office/drawing/2014/main" val="20000"/>
                    </a:ext>
                  </a:extLst>
                </a:gridCol>
                <a:gridCol w="2865600">
                  <a:extLst>
                    <a:ext uri="{9D8B030D-6E8A-4147-A177-3AD203B41FA5}">
                      <a16:colId xmlns:a16="http://schemas.microsoft.com/office/drawing/2014/main" val="20001"/>
                    </a:ext>
                  </a:extLst>
                </a:gridCol>
              </a:tblGrid>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1 (small)</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147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2 (medium)</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800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3 (large)</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900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21"/>
        <p:cNvGrpSpPr/>
        <p:nvPr/>
      </p:nvGrpSpPr>
      <p:grpSpPr>
        <a:xfrm>
          <a:off x="0" y="0"/>
          <a:ext cx="0" cy="0"/>
          <a:chOff x="0" y="0"/>
          <a:chExt cx="0" cy="0"/>
        </a:xfrm>
      </p:grpSpPr>
      <p:grpSp>
        <p:nvGrpSpPr>
          <p:cNvPr id="2422" name="Google Shape;2422;p63"/>
          <p:cNvGrpSpPr/>
          <p:nvPr/>
        </p:nvGrpSpPr>
        <p:grpSpPr>
          <a:xfrm>
            <a:off x="1114277" y="234516"/>
            <a:ext cx="1424366" cy="1413447"/>
            <a:chOff x="3614228" y="234880"/>
            <a:chExt cx="1915500" cy="1915500"/>
          </a:xfrm>
        </p:grpSpPr>
        <p:sp>
          <p:nvSpPr>
            <p:cNvPr id="2423" name="Google Shape;2423;p63"/>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3"/>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5" name="Google Shape;2425;p63"/>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2</a:t>
            </a:r>
            <a:endParaRPr sz="100">
              <a:solidFill>
                <a:schemeClr val="dk2"/>
              </a:solidFill>
            </a:endParaRPr>
          </a:p>
        </p:txBody>
      </p:sp>
      <p:sp>
        <p:nvSpPr>
          <p:cNvPr id="2426" name="Google Shape;2426;p63"/>
          <p:cNvSpPr txBox="1">
            <a:spLocks noGrp="1"/>
          </p:cNvSpPr>
          <p:nvPr>
            <p:ph type="subTitle" idx="1"/>
          </p:nvPr>
        </p:nvSpPr>
        <p:spPr>
          <a:xfrm>
            <a:off x="2671425" y="419100"/>
            <a:ext cx="5308200" cy="12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terminal identify the possible fraudulent transactions. The fraudulent transactions  are those whose import is higher or lower than 10% of the average import of the transactions  executed on the same terminal in the previous semester.”</a:t>
            </a:r>
            <a:endParaRPr sz="1500" i="1"/>
          </a:p>
          <a:p>
            <a:pPr marL="0" lvl="0" indent="0" algn="ctr" rtl="0">
              <a:spcBef>
                <a:spcPts val="0"/>
              </a:spcBef>
              <a:spcAft>
                <a:spcPts val="0"/>
              </a:spcAft>
              <a:buNone/>
            </a:pPr>
            <a:endParaRPr sz="1500" i="1"/>
          </a:p>
        </p:txBody>
      </p:sp>
      <p:pic>
        <p:nvPicPr>
          <p:cNvPr id="2427" name="Google Shape;2427;p63"/>
          <p:cNvPicPr preferRelativeResize="0"/>
          <p:nvPr/>
        </p:nvPicPr>
        <p:blipFill>
          <a:blip r:embed="rId3">
            <a:alphaModFix/>
          </a:blip>
          <a:stretch>
            <a:fillRect/>
          </a:stretch>
        </p:blipFill>
        <p:spPr>
          <a:xfrm>
            <a:off x="1704975" y="2001180"/>
            <a:ext cx="5734050" cy="20193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31"/>
        <p:cNvGrpSpPr/>
        <p:nvPr/>
      </p:nvGrpSpPr>
      <p:grpSpPr>
        <a:xfrm>
          <a:off x="0" y="0"/>
          <a:ext cx="0" cy="0"/>
          <a:chOff x="0" y="0"/>
          <a:chExt cx="0" cy="0"/>
        </a:xfrm>
      </p:grpSpPr>
      <p:grpSp>
        <p:nvGrpSpPr>
          <p:cNvPr id="2432" name="Google Shape;2432;p64"/>
          <p:cNvGrpSpPr/>
          <p:nvPr/>
        </p:nvGrpSpPr>
        <p:grpSpPr>
          <a:xfrm>
            <a:off x="1114277" y="234516"/>
            <a:ext cx="1424366" cy="1413447"/>
            <a:chOff x="3614228" y="234880"/>
            <a:chExt cx="1915500" cy="1915500"/>
          </a:xfrm>
        </p:grpSpPr>
        <p:sp>
          <p:nvSpPr>
            <p:cNvPr id="2433" name="Google Shape;2433;p64"/>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4"/>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5" name="Google Shape;2435;p64"/>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2</a:t>
            </a:r>
            <a:endParaRPr sz="100">
              <a:solidFill>
                <a:schemeClr val="dk2"/>
              </a:solidFill>
            </a:endParaRPr>
          </a:p>
        </p:txBody>
      </p:sp>
      <p:sp>
        <p:nvSpPr>
          <p:cNvPr id="2436" name="Google Shape;2436;p64"/>
          <p:cNvSpPr txBox="1">
            <a:spLocks noGrp="1"/>
          </p:cNvSpPr>
          <p:nvPr>
            <p:ph type="subTitle" idx="1"/>
          </p:nvPr>
        </p:nvSpPr>
        <p:spPr>
          <a:xfrm>
            <a:off x="2671425" y="419100"/>
            <a:ext cx="5308200" cy="12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terminal identify the possible fraudulent transactions. The fraudulent transactions  are those whose import is higher or lower than 10% of the average import of the transactions  executed on the same terminal in the previous semester.”</a:t>
            </a:r>
            <a:endParaRPr sz="1500" i="1"/>
          </a:p>
          <a:p>
            <a:pPr marL="0" lvl="0" indent="0" algn="ctr" rtl="0">
              <a:spcBef>
                <a:spcPts val="0"/>
              </a:spcBef>
              <a:spcAft>
                <a:spcPts val="0"/>
              </a:spcAft>
              <a:buNone/>
            </a:pPr>
            <a:endParaRPr sz="1500" i="1"/>
          </a:p>
        </p:txBody>
      </p:sp>
      <p:pic>
        <p:nvPicPr>
          <p:cNvPr id="2437" name="Google Shape;2437;p64"/>
          <p:cNvPicPr preferRelativeResize="0"/>
          <p:nvPr/>
        </p:nvPicPr>
        <p:blipFill>
          <a:blip r:embed="rId3">
            <a:alphaModFix/>
          </a:blip>
          <a:stretch>
            <a:fillRect/>
          </a:stretch>
        </p:blipFill>
        <p:spPr>
          <a:xfrm>
            <a:off x="1114275" y="1701425"/>
            <a:ext cx="2526885" cy="3366225"/>
          </a:xfrm>
          <a:prstGeom prst="rect">
            <a:avLst/>
          </a:prstGeom>
          <a:noFill/>
          <a:ln>
            <a:noFill/>
          </a:ln>
        </p:spPr>
      </p:pic>
      <p:sp>
        <p:nvSpPr>
          <p:cNvPr id="2438" name="Google Shape;2438;p64"/>
          <p:cNvSpPr txBox="1">
            <a:spLocks noGrp="1"/>
          </p:cNvSpPr>
          <p:nvPr>
            <p:ph type="subTitle" idx="1"/>
          </p:nvPr>
        </p:nvSpPr>
        <p:spPr>
          <a:xfrm>
            <a:off x="3835800" y="2137725"/>
            <a:ext cx="3997500" cy="12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a:t>We can divide the query in three different parts.</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grpSp>
        <p:nvGrpSpPr>
          <p:cNvPr id="2443" name="Google Shape;2443;p65"/>
          <p:cNvGrpSpPr/>
          <p:nvPr/>
        </p:nvGrpSpPr>
        <p:grpSpPr>
          <a:xfrm>
            <a:off x="1114277" y="234516"/>
            <a:ext cx="1424366" cy="1413447"/>
            <a:chOff x="3614228" y="234880"/>
            <a:chExt cx="1915500" cy="1915500"/>
          </a:xfrm>
        </p:grpSpPr>
        <p:sp>
          <p:nvSpPr>
            <p:cNvPr id="2444" name="Google Shape;2444;p65"/>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5"/>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6" name="Google Shape;2446;p65"/>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2</a:t>
            </a:r>
            <a:endParaRPr sz="100">
              <a:solidFill>
                <a:schemeClr val="dk2"/>
              </a:solidFill>
            </a:endParaRPr>
          </a:p>
        </p:txBody>
      </p:sp>
      <p:sp>
        <p:nvSpPr>
          <p:cNvPr id="2447" name="Google Shape;2447;p65"/>
          <p:cNvSpPr txBox="1">
            <a:spLocks noGrp="1"/>
          </p:cNvSpPr>
          <p:nvPr>
            <p:ph type="subTitle" idx="1"/>
          </p:nvPr>
        </p:nvSpPr>
        <p:spPr>
          <a:xfrm>
            <a:off x="2671425" y="419100"/>
            <a:ext cx="5308200" cy="12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terminal identify the possible fraudulent transactions. The fraudulent transactions  are those whose import is higher or lower than 10% of the average import of the transactions  executed on the same terminal in the previous semester.”</a:t>
            </a:r>
            <a:endParaRPr sz="1500" i="1"/>
          </a:p>
          <a:p>
            <a:pPr marL="0" lvl="0" indent="0" algn="ctr" rtl="0">
              <a:spcBef>
                <a:spcPts val="0"/>
              </a:spcBef>
              <a:spcAft>
                <a:spcPts val="0"/>
              </a:spcAft>
              <a:buNone/>
            </a:pPr>
            <a:endParaRPr sz="1500" i="1"/>
          </a:p>
        </p:txBody>
      </p:sp>
      <p:sp>
        <p:nvSpPr>
          <p:cNvPr id="2448" name="Google Shape;2448;p65"/>
          <p:cNvSpPr txBox="1">
            <a:spLocks noGrp="1"/>
          </p:cNvSpPr>
          <p:nvPr>
            <p:ph type="subTitle" idx="1"/>
          </p:nvPr>
        </p:nvSpPr>
        <p:spPr>
          <a:xfrm>
            <a:off x="1187050" y="1907400"/>
            <a:ext cx="6792600" cy="32361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1500" b="1"/>
              <a:t>Part 1</a:t>
            </a:r>
            <a:endParaRPr sz="1500" b="1"/>
          </a:p>
          <a:p>
            <a:pPr marL="0" lvl="0" indent="0" algn="l" rtl="0">
              <a:spcBef>
                <a:spcPts val="0"/>
              </a:spcBef>
              <a:spcAft>
                <a:spcPts val="0"/>
              </a:spcAft>
              <a:buNone/>
            </a:pPr>
            <a:endParaRPr sz="1500" b="1"/>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CREATE</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INDEX</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NOT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EXISTS</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FOR</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Transaction</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ON</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datetime</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endParaRPr sz="1100">
              <a:solidFill>
                <a:srgbClr val="000000"/>
              </a:solidFill>
              <a:latin typeface="Georgia"/>
              <a:ea typeface="Georgia"/>
              <a:cs typeface="Georgia"/>
              <a:sym typeface="Georgia"/>
            </a:endParaRPr>
          </a:p>
          <a:p>
            <a:pPr marL="0" lvl="0" indent="0" algn="l" rtl="0">
              <a:spcBef>
                <a:spcPts val="0"/>
              </a:spcBef>
              <a:spcAft>
                <a:spcPts val="0"/>
              </a:spcAft>
              <a:buNone/>
            </a:pPr>
            <a:endParaRPr sz="1500" b="1"/>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MATCH</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Transaction</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ON_THE</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Terminal</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CALL</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apoc</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date</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fields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datetime</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'yyyy-MM-dd HH:mm:ss'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date</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year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years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month</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months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day</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days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CASE</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month</a:t>
            </a:r>
            <a:r>
              <a:rPr lang="en" sz="1000">
                <a:solidFill>
                  <a:srgbClr val="586E75"/>
                </a:solidFill>
                <a:latin typeface="Courier New"/>
                <a:ea typeface="Courier New"/>
                <a:cs typeface="Courier New"/>
                <a:sym typeface="Courier New"/>
              </a:rPr>
              <a:t>&gt;=</a:t>
            </a:r>
            <a:r>
              <a:rPr lang="en" sz="1000">
                <a:solidFill>
                  <a:srgbClr val="2AA198"/>
                </a:solidFill>
                <a:latin typeface="Courier New"/>
                <a:ea typeface="Courier New"/>
                <a:cs typeface="Courier New"/>
                <a:sym typeface="Courier New"/>
              </a:rPr>
              <a:t>7</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AND</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year</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2022</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2AA198"/>
                </a:solidFill>
                <a:latin typeface="Courier New"/>
                <a:ea typeface="Courier New"/>
                <a:cs typeface="Courier New"/>
                <a:sym typeface="Courier New"/>
              </a:rPr>
              <a:t>1</a:t>
            </a:r>
            <a:endParaRPr sz="1000">
              <a:solidFill>
                <a:srgbClr val="2AA198"/>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month</a:t>
            </a:r>
            <a:r>
              <a:rPr lang="en" sz="1000">
                <a:solidFill>
                  <a:srgbClr val="586E75"/>
                </a:solidFill>
                <a:latin typeface="Courier New"/>
                <a:ea typeface="Courier New"/>
                <a:cs typeface="Courier New"/>
                <a:sym typeface="Courier New"/>
              </a:rPr>
              <a:t>&gt;=</a:t>
            </a:r>
            <a:r>
              <a:rPr lang="en" sz="1000">
                <a:solidFill>
                  <a:srgbClr val="2AA198"/>
                </a:solidFill>
                <a:latin typeface="Courier New"/>
                <a:ea typeface="Courier New"/>
                <a:cs typeface="Courier New"/>
                <a:sym typeface="Courier New"/>
              </a:rPr>
              <a:t>1</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AND</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month</a:t>
            </a:r>
            <a:r>
              <a:rPr lang="en" sz="1000">
                <a:solidFill>
                  <a:srgbClr val="586E75"/>
                </a:solidFill>
                <a:latin typeface="Courier New"/>
                <a:ea typeface="Courier New"/>
                <a:cs typeface="Courier New"/>
                <a:sym typeface="Courier New"/>
              </a:rPr>
              <a:t>&lt;</a:t>
            </a:r>
            <a:r>
              <a:rPr lang="en" sz="1000">
                <a:solidFill>
                  <a:srgbClr val="2AA198"/>
                </a:solidFill>
                <a:latin typeface="Courier New"/>
                <a:ea typeface="Courier New"/>
                <a:cs typeface="Courier New"/>
                <a:sym typeface="Courier New"/>
              </a:rPr>
              <a:t>7</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AND</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year</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2023</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2AA198"/>
                </a:solidFill>
                <a:latin typeface="Courier New"/>
                <a:ea typeface="Courier New"/>
                <a:cs typeface="Courier New"/>
                <a:sym typeface="Courier New"/>
              </a:rPr>
              <a:t>2</a:t>
            </a:r>
            <a:endParaRPr sz="1000">
              <a:solidFill>
                <a:srgbClr val="2AA198"/>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month</a:t>
            </a:r>
            <a:r>
              <a:rPr lang="en" sz="1000">
                <a:solidFill>
                  <a:srgbClr val="586E75"/>
                </a:solidFill>
                <a:latin typeface="Courier New"/>
                <a:ea typeface="Courier New"/>
                <a:cs typeface="Courier New"/>
                <a:sym typeface="Courier New"/>
              </a:rPr>
              <a:t>&gt;=</a:t>
            </a:r>
            <a:r>
              <a:rPr lang="en" sz="1000">
                <a:solidFill>
                  <a:srgbClr val="2AA198"/>
                </a:solidFill>
                <a:latin typeface="Courier New"/>
                <a:ea typeface="Courier New"/>
                <a:cs typeface="Courier New"/>
                <a:sym typeface="Courier New"/>
              </a:rPr>
              <a:t>7</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AND</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year</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2023</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2AA198"/>
                </a:solidFill>
                <a:latin typeface="Courier New"/>
                <a:ea typeface="Courier New"/>
                <a:cs typeface="Courier New"/>
                <a:sym typeface="Courier New"/>
              </a:rPr>
              <a:t>3</a:t>
            </a:r>
            <a:endParaRPr sz="1000">
              <a:solidFill>
                <a:srgbClr val="2AA198"/>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ELSE</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NULL</a:t>
            </a:r>
            <a:endParaRPr sz="10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END</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semester</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ORDER</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BY</a:t>
            </a:r>
            <a:r>
              <a:rPr lang="en" sz="1000">
                <a:solidFill>
                  <a:srgbClr val="333333"/>
                </a:solidFill>
                <a:latin typeface="Courier New"/>
                <a:ea typeface="Courier New"/>
                <a:cs typeface="Courier New"/>
                <a:sym typeface="Courier New"/>
              </a:rPr>
              <a:t> semester</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500"/>
          </a:p>
        </p:txBody>
      </p:sp>
      <p:cxnSp>
        <p:nvCxnSpPr>
          <p:cNvPr id="2449" name="Google Shape;2449;p65"/>
          <p:cNvCxnSpPr>
            <a:stCxn id="2450" idx="2"/>
            <a:endCxn id="2451" idx="0"/>
          </p:cNvCxnSpPr>
          <p:nvPr/>
        </p:nvCxnSpPr>
        <p:spPr>
          <a:xfrm flipH="1">
            <a:off x="4119025" y="2801250"/>
            <a:ext cx="2173800" cy="1229100"/>
          </a:xfrm>
          <a:prstGeom prst="straightConnector1">
            <a:avLst/>
          </a:prstGeom>
          <a:noFill/>
          <a:ln w="19050" cap="flat" cmpd="sng">
            <a:solidFill>
              <a:schemeClr val="accent1"/>
            </a:solidFill>
            <a:prstDash val="solid"/>
            <a:round/>
            <a:headEnd type="none" w="med" len="med"/>
            <a:tailEnd type="stealth" w="med" len="med"/>
          </a:ln>
        </p:spPr>
      </p:cxnSp>
      <p:sp>
        <p:nvSpPr>
          <p:cNvPr id="2450" name="Google Shape;2450;p65"/>
          <p:cNvSpPr/>
          <p:nvPr/>
        </p:nvSpPr>
        <p:spPr>
          <a:xfrm>
            <a:off x="3807175" y="1387650"/>
            <a:ext cx="4971300" cy="14136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To simplify the management of the semesters, we have decided to associate an integer to each semester with the following criteria:</a:t>
            </a:r>
            <a:endParaRPr sz="1300">
              <a:latin typeface="Barlow Semi Condensed"/>
              <a:ea typeface="Barlow Semi Condensed"/>
              <a:cs typeface="Barlow Semi Condensed"/>
              <a:sym typeface="Barlow Semi Condensed"/>
            </a:endParaRPr>
          </a:p>
          <a:p>
            <a:pPr marL="457200" lvl="0" indent="-311150" algn="l" rtl="0">
              <a:lnSpc>
                <a:spcPct val="115000"/>
              </a:lnSpc>
              <a:spcBef>
                <a:spcPts val="0"/>
              </a:spcBef>
              <a:spcAft>
                <a:spcPts val="0"/>
              </a:spcAft>
              <a:buClr>
                <a:schemeClr val="accent1"/>
              </a:buClr>
              <a:buSzPts val="1300"/>
              <a:buChar char="●"/>
            </a:pPr>
            <a:r>
              <a:rPr lang="en" sz="1300" b="1">
                <a:latin typeface="Barlow Semi Condensed"/>
                <a:ea typeface="Barlow Semi Condensed"/>
                <a:cs typeface="Barlow Semi Condensed"/>
                <a:sym typeface="Barlow Semi Condensed"/>
              </a:rPr>
              <a:t>semester 1 </a:t>
            </a:r>
            <a:r>
              <a:rPr lang="en" sz="1300">
                <a:latin typeface="Barlow Semi Condensed"/>
                <a:ea typeface="Barlow Semi Condensed"/>
                <a:cs typeface="Barlow Semi Condensed"/>
                <a:sym typeface="Barlow Semi Condensed"/>
              </a:rPr>
              <a:t>= October, November and December 2022</a:t>
            </a:r>
            <a:endParaRPr sz="1300">
              <a:latin typeface="Barlow Semi Condensed"/>
              <a:ea typeface="Barlow Semi Condensed"/>
              <a:cs typeface="Barlow Semi Condensed"/>
              <a:sym typeface="Barlow Semi Condensed"/>
            </a:endParaRPr>
          </a:p>
          <a:p>
            <a:pPr marL="457200" lvl="0" indent="-311150" algn="l" rtl="0">
              <a:lnSpc>
                <a:spcPct val="115000"/>
              </a:lnSpc>
              <a:spcBef>
                <a:spcPts val="0"/>
              </a:spcBef>
              <a:spcAft>
                <a:spcPts val="0"/>
              </a:spcAft>
              <a:buClr>
                <a:schemeClr val="accent2"/>
              </a:buClr>
              <a:buSzPts val="1300"/>
              <a:buChar char="●"/>
            </a:pPr>
            <a:r>
              <a:rPr lang="en" sz="1300" b="1">
                <a:latin typeface="Barlow Semi Condensed"/>
                <a:ea typeface="Barlow Semi Condensed"/>
                <a:cs typeface="Barlow Semi Condensed"/>
                <a:sym typeface="Barlow Semi Condensed"/>
              </a:rPr>
              <a:t>semester 2 </a:t>
            </a:r>
            <a:r>
              <a:rPr lang="en" sz="1300">
                <a:latin typeface="Barlow Semi Condensed"/>
                <a:ea typeface="Barlow Semi Condensed"/>
                <a:cs typeface="Barlow Semi Condensed"/>
                <a:sym typeface="Barlow Semi Condensed"/>
              </a:rPr>
              <a:t>= January, February, March, April, May and June 2023</a:t>
            </a:r>
            <a:endParaRPr sz="1300">
              <a:latin typeface="Barlow Semi Condensed"/>
              <a:ea typeface="Barlow Semi Condensed"/>
              <a:cs typeface="Barlow Semi Condensed"/>
              <a:sym typeface="Barlow Semi Condensed"/>
            </a:endParaRPr>
          </a:p>
          <a:p>
            <a:pPr marL="457200" lvl="0" indent="-311150" algn="l" rtl="0">
              <a:lnSpc>
                <a:spcPct val="115000"/>
              </a:lnSpc>
              <a:spcBef>
                <a:spcPts val="0"/>
              </a:spcBef>
              <a:spcAft>
                <a:spcPts val="0"/>
              </a:spcAft>
              <a:buClr>
                <a:schemeClr val="accent3"/>
              </a:buClr>
              <a:buSzPts val="1300"/>
              <a:buChar char="●"/>
            </a:pPr>
            <a:r>
              <a:rPr lang="en" sz="1300" b="1">
                <a:latin typeface="Barlow Semi Condensed"/>
                <a:ea typeface="Barlow Semi Condensed"/>
                <a:cs typeface="Barlow Semi Condensed"/>
                <a:sym typeface="Barlow Semi Condensed"/>
              </a:rPr>
              <a:t>semester 3 </a:t>
            </a:r>
            <a:r>
              <a:rPr lang="en" sz="1300">
                <a:latin typeface="Barlow Semi Condensed"/>
                <a:ea typeface="Barlow Semi Condensed"/>
                <a:cs typeface="Barlow Semi Condensed"/>
                <a:sym typeface="Barlow Semi Condensed"/>
              </a:rPr>
              <a:t>= July, August, September and October 2023</a:t>
            </a:r>
            <a:endParaRPr sz="1300">
              <a:latin typeface="Barlow Semi Condensed"/>
              <a:ea typeface="Barlow Semi Condensed"/>
              <a:cs typeface="Barlow Semi Condensed"/>
              <a:sym typeface="Barlow Semi Condensed"/>
            </a:endParaRPr>
          </a:p>
        </p:txBody>
      </p:sp>
      <p:sp>
        <p:nvSpPr>
          <p:cNvPr id="2452" name="Google Shape;2452;p65"/>
          <p:cNvSpPr/>
          <p:nvPr/>
        </p:nvSpPr>
        <p:spPr>
          <a:xfrm>
            <a:off x="2310875" y="904000"/>
            <a:ext cx="4373400" cy="1003200"/>
          </a:xfrm>
          <a:prstGeom prst="roundRect">
            <a:avLst>
              <a:gd name="adj" fmla="val 16667"/>
            </a:avLst>
          </a:prstGeom>
          <a:solidFill>
            <a:schemeClr val="lt1"/>
          </a:solidFill>
          <a:ln w="28575"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In this query we are going to be </a:t>
            </a:r>
            <a:r>
              <a:rPr lang="en" sz="1300" b="1">
                <a:latin typeface="Barlow Semi Condensed"/>
                <a:ea typeface="Barlow Semi Condensed"/>
                <a:cs typeface="Barlow Semi Condensed"/>
                <a:sym typeface="Barlow Semi Condensed"/>
              </a:rPr>
              <a:t>looking up transactions’ </a:t>
            </a:r>
            <a:r>
              <a:rPr lang="en" sz="1300" b="1" i="1">
                <a:latin typeface="Barlow Semi Condensed"/>
                <a:ea typeface="Barlow Semi Condensed"/>
                <a:cs typeface="Barlow Semi Condensed"/>
                <a:sym typeface="Barlow Semi Condensed"/>
              </a:rPr>
              <a:t>datetime </a:t>
            </a:r>
            <a:r>
              <a:rPr lang="en" sz="1300" b="1">
                <a:latin typeface="Barlow Semi Condensed"/>
                <a:ea typeface="Barlow Semi Condensed"/>
                <a:cs typeface="Barlow Semi Condensed"/>
                <a:sym typeface="Barlow Semi Condensed"/>
              </a:rPr>
              <a:t>frequently</a:t>
            </a:r>
            <a:r>
              <a:rPr lang="en" sz="1300">
                <a:latin typeface="Barlow Semi Condensed"/>
                <a:ea typeface="Barlow Semi Condensed"/>
                <a:cs typeface="Barlow Semi Condensed"/>
                <a:sym typeface="Barlow Semi Condensed"/>
              </a:rPr>
              <a:t>. Therefore, for</a:t>
            </a:r>
            <a:r>
              <a:rPr lang="en" sz="1300" b="1">
                <a:latin typeface="Barlow Semi Condensed"/>
                <a:ea typeface="Barlow Semi Condensed"/>
                <a:cs typeface="Barlow Semi Condensed"/>
                <a:sym typeface="Barlow Semi Condensed"/>
              </a:rPr>
              <a:t> better performance</a:t>
            </a:r>
            <a:r>
              <a:rPr lang="en" sz="1300">
                <a:latin typeface="Barlow Semi Condensed"/>
                <a:ea typeface="Barlow Semi Condensed"/>
                <a:cs typeface="Barlow Semi Condensed"/>
                <a:sym typeface="Barlow Semi Condensed"/>
              </a:rPr>
              <a:t>, we have created an index on </a:t>
            </a:r>
            <a:r>
              <a:rPr lang="en" sz="1300" i="1">
                <a:latin typeface="Barlow Semi Condensed"/>
                <a:ea typeface="Barlow Semi Condensed"/>
                <a:cs typeface="Barlow Semi Condensed"/>
                <a:sym typeface="Barlow Semi Condensed"/>
              </a:rPr>
              <a:t>datetime </a:t>
            </a:r>
            <a:r>
              <a:rPr lang="en" sz="1300">
                <a:latin typeface="Barlow Semi Condensed"/>
                <a:ea typeface="Barlow Semi Condensed"/>
                <a:cs typeface="Barlow Semi Condensed"/>
                <a:sym typeface="Barlow Semi Condensed"/>
              </a:rPr>
              <a:t>property for the </a:t>
            </a:r>
            <a:r>
              <a:rPr lang="en" sz="1300" i="1">
                <a:latin typeface="Barlow Semi Condensed"/>
                <a:ea typeface="Barlow Semi Condensed"/>
                <a:cs typeface="Barlow Semi Condensed"/>
                <a:sym typeface="Barlow Semi Condensed"/>
              </a:rPr>
              <a:t>Transaction </a:t>
            </a:r>
            <a:r>
              <a:rPr lang="en" sz="1300">
                <a:latin typeface="Barlow Semi Condensed"/>
                <a:ea typeface="Barlow Semi Condensed"/>
                <a:cs typeface="Barlow Semi Condensed"/>
                <a:sym typeface="Barlow Semi Condensed"/>
              </a:rPr>
              <a:t>node in the following way (already executed for Q1).</a:t>
            </a:r>
            <a:endParaRPr sz="1300">
              <a:latin typeface="Barlow Semi Condensed"/>
              <a:ea typeface="Barlow Semi Condensed"/>
              <a:cs typeface="Barlow Semi Condensed"/>
              <a:sym typeface="Barlow Semi Condensed"/>
            </a:endParaRPr>
          </a:p>
        </p:txBody>
      </p:sp>
      <p:cxnSp>
        <p:nvCxnSpPr>
          <p:cNvPr id="2453" name="Google Shape;2453;p65"/>
          <p:cNvCxnSpPr>
            <a:stCxn id="2452" idx="2"/>
            <a:endCxn id="2454" idx="0"/>
          </p:cNvCxnSpPr>
          <p:nvPr/>
        </p:nvCxnSpPr>
        <p:spPr>
          <a:xfrm flipH="1">
            <a:off x="3739475" y="1907200"/>
            <a:ext cx="758100" cy="537300"/>
          </a:xfrm>
          <a:prstGeom prst="straightConnector1">
            <a:avLst/>
          </a:prstGeom>
          <a:noFill/>
          <a:ln w="19050" cap="flat" cmpd="sng">
            <a:solidFill>
              <a:schemeClr val="accent5"/>
            </a:solidFill>
            <a:prstDash val="solid"/>
            <a:round/>
            <a:headEnd type="none" w="med" len="med"/>
            <a:tailEnd type="stealth" w="med" len="med"/>
          </a:ln>
        </p:spPr>
      </p:cxnSp>
      <p:sp>
        <p:nvSpPr>
          <p:cNvPr id="2451" name="Google Shape;2451;p65"/>
          <p:cNvSpPr/>
          <p:nvPr/>
        </p:nvSpPr>
        <p:spPr>
          <a:xfrm>
            <a:off x="1795475" y="4030200"/>
            <a:ext cx="4647000" cy="561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5"/>
          <p:cNvSpPr/>
          <p:nvPr/>
        </p:nvSpPr>
        <p:spPr>
          <a:xfrm>
            <a:off x="1253825" y="2444625"/>
            <a:ext cx="4971300" cy="2190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45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45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45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58"/>
        <p:cNvGrpSpPr/>
        <p:nvPr/>
      </p:nvGrpSpPr>
      <p:grpSpPr>
        <a:xfrm>
          <a:off x="0" y="0"/>
          <a:ext cx="0" cy="0"/>
          <a:chOff x="0" y="0"/>
          <a:chExt cx="0" cy="0"/>
        </a:xfrm>
      </p:grpSpPr>
      <p:grpSp>
        <p:nvGrpSpPr>
          <p:cNvPr id="2459" name="Google Shape;2459;p66"/>
          <p:cNvGrpSpPr/>
          <p:nvPr/>
        </p:nvGrpSpPr>
        <p:grpSpPr>
          <a:xfrm>
            <a:off x="1114277" y="234516"/>
            <a:ext cx="1424366" cy="1413447"/>
            <a:chOff x="3614228" y="234880"/>
            <a:chExt cx="1915500" cy="1915500"/>
          </a:xfrm>
        </p:grpSpPr>
        <p:sp>
          <p:nvSpPr>
            <p:cNvPr id="2460" name="Google Shape;2460;p66"/>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6"/>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2" name="Google Shape;2462;p66"/>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2</a:t>
            </a:r>
            <a:endParaRPr sz="100">
              <a:solidFill>
                <a:schemeClr val="dk2"/>
              </a:solidFill>
            </a:endParaRPr>
          </a:p>
        </p:txBody>
      </p:sp>
      <p:sp>
        <p:nvSpPr>
          <p:cNvPr id="2463" name="Google Shape;2463;p66"/>
          <p:cNvSpPr txBox="1">
            <a:spLocks noGrp="1"/>
          </p:cNvSpPr>
          <p:nvPr>
            <p:ph type="subTitle" idx="1"/>
          </p:nvPr>
        </p:nvSpPr>
        <p:spPr>
          <a:xfrm>
            <a:off x="2671425" y="419100"/>
            <a:ext cx="5308200" cy="12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terminal identify the possible fraudulent transactions. The fraudulent transactions  are those whose import is higher or lower than 10% of the average import of the transactions  executed on the same terminal in the previous semester.”</a:t>
            </a:r>
            <a:endParaRPr sz="1500" i="1"/>
          </a:p>
          <a:p>
            <a:pPr marL="0" lvl="0" indent="0" algn="ctr" rtl="0">
              <a:spcBef>
                <a:spcPts val="0"/>
              </a:spcBef>
              <a:spcAft>
                <a:spcPts val="0"/>
              </a:spcAft>
              <a:buNone/>
            </a:pPr>
            <a:endParaRPr sz="1500" i="1"/>
          </a:p>
        </p:txBody>
      </p:sp>
      <p:sp>
        <p:nvSpPr>
          <p:cNvPr id="2464" name="Google Shape;2464;p66"/>
          <p:cNvSpPr txBox="1">
            <a:spLocks noGrp="1"/>
          </p:cNvSpPr>
          <p:nvPr>
            <p:ph type="subTitle" idx="1"/>
          </p:nvPr>
        </p:nvSpPr>
        <p:spPr>
          <a:xfrm>
            <a:off x="1187050" y="1907400"/>
            <a:ext cx="6792600" cy="29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Part 2</a:t>
            </a:r>
            <a:endParaRPr sz="1500" b="1"/>
          </a:p>
          <a:p>
            <a:pPr marL="0" lvl="0" indent="0" algn="l" rtl="0">
              <a:spcBef>
                <a:spcPts val="0"/>
              </a:spcBef>
              <a:spcAft>
                <a:spcPts val="0"/>
              </a:spcAft>
              <a:buNone/>
            </a:pPr>
            <a:endParaRPr sz="1500" b="1"/>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MATCH</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r</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avg</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amount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avg</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collect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avg</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collect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avg</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map_semesters</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0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500"/>
          </a:p>
        </p:txBody>
      </p:sp>
      <p:sp>
        <p:nvSpPr>
          <p:cNvPr id="2465" name="Google Shape;2465;p66"/>
          <p:cNvSpPr/>
          <p:nvPr/>
        </p:nvSpPr>
        <p:spPr>
          <a:xfrm>
            <a:off x="405250" y="3095625"/>
            <a:ext cx="8309700" cy="17712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Looking at the data in our datasets, we have noticed that </a:t>
            </a:r>
            <a:r>
              <a:rPr lang="en" sz="1300" b="1">
                <a:latin typeface="Barlow Semi Condensed"/>
                <a:ea typeface="Barlow Semi Condensed"/>
                <a:cs typeface="Barlow Semi Condensed"/>
                <a:sym typeface="Barlow Semi Condensed"/>
              </a:rPr>
              <a:t>on some terminals no transitions have been executed</a:t>
            </a:r>
            <a:r>
              <a:rPr lang="en" sz="1300">
                <a:latin typeface="Barlow Semi Condensed"/>
                <a:ea typeface="Barlow Semi Condensed"/>
                <a:cs typeface="Barlow Semi Condensed"/>
                <a:sym typeface="Barlow Semi Condensed"/>
              </a:rPr>
              <a:t> </a:t>
            </a:r>
            <a:r>
              <a:rPr lang="en" sz="1300" b="1">
                <a:latin typeface="Barlow Semi Condensed"/>
                <a:ea typeface="Barlow Semi Condensed"/>
                <a:cs typeface="Barlow Semi Condensed"/>
                <a:sym typeface="Barlow Semi Condensed"/>
              </a:rPr>
              <a:t>in some semesters</a:t>
            </a:r>
            <a:r>
              <a:rPr lang="en" sz="1300">
                <a:latin typeface="Barlow Semi Condensed"/>
                <a:ea typeface="Barlow Semi Condensed"/>
                <a:cs typeface="Barlow Semi Condensed"/>
                <a:sym typeface="Barlow Semi Condensed"/>
              </a:rPr>
              <a:t>. Since the </a:t>
            </a:r>
            <a:r>
              <a:rPr lang="en" sz="1300" b="1">
                <a:latin typeface="Barlow Semi Condensed"/>
                <a:ea typeface="Barlow Semi Condensed"/>
                <a:cs typeface="Barlow Semi Condensed"/>
                <a:sym typeface="Barlow Semi Condensed"/>
              </a:rPr>
              <a:t>average </a:t>
            </a:r>
            <a:r>
              <a:rPr lang="en" sz="1300">
                <a:latin typeface="Barlow Semi Condensed"/>
                <a:ea typeface="Barlow Semi Condensed"/>
                <a:cs typeface="Barlow Semi Condensed"/>
                <a:sym typeface="Barlow Semi Condensed"/>
              </a:rPr>
              <a:t>of the transactions is computed for each semester with at least one transaction, these values cannot be </a:t>
            </a:r>
            <a:r>
              <a:rPr lang="en" sz="1300" b="1">
                <a:latin typeface="Barlow Semi Condensed"/>
                <a:ea typeface="Barlow Semi Condensed"/>
                <a:cs typeface="Barlow Semi Condensed"/>
                <a:sym typeface="Barlow Semi Condensed"/>
              </a:rPr>
              <a:t>stored </a:t>
            </a:r>
            <a:r>
              <a:rPr lang="en" sz="1300">
                <a:latin typeface="Barlow Semi Condensed"/>
                <a:ea typeface="Barlow Semi Condensed"/>
                <a:cs typeface="Barlow Semi Condensed"/>
                <a:sym typeface="Barlow Semi Condensed"/>
              </a:rPr>
              <a:t>temporarily </a:t>
            </a:r>
            <a:r>
              <a:rPr lang="en" sz="1300" b="1">
                <a:latin typeface="Barlow Semi Condensed"/>
                <a:ea typeface="Barlow Semi Condensed"/>
                <a:cs typeface="Barlow Semi Condensed"/>
                <a:sym typeface="Barlow Semi Condensed"/>
              </a:rPr>
              <a:t>into an array</a:t>
            </a:r>
            <a:r>
              <a:rPr lang="en" sz="1300">
                <a:latin typeface="Barlow Semi Condensed"/>
                <a:ea typeface="Barlow Semi Condensed"/>
                <a:cs typeface="Barlow Semi Condensed"/>
                <a:sym typeface="Barlow Semi Condensed"/>
              </a:rPr>
              <a:t> because the order would not be respected if no transitions have been executed in at least one semester (above all if the missing average is relative to semesters 1 and/or 2).</a:t>
            </a:r>
            <a:endParaRPr sz="1300">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In order to somehow preserve the order, we have decided to</a:t>
            </a:r>
            <a:r>
              <a:rPr lang="en" sz="1300" b="1">
                <a:latin typeface="Barlow Semi Condensed"/>
                <a:ea typeface="Barlow Semi Condensed"/>
                <a:cs typeface="Barlow Semi Condensed"/>
                <a:sym typeface="Barlow Semi Condensed"/>
              </a:rPr>
              <a:t> keep also an array with the id of the semesters for which it has been possible to compute the average</a:t>
            </a:r>
            <a:r>
              <a:rPr lang="en" sz="1300">
                <a:latin typeface="Barlow Semi Condensed"/>
                <a:ea typeface="Barlow Semi Condensed"/>
                <a:cs typeface="Barlow Semi Condensed"/>
                <a:sym typeface="Barlow Semi Condensed"/>
              </a:rPr>
              <a:t>. </a:t>
            </a:r>
            <a:r>
              <a:rPr lang="en" sz="1300" b="1">
                <a:latin typeface="Barlow Semi Condensed"/>
                <a:ea typeface="Barlow Semi Condensed"/>
                <a:cs typeface="Barlow Semi Condensed"/>
                <a:sym typeface="Barlow Semi Condensed"/>
              </a:rPr>
              <a:t>These two arrays have been stored temporarily into a map</a:t>
            </a:r>
            <a:r>
              <a:rPr lang="en" sz="1300">
                <a:latin typeface="Barlow Semi Condensed"/>
                <a:ea typeface="Barlow Semi Condensed"/>
                <a:cs typeface="Barlow Semi Condensed"/>
                <a:sym typeface="Barlow Semi Condensed"/>
              </a:rPr>
              <a:t> (</a:t>
            </a:r>
            <a:r>
              <a:rPr lang="en" sz="1300" i="1">
                <a:latin typeface="Barlow Semi Condensed"/>
                <a:ea typeface="Barlow Semi Condensed"/>
                <a:cs typeface="Barlow Semi Condensed"/>
                <a:sym typeface="Barlow Semi Condensed"/>
              </a:rPr>
              <a:t>map_semesters</a:t>
            </a:r>
            <a:r>
              <a:rPr lang="en" sz="1300">
                <a:latin typeface="Barlow Semi Condensed"/>
                <a:ea typeface="Barlow Semi Condensed"/>
                <a:cs typeface="Barlow Semi Condensed"/>
                <a:sym typeface="Barlow Semi Condensed"/>
              </a:rPr>
              <a:t>) composed of two key-value pairs:</a:t>
            </a:r>
            <a:r>
              <a:rPr lang="en" sz="1300" i="1">
                <a:latin typeface="Barlow Semi Condensed"/>
                <a:ea typeface="Barlow Semi Condensed"/>
                <a:cs typeface="Barlow Semi Condensed"/>
                <a:sym typeface="Barlow Semi Condensed"/>
              </a:rPr>
              <a:t> {semester: [...], avg: [...]}</a:t>
            </a:r>
            <a:r>
              <a:rPr lang="en" sz="1300">
                <a:latin typeface="Barlow Semi Condensed"/>
                <a:ea typeface="Barlow Semi Condensed"/>
                <a:cs typeface="Barlow Semi Condensed"/>
                <a:sym typeface="Barlow Semi Condensed"/>
              </a:rPr>
              <a:t>.</a:t>
            </a:r>
            <a:endParaRPr sz="1300">
              <a:latin typeface="Barlow Semi Condensed"/>
              <a:ea typeface="Barlow Semi Condensed"/>
              <a:cs typeface="Barlow Semi Condensed"/>
              <a:sym typeface="Barlow Semi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69"/>
        <p:cNvGrpSpPr/>
        <p:nvPr/>
      </p:nvGrpSpPr>
      <p:grpSpPr>
        <a:xfrm>
          <a:off x="0" y="0"/>
          <a:ext cx="0" cy="0"/>
          <a:chOff x="0" y="0"/>
          <a:chExt cx="0" cy="0"/>
        </a:xfrm>
      </p:grpSpPr>
      <p:grpSp>
        <p:nvGrpSpPr>
          <p:cNvPr id="2470" name="Google Shape;2470;p67"/>
          <p:cNvGrpSpPr/>
          <p:nvPr/>
        </p:nvGrpSpPr>
        <p:grpSpPr>
          <a:xfrm>
            <a:off x="1114277" y="234516"/>
            <a:ext cx="1424366" cy="1413447"/>
            <a:chOff x="3614228" y="234880"/>
            <a:chExt cx="1915500" cy="1915500"/>
          </a:xfrm>
        </p:grpSpPr>
        <p:sp>
          <p:nvSpPr>
            <p:cNvPr id="2471" name="Google Shape;2471;p67"/>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7"/>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3" name="Google Shape;2473;p67"/>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2</a:t>
            </a:r>
            <a:endParaRPr sz="100">
              <a:solidFill>
                <a:schemeClr val="dk2"/>
              </a:solidFill>
            </a:endParaRPr>
          </a:p>
        </p:txBody>
      </p:sp>
      <p:sp>
        <p:nvSpPr>
          <p:cNvPr id="2474" name="Google Shape;2474;p67"/>
          <p:cNvSpPr txBox="1">
            <a:spLocks noGrp="1"/>
          </p:cNvSpPr>
          <p:nvPr>
            <p:ph type="subTitle" idx="1"/>
          </p:nvPr>
        </p:nvSpPr>
        <p:spPr>
          <a:xfrm>
            <a:off x="2671425" y="419100"/>
            <a:ext cx="5308200" cy="12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terminal identify the possible fraudulent transactions. The fraudulent transactions  are those whose import is higher or lower than 10% of the average import of the transactions  executed on the same terminal in the previous semester.”</a:t>
            </a:r>
            <a:endParaRPr sz="1500" i="1"/>
          </a:p>
          <a:p>
            <a:pPr marL="0" lvl="0" indent="0" algn="ctr" rtl="0">
              <a:spcBef>
                <a:spcPts val="0"/>
              </a:spcBef>
              <a:spcAft>
                <a:spcPts val="0"/>
              </a:spcAft>
              <a:buNone/>
            </a:pPr>
            <a:endParaRPr sz="1500" i="1"/>
          </a:p>
        </p:txBody>
      </p:sp>
      <p:sp>
        <p:nvSpPr>
          <p:cNvPr id="2475" name="Google Shape;2475;p67"/>
          <p:cNvSpPr txBox="1">
            <a:spLocks noGrp="1"/>
          </p:cNvSpPr>
          <p:nvPr>
            <p:ph type="subTitle" idx="1"/>
          </p:nvPr>
        </p:nvSpPr>
        <p:spPr>
          <a:xfrm>
            <a:off x="1114275" y="1907400"/>
            <a:ext cx="7003500" cy="32361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1500" b="1"/>
              <a:t>Part 3</a:t>
            </a:r>
            <a:endParaRPr sz="1500" b="1"/>
          </a:p>
          <a:p>
            <a:pPr marL="0" lvl="0" indent="0" algn="l" rtl="0">
              <a:lnSpc>
                <a:spcPct val="115000"/>
              </a:lnSpc>
              <a:spcBef>
                <a:spcPts val="0"/>
              </a:spcBef>
              <a:spcAft>
                <a:spcPts val="0"/>
              </a:spcAft>
              <a:buNone/>
            </a:pPr>
            <a:endParaRPr sz="10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MATCH</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r</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apoc</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date</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fields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datetime</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'yyyy-MM-dd HH:mm:ss'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map_semesters</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date</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year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years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month</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months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day</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days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map_semesters</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map_semesters</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CASE</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month</a:t>
            </a:r>
            <a:r>
              <a:rPr lang="en" sz="1000">
                <a:solidFill>
                  <a:srgbClr val="586E75"/>
                </a:solidFill>
                <a:latin typeface="Courier New"/>
                <a:ea typeface="Courier New"/>
                <a:cs typeface="Courier New"/>
                <a:sym typeface="Courier New"/>
              </a:rPr>
              <a:t>&lt;</a:t>
            </a:r>
            <a:r>
              <a:rPr lang="en" sz="1000">
                <a:solidFill>
                  <a:srgbClr val="2AA198"/>
                </a:solidFill>
                <a:latin typeface="Courier New"/>
                <a:ea typeface="Courier New"/>
                <a:cs typeface="Courier New"/>
                <a:sym typeface="Courier New"/>
              </a:rPr>
              <a:t>7</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AND</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year</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2023</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2AA198"/>
                </a:solidFill>
                <a:latin typeface="Courier New"/>
                <a:ea typeface="Courier New"/>
                <a:cs typeface="Courier New"/>
                <a:sym typeface="Courier New"/>
              </a:rPr>
              <a:t>2</a:t>
            </a:r>
            <a:endParaRPr sz="1000">
              <a:solidFill>
                <a:srgbClr val="2AA198"/>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month</a:t>
            </a:r>
            <a:r>
              <a:rPr lang="en" sz="1000">
                <a:solidFill>
                  <a:srgbClr val="586E75"/>
                </a:solidFill>
                <a:latin typeface="Courier New"/>
                <a:ea typeface="Courier New"/>
                <a:cs typeface="Courier New"/>
                <a:sym typeface="Courier New"/>
              </a:rPr>
              <a:t>&gt;=</a:t>
            </a:r>
            <a:r>
              <a:rPr lang="en" sz="1000">
                <a:solidFill>
                  <a:srgbClr val="2AA198"/>
                </a:solidFill>
                <a:latin typeface="Courier New"/>
                <a:ea typeface="Courier New"/>
                <a:cs typeface="Courier New"/>
                <a:sym typeface="Courier New"/>
              </a:rPr>
              <a:t>7</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AND</a:t>
            </a:r>
            <a:r>
              <a:rPr lang="en" sz="1000">
                <a:solidFill>
                  <a:srgbClr val="333333"/>
                </a:solidFill>
                <a:latin typeface="Courier New"/>
                <a:ea typeface="Courier New"/>
                <a:cs typeface="Courier New"/>
                <a:sym typeface="Courier New"/>
              </a:rPr>
              <a:t> dtx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year</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2023</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2AA198"/>
                </a:solidFill>
                <a:latin typeface="Courier New"/>
                <a:ea typeface="Courier New"/>
                <a:cs typeface="Courier New"/>
                <a:sym typeface="Courier New"/>
              </a:rPr>
              <a:t>3</a:t>
            </a:r>
            <a:endParaRPr sz="1000">
              <a:solidFill>
                <a:srgbClr val="2AA198"/>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ELSE</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NULL</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END</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semester</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WHERE</a:t>
            </a:r>
            <a:r>
              <a:rPr lang="en" sz="1000">
                <a:solidFill>
                  <a:srgbClr val="333333"/>
                </a:solidFill>
                <a:latin typeface="Courier New"/>
                <a:ea typeface="Courier New"/>
                <a:cs typeface="Courier New"/>
                <a:sym typeface="Courier New"/>
              </a:rPr>
              <a:t> semester </a:t>
            </a:r>
            <a:r>
              <a:rPr lang="en" sz="1000">
                <a:solidFill>
                  <a:srgbClr val="859900"/>
                </a:solidFill>
                <a:latin typeface="Courier New"/>
                <a:ea typeface="Courier New"/>
                <a:cs typeface="Courier New"/>
                <a:sym typeface="Courier New"/>
              </a:rPr>
              <a:t>IS</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NOT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NULL</a:t>
            </a:r>
            <a:endParaRPr sz="10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semester</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1</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prev_semester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map_semesters</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semester</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1</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prev_semester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map_semesters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apoc</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map</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get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map_semesters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k_from_map</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apoc</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map</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get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map_semesters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'avg'</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v_from_map</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endParaRPr sz="1500"/>
          </a:p>
        </p:txBody>
      </p:sp>
      <p:cxnSp>
        <p:nvCxnSpPr>
          <p:cNvPr id="2476" name="Google Shape;2476;p67"/>
          <p:cNvCxnSpPr>
            <a:stCxn id="2477" idx="2"/>
            <a:endCxn id="2478" idx="3"/>
          </p:cNvCxnSpPr>
          <p:nvPr/>
        </p:nvCxnSpPr>
        <p:spPr>
          <a:xfrm flipH="1">
            <a:off x="4760600" y="2368550"/>
            <a:ext cx="1520975" cy="1268288"/>
          </a:xfrm>
          <a:prstGeom prst="straightConnector1">
            <a:avLst/>
          </a:prstGeom>
          <a:noFill/>
          <a:ln w="19050" cap="flat" cmpd="sng">
            <a:solidFill>
              <a:schemeClr val="accent1"/>
            </a:solidFill>
            <a:prstDash val="solid"/>
            <a:round/>
            <a:headEnd type="none" w="med" len="med"/>
            <a:tailEnd type="stealth" w="med" len="med"/>
          </a:ln>
        </p:spPr>
      </p:cxnSp>
      <p:sp>
        <p:nvSpPr>
          <p:cNvPr id="2477" name="Google Shape;2477;p67"/>
          <p:cNvSpPr/>
          <p:nvPr/>
        </p:nvSpPr>
        <p:spPr>
          <a:xfrm>
            <a:off x="3701125" y="1590950"/>
            <a:ext cx="5160900" cy="7776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Since </a:t>
            </a:r>
            <a:r>
              <a:rPr lang="en" sz="1300" b="1">
                <a:latin typeface="Barlow Semi Condensed"/>
                <a:ea typeface="Barlow Semi Condensed"/>
                <a:cs typeface="Barlow Semi Condensed"/>
                <a:sym typeface="Barlow Semi Condensed"/>
              </a:rPr>
              <a:t>semester 1</a:t>
            </a:r>
            <a:r>
              <a:rPr lang="en" sz="1300">
                <a:latin typeface="Barlow Semi Condensed"/>
                <a:ea typeface="Barlow Semi Condensed"/>
                <a:cs typeface="Barlow Semi Condensed"/>
                <a:sym typeface="Barlow Semi Condensed"/>
              </a:rPr>
              <a:t> is the first semester in our dataset, </a:t>
            </a:r>
            <a:r>
              <a:rPr lang="en" sz="1300" b="1">
                <a:latin typeface="Barlow Semi Condensed"/>
                <a:ea typeface="Barlow Semi Condensed"/>
                <a:cs typeface="Barlow Semi Condensed"/>
                <a:sym typeface="Barlow Semi Condensed"/>
              </a:rPr>
              <a:t>all transactions carried out in that period have not been considered</a:t>
            </a:r>
            <a:r>
              <a:rPr lang="en" sz="1300">
                <a:latin typeface="Barlow Semi Condensed"/>
                <a:ea typeface="Barlow Semi Condensed"/>
                <a:cs typeface="Barlow Semi Condensed"/>
                <a:sym typeface="Barlow Semi Condensed"/>
              </a:rPr>
              <a:t> in the evaluation of fraudulent transactions </a:t>
            </a:r>
            <a:r>
              <a:rPr lang="en" sz="1300" b="1">
                <a:latin typeface="Barlow Semi Condensed"/>
                <a:ea typeface="Barlow Semi Condensed"/>
                <a:cs typeface="Barlow Semi Condensed"/>
                <a:sym typeface="Barlow Semi Condensed"/>
              </a:rPr>
              <a:t>because the previous semester does not exist</a:t>
            </a:r>
            <a:r>
              <a:rPr lang="en" sz="1300">
                <a:latin typeface="Barlow Semi Condensed"/>
                <a:ea typeface="Barlow Semi Condensed"/>
                <a:cs typeface="Barlow Semi Condensed"/>
                <a:sym typeface="Barlow Semi Condensed"/>
              </a:rPr>
              <a:t>.</a:t>
            </a:r>
            <a:endParaRPr sz="1300">
              <a:latin typeface="Barlow Semi Condensed"/>
              <a:ea typeface="Barlow Semi Condensed"/>
              <a:cs typeface="Barlow Semi Condensed"/>
              <a:sym typeface="Barlow Semi Condensed"/>
            </a:endParaRPr>
          </a:p>
        </p:txBody>
      </p:sp>
      <p:sp>
        <p:nvSpPr>
          <p:cNvPr id="2479" name="Google Shape;2479;p67"/>
          <p:cNvSpPr/>
          <p:nvPr/>
        </p:nvSpPr>
        <p:spPr>
          <a:xfrm>
            <a:off x="5980875" y="3095075"/>
            <a:ext cx="2734200" cy="7740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Starting from the semester in which the transaction has been executed, we can compute the </a:t>
            </a:r>
            <a:r>
              <a:rPr lang="en" sz="1300" b="1" i="1">
                <a:latin typeface="Barlow Semi Condensed"/>
                <a:ea typeface="Barlow Semi Condensed"/>
                <a:cs typeface="Barlow Semi Condensed"/>
                <a:sym typeface="Barlow Semi Condensed"/>
              </a:rPr>
              <a:t>prev_semester</a:t>
            </a:r>
            <a:r>
              <a:rPr lang="en" sz="1300">
                <a:latin typeface="Barlow Semi Condensed"/>
                <a:ea typeface="Barlow Semi Condensed"/>
                <a:cs typeface="Barlow Semi Condensed"/>
                <a:sym typeface="Barlow Semi Condensed"/>
              </a:rPr>
              <a:t>.</a:t>
            </a:r>
            <a:endParaRPr sz="1300">
              <a:latin typeface="Barlow Semi Condensed"/>
              <a:ea typeface="Barlow Semi Condensed"/>
              <a:cs typeface="Barlow Semi Condensed"/>
              <a:sym typeface="Barlow Semi Condensed"/>
            </a:endParaRPr>
          </a:p>
        </p:txBody>
      </p:sp>
      <p:cxnSp>
        <p:nvCxnSpPr>
          <p:cNvPr id="2480" name="Google Shape;2480;p67"/>
          <p:cNvCxnSpPr>
            <a:stCxn id="2479" idx="2"/>
            <a:endCxn id="2481" idx="3"/>
          </p:cNvCxnSpPr>
          <p:nvPr/>
        </p:nvCxnSpPr>
        <p:spPr>
          <a:xfrm flipH="1">
            <a:off x="5027625" y="3869075"/>
            <a:ext cx="2320350" cy="550100"/>
          </a:xfrm>
          <a:prstGeom prst="straightConnector1">
            <a:avLst/>
          </a:prstGeom>
          <a:noFill/>
          <a:ln w="19050" cap="flat" cmpd="sng">
            <a:solidFill>
              <a:schemeClr val="accent1"/>
            </a:solidFill>
            <a:prstDash val="solid"/>
            <a:round/>
            <a:headEnd type="none" w="med" len="med"/>
            <a:tailEnd type="stealth" w="med" len="med"/>
          </a:ln>
        </p:spPr>
      </p:cxnSp>
      <p:sp>
        <p:nvSpPr>
          <p:cNvPr id="2482" name="Google Shape;2482;p67"/>
          <p:cNvSpPr/>
          <p:nvPr/>
        </p:nvSpPr>
        <p:spPr>
          <a:xfrm>
            <a:off x="6551475" y="3411950"/>
            <a:ext cx="2403300" cy="7740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We recover </a:t>
            </a:r>
            <a:r>
              <a:rPr lang="en" sz="1300" b="1">
                <a:latin typeface="Barlow Semi Condensed"/>
                <a:ea typeface="Barlow Semi Condensed"/>
                <a:cs typeface="Barlow Semi Condensed"/>
                <a:sym typeface="Barlow Semi Condensed"/>
              </a:rPr>
              <a:t>ALL semesters </a:t>
            </a:r>
            <a:r>
              <a:rPr lang="en" sz="1300">
                <a:latin typeface="Barlow Semi Condensed"/>
                <a:ea typeface="Barlow Semi Condensed"/>
                <a:cs typeface="Barlow Semi Condensed"/>
                <a:sym typeface="Barlow Semi Condensed"/>
              </a:rPr>
              <a:t>of the considered terminal </a:t>
            </a:r>
            <a:endParaRPr sz="1300">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(k stands for key).</a:t>
            </a:r>
            <a:endParaRPr sz="1300" b="1">
              <a:latin typeface="Barlow Semi Condensed"/>
              <a:ea typeface="Barlow Semi Condensed"/>
              <a:cs typeface="Barlow Semi Condensed"/>
              <a:sym typeface="Barlow Semi Condensed"/>
            </a:endParaRPr>
          </a:p>
        </p:txBody>
      </p:sp>
      <p:cxnSp>
        <p:nvCxnSpPr>
          <p:cNvPr id="2483" name="Google Shape;2483;p67"/>
          <p:cNvCxnSpPr>
            <a:stCxn id="2482" idx="2"/>
          </p:cNvCxnSpPr>
          <p:nvPr/>
        </p:nvCxnSpPr>
        <p:spPr>
          <a:xfrm flipH="1">
            <a:off x="7673025" y="4185950"/>
            <a:ext cx="80100" cy="271800"/>
          </a:xfrm>
          <a:prstGeom prst="straightConnector1">
            <a:avLst/>
          </a:prstGeom>
          <a:noFill/>
          <a:ln w="19050" cap="flat" cmpd="sng">
            <a:solidFill>
              <a:schemeClr val="accent1"/>
            </a:solidFill>
            <a:prstDash val="solid"/>
            <a:round/>
            <a:headEnd type="none" w="med" len="med"/>
            <a:tailEnd type="stealth" w="med" len="med"/>
          </a:ln>
        </p:spPr>
      </p:cxnSp>
      <p:sp>
        <p:nvSpPr>
          <p:cNvPr id="2484" name="Google Shape;2484;p67"/>
          <p:cNvSpPr/>
          <p:nvPr/>
        </p:nvSpPr>
        <p:spPr>
          <a:xfrm>
            <a:off x="6551475" y="1732450"/>
            <a:ext cx="2403300" cy="7740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We recover</a:t>
            </a:r>
            <a:r>
              <a:rPr lang="en" sz="1300" b="1">
                <a:latin typeface="Barlow Semi Condensed"/>
                <a:ea typeface="Barlow Semi Condensed"/>
                <a:cs typeface="Barlow Semi Condensed"/>
                <a:sym typeface="Barlow Semi Condensed"/>
              </a:rPr>
              <a:t> ALL the avg </a:t>
            </a:r>
            <a:r>
              <a:rPr lang="en" sz="1300">
                <a:latin typeface="Barlow Semi Condensed"/>
                <a:ea typeface="Barlow Semi Condensed"/>
                <a:cs typeface="Barlow Semi Condensed"/>
                <a:sym typeface="Barlow Semi Condensed"/>
              </a:rPr>
              <a:t>of the considered terminal (v stands for value).</a:t>
            </a:r>
            <a:endParaRPr sz="1300" b="1">
              <a:latin typeface="Barlow Semi Condensed"/>
              <a:ea typeface="Barlow Semi Condensed"/>
              <a:cs typeface="Barlow Semi Condensed"/>
              <a:sym typeface="Barlow Semi Condensed"/>
            </a:endParaRPr>
          </a:p>
        </p:txBody>
      </p:sp>
      <p:cxnSp>
        <p:nvCxnSpPr>
          <p:cNvPr id="2485" name="Google Shape;2485;p67"/>
          <p:cNvCxnSpPr>
            <a:stCxn id="2484" idx="2"/>
            <a:endCxn id="2486" idx="0"/>
          </p:cNvCxnSpPr>
          <p:nvPr/>
        </p:nvCxnSpPr>
        <p:spPr>
          <a:xfrm flipH="1">
            <a:off x="4598234" y="2506450"/>
            <a:ext cx="3154891" cy="1992825"/>
          </a:xfrm>
          <a:prstGeom prst="straightConnector1">
            <a:avLst/>
          </a:prstGeom>
          <a:noFill/>
          <a:ln w="19050" cap="flat" cmpd="sng">
            <a:solidFill>
              <a:schemeClr val="accent1"/>
            </a:solidFill>
            <a:prstDash val="solid"/>
            <a:round/>
            <a:headEnd type="none" w="med" len="med"/>
            <a:tailEnd type="stealth" w="med" len="med"/>
          </a:ln>
        </p:spPr>
      </p:cxnSp>
      <p:sp>
        <p:nvSpPr>
          <p:cNvPr id="2478" name="Google Shape;2478;p67"/>
          <p:cNvSpPr/>
          <p:nvPr/>
        </p:nvSpPr>
        <p:spPr>
          <a:xfrm>
            <a:off x="1153400" y="3122488"/>
            <a:ext cx="3607200" cy="1028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7"/>
          <p:cNvSpPr/>
          <p:nvPr/>
        </p:nvSpPr>
        <p:spPr>
          <a:xfrm>
            <a:off x="2863425" y="4339075"/>
            <a:ext cx="2164200" cy="1602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7"/>
          <p:cNvSpPr/>
          <p:nvPr/>
        </p:nvSpPr>
        <p:spPr>
          <a:xfrm>
            <a:off x="1151384" y="4499275"/>
            <a:ext cx="6893700" cy="3741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47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47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47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47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48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48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8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8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8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490"/>
        <p:cNvGrpSpPr/>
        <p:nvPr/>
      </p:nvGrpSpPr>
      <p:grpSpPr>
        <a:xfrm>
          <a:off x="0" y="0"/>
          <a:ext cx="0" cy="0"/>
          <a:chOff x="0" y="0"/>
          <a:chExt cx="0" cy="0"/>
        </a:xfrm>
      </p:grpSpPr>
      <p:grpSp>
        <p:nvGrpSpPr>
          <p:cNvPr id="2491" name="Google Shape;2491;p68"/>
          <p:cNvGrpSpPr/>
          <p:nvPr/>
        </p:nvGrpSpPr>
        <p:grpSpPr>
          <a:xfrm>
            <a:off x="1114277" y="234516"/>
            <a:ext cx="1424366" cy="1413447"/>
            <a:chOff x="3614228" y="234880"/>
            <a:chExt cx="1915500" cy="1915500"/>
          </a:xfrm>
        </p:grpSpPr>
        <p:sp>
          <p:nvSpPr>
            <p:cNvPr id="2492" name="Google Shape;2492;p68"/>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8"/>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4" name="Google Shape;2494;p68"/>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2</a:t>
            </a:r>
            <a:endParaRPr sz="100">
              <a:solidFill>
                <a:schemeClr val="dk2"/>
              </a:solidFill>
            </a:endParaRPr>
          </a:p>
        </p:txBody>
      </p:sp>
      <p:sp>
        <p:nvSpPr>
          <p:cNvPr id="2495" name="Google Shape;2495;p68"/>
          <p:cNvSpPr txBox="1">
            <a:spLocks noGrp="1"/>
          </p:cNvSpPr>
          <p:nvPr>
            <p:ph type="subTitle" idx="1"/>
          </p:nvPr>
        </p:nvSpPr>
        <p:spPr>
          <a:xfrm>
            <a:off x="2671425" y="419100"/>
            <a:ext cx="5308200" cy="12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terminal identify the possible fraudulent transactions. The fraudulent transactions  are those whose import is higher or lower than 10% of the average import of the transactions  executed on the same terminal in the previous semester.”</a:t>
            </a:r>
            <a:endParaRPr sz="1500" i="1"/>
          </a:p>
          <a:p>
            <a:pPr marL="0" lvl="0" indent="0" algn="ctr" rtl="0">
              <a:spcBef>
                <a:spcPts val="0"/>
              </a:spcBef>
              <a:spcAft>
                <a:spcPts val="0"/>
              </a:spcAft>
              <a:buNone/>
            </a:pPr>
            <a:endParaRPr sz="1500" i="1"/>
          </a:p>
        </p:txBody>
      </p:sp>
      <p:sp>
        <p:nvSpPr>
          <p:cNvPr id="2496" name="Google Shape;2496;p68"/>
          <p:cNvSpPr txBox="1">
            <a:spLocks noGrp="1"/>
          </p:cNvSpPr>
          <p:nvPr>
            <p:ph type="subTitle" idx="1"/>
          </p:nvPr>
        </p:nvSpPr>
        <p:spPr>
          <a:xfrm>
            <a:off x="1114275" y="1907400"/>
            <a:ext cx="7003500" cy="32361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1500" b="1"/>
              <a:t>Part 3 - </a:t>
            </a:r>
            <a:r>
              <a:rPr lang="en" sz="1500" b="1" i="1"/>
              <a:t>cont</a:t>
            </a:r>
            <a:endParaRPr sz="1500" b="1" i="1"/>
          </a:p>
          <a:p>
            <a:pPr marL="0" lvl="0" indent="0" algn="l" rtl="0">
              <a:lnSpc>
                <a:spcPct val="115000"/>
              </a:lnSpc>
              <a:spcBef>
                <a:spcPts val="0"/>
              </a:spcBef>
              <a:spcAft>
                <a:spcPts val="0"/>
              </a:spcAft>
              <a:buNone/>
            </a:pPr>
            <a:endParaRPr sz="10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prev_semester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map_semesters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k_from_map</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apoc</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coll</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indexOf</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k_from_map</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prev_semester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idx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v_from_map</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WHERE</a:t>
            </a:r>
            <a:r>
              <a:rPr lang="en" sz="1000">
                <a:solidFill>
                  <a:srgbClr val="333333"/>
                </a:solidFill>
                <a:latin typeface="Courier New"/>
                <a:ea typeface="Courier New"/>
                <a:cs typeface="Courier New"/>
                <a:sym typeface="Courier New"/>
              </a:rPr>
              <a:t> idx </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 </a:t>
            </a:r>
            <a:r>
              <a:rPr lang="en" sz="1000">
                <a:solidFill>
                  <a:srgbClr val="2AA198"/>
                </a:solidFill>
                <a:latin typeface="Courier New"/>
                <a:ea typeface="Courier New"/>
                <a:cs typeface="Courier New"/>
                <a:sym typeface="Courier New"/>
              </a:rPr>
              <a:t>0</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prev_semester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map_semesters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k_from_map</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idx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v_from_map</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prev_avg</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prev_semester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map_semesters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k_from_map</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idx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prev_avg</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CASE</a:t>
            </a:r>
            <a:endParaRPr sz="10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amount</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prev_avg</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prev_avg</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0.1</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2AA198"/>
                </a:solidFill>
                <a:latin typeface="Courier New"/>
                <a:ea typeface="Courier New"/>
                <a:cs typeface="Courier New"/>
                <a:sym typeface="Courier New"/>
              </a:rPr>
              <a:t>1</a:t>
            </a:r>
            <a:endParaRPr sz="1000">
              <a:solidFill>
                <a:srgbClr val="2AA198"/>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amount</a:t>
            </a:r>
            <a:r>
              <a:rPr lang="en" sz="1000">
                <a:solidFill>
                  <a:srgbClr val="586E75"/>
                </a:solidFill>
                <a:latin typeface="Courier New"/>
                <a:ea typeface="Courier New"/>
                <a:cs typeface="Courier New"/>
                <a:sym typeface="Courier New"/>
              </a:rPr>
              <a:t>&lt;=</a:t>
            </a:r>
            <a:r>
              <a:rPr lang="en" sz="1000">
                <a:solidFill>
                  <a:srgbClr val="333333"/>
                </a:solidFill>
                <a:latin typeface="Courier New"/>
                <a:ea typeface="Courier New"/>
                <a:cs typeface="Courier New"/>
                <a:sym typeface="Courier New"/>
              </a:rPr>
              <a:t>prev_avg</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prev_avg</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0.1</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2AA198"/>
                </a:solidFill>
                <a:latin typeface="Courier New"/>
                <a:ea typeface="Courier New"/>
                <a:cs typeface="Courier New"/>
                <a:sym typeface="Courier New"/>
              </a:rPr>
              <a:t>1</a:t>
            </a:r>
            <a:endParaRPr sz="1000">
              <a:solidFill>
                <a:srgbClr val="2AA198"/>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ELSE</a:t>
            </a:r>
            <a:r>
              <a:rPr lang="en" sz="1000">
                <a:solidFill>
                  <a:srgbClr val="333333"/>
                </a:solidFill>
                <a:latin typeface="Courier New"/>
                <a:ea typeface="Courier New"/>
                <a:cs typeface="Courier New"/>
                <a:sym typeface="Courier New"/>
              </a:rPr>
              <a:t> </a:t>
            </a:r>
            <a:r>
              <a:rPr lang="en" sz="1000">
                <a:solidFill>
                  <a:srgbClr val="2AA198"/>
                </a:solidFill>
                <a:latin typeface="Courier New"/>
                <a:ea typeface="Courier New"/>
                <a:cs typeface="Courier New"/>
                <a:sym typeface="Courier New"/>
              </a:rPr>
              <a:t>0</a:t>
            </a:r>
            <a:endParaRPr sz="1000">
              <a:solidFill>
                <a:srgbClr val="2AA198"/>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END</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fraud</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WHERE</a:t>
            </a:r>
            <a:r>
              <a:rPr lang="en" sz="1000">
                <a:solidFill>
                  <a:srgbClr val="333333"/>
                </a:solidFill>
                <a:latin typeface="Courier New"/>
                <a:ea typeface="Courier New"/>
                <a:cs typeface="Courier New"/>
                <a:sym typeface="Courier New"/>
              </a:rPr>
              <a:t> fraud</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1</a:t>
            </a:r>
            <a:endParaRPr sz="1000">
              <a:solidFill>
                <a:srgbClr val="2AA198"/>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id_terminal</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collect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fraud_transactions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prev_avg </a:t>
            </a:r>
            <a:r>
              <a:rPr lang="en" sz="1000">
                <a:solidFill>
                  <a:srgbClr val="859900"/>
                </a:solidFill>
                <a:latin typeface="Courier New"/>
                <a:ea typeface="Courier New"/>
                <a:cs typeface="Courier New"/>
                <a:sym typeface="Courier New"/>
              </a:rPr>
              <a:t>ORDER</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BY</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859900"/>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id_terminal</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fraud_transactions</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prev_avg</a:t>
            </a:r>
            <a:endParaRPr sz="10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0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endParaRPr sz="1500"/>
          </a:p>
        </p:txBody>
      </p:sp>
      <p:sp>
        <p:nvSpPr>
          <p:cNvPr id="2497" name="Google Shape;2497;p68"/>
          <p:cNvSpPr/>
          <p:nvPr/>
        </p:nvSpPr>
        <p:spPr>
          <a:xfrm>
            <a:off x="6283525" y="1387650"/>
            <a:ext cx="2714700" cy="10929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We check </a:t>
            </a:r>
            <a:r>
              <a:rPr lang="en" sz="1300" b="1">
                <a:latin typeface="Barlow Semi Condensed"/>
                <a:ea typeface="Barlow Semi Condensed"/>
                <a:cs typeface="Barlow Semi Condensed"/>
                <a:sym typeface="Barlow Semi Condensed"/>
              </a:rPr>
              <a:t>if the </a:t>
            </a:r>
            <a:r>
              <a:rPr lang="en" sz="1300" b="1" i="1">
                <a:latin typeface="Barlow Semi Condensed"/>
                <a:ea typeface="Barlow Semi Condensed"/>
                <a:cs typeface="Barlow Semi Condensed"/>
                <a:sym typeface="Barlow Semi Condensed"/>
              </a:rPr>
              <a:t>prev_semester </a:t>
            </a:r>
            <a:r>
              <a:rPr lang="en" sz="1300" b="1">
                <a:latin typeface="Barlow Semi Condensed"/>
                <a:ea typeface="Barlow Semi Condensed"/>
                <a:cs typeface="Barlow Semi Condensed"/>
                <a:sym typeface="Barlow Semi Condensed"/>
              </a:rPr>
              <a:t>calculated before exists </a:t>
            </a:r>
            <a:endParaRPr sz="13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(it is possible that in the </a:t>
            </a:r>
            <a:r>
              <a:rPr lang="en" sz="1300" i="1">
                <a:latin typeface="Barlow Semi Condensed"/>
                <a:ea typeface="Barlow Semi Condensed"/>
                <a:cs typeface="Barlow Semi Condensed"/>
                <a:sym typeface="Barlow Semi Condensed"/>
              </a:rPr>
              <a:t>pre_semester </a:t>
            </a:r>
            <a:r>
              <a:rPr lang="en" sz="1300">
                <a:latin typeface="Barlow Semi Condensed"/>
                <a:ea typeface="Barlow Semi Condensed"/>
                <a:cs typeface="Barlow Semi Condensed"/>
                <a:sym typeface="Barlow Semi Condensed"/>
              </a:rPr>
              <a:t>no transactions have been executed).)</a:t>
            </a:r>
            <a:endParaRPr sz="1300" b="1">
              <a:latin typeface="Barlow Semi Condensed"/>
              <a:ea typeface="Barlow Semi Condensed"/>
              <a:cs typeface="Barlow Semi Condensed"/>
              <a:sym typeface="Barlow Semi Condensed"/>
            </a:endParaRPr>
          </a:p>
        </p:txBody>
      </p:sp>
      <p:cxnSp>
        <p:nvCxnSpPr>
          <p:cNvPr id="2498" name="Google Shape;2498;p68"/>
          <p:cNvCxnSpPr>
            <a:stCxn id="2497" idx="1"/>
            <a:endCxn id="2499" idx="0"/>
          </p:cNvCxnSpPr>
          <p:nvPr/>
        </p:nvCxnSpPr>
        <p:spPr>
          <a:xfrm flipH="1">
            <a:off x="3624925" y="1934100"/>
            <a:ext cx="2658600" cy="439500"/>
          </a:xfrm>
          <a:prstGeom prst="straightConnector1">
            <a:avLst/>
          </a:prstGeom>
          <a:noFill/>
          <a:ln w="19050" cap="flat" cmpd="sng">
            <a:solidFill>
              <a:schemeClr val="accent1"/>
            </a:solidFill>
            <a:prstDash val="solid"/>
            <a:round/>
            <a:headEnd type="none" w="med" len="med"/>
            <a:tailEnd type="stealth" w="med" len="med"/>
          </a:ln>
        </p:spPr>
      </p:cxnSp>
      <p:sp>
        <p:nvSpPr>
          <p:cNvPr id="2500" name="Google Shape;2500;p68"/>
          <p:cNvSpPr/>
          <p:nvPr/>
        </p:nvSpPr>
        <p:spPr>
          <a:xfrm>
            <a:off x="6430500" y="1777650"/>
            <a:ext cx="2403300" cy="8481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Now that we know that </a:t>
            </a:r>
            <a:r>
              <a:rPr lang="en" sz="1300" b="1" i="1">
                <a:latin typeface="Barlow Semi Condensed"/>
                <a:ea typeface="Barlow Semi Condensed"/>
                <a:cs typeface="Barlow Semi Condensed"/>
                <a:sym typeface="Barlow Semi Condensed"/>
              </a:rPr>
              <a:t>pre_semester</a:t>
            </a:r>
            <a:r>
              <a:rPr lang="en" sz="1300" b="1">
                <a:latin typeface="Barlow Semi Condensed"/>
                <a:ea typeface="Barlow Semi Condensed"/>
                <a:cs typeface="Barlow Semi Condensed"/>
                <a:sym typeface="Barlow Semi Condensed"/>
              </a:rPr>
              <a:t> exists</a:t>
            </a:r>
            <a:r>
              <a:rPr lang="en" sz="1300">
                <a:latin typeface="Barlow Semi Condensed"/>
                <a:ea typeface="Barlow Semi Condensed"/>
                <a:cs typeface="Barlow Semi Condensed"/>
                <a:sym typeface="Barlow Semi Condensed"/>
              </a:rPr>
              <a:t>, we can get the value of its avg.</a:t>
            </a:r>
            <a:endParaRPr sz="1300" b="1">
              <a:latin typeface="Barlow Semi Condensed"/>
              <a:ea typeface="Barlow Semi Condensed"/>
              <a:cs typeface="Barlow Semi Condensed"/>
              <a:sym typeface="Barlow Semi Condensed"/>
            </a:endParaRPr>
          </a:p>
        </p:txBody>
      </p:sp>
      <p:cxnSp>
        <p:nvCxnSpPr>
          <p:cNvPr id="2501" name="Google Shape;2501;p68"/>
          <p:cNvCxnSpPr>
            <a:stCxn id="2500" idx="2"/>
            <a:endCxn id="2502" idx="0"/>
          </p:cNvCxnSpPr>
          <p:nvPr/>
        </p:nvCxnSpPr>
        <p:spPr>
          <a:xfrm flipH="1">
            <a:off x="7018350" y="2625750"/>
            <a:ext cx="613800" cy="295500"/>
          </a:xfrm>
          <a:prstGeom prst="straightConnector1">
            <a:avLst/>
          </a:prstGeom>
          <a:noFill/>
          <a:ln w="19050" cap="flat" cmpd="sng">
            <a:solidFill>
              <a:schemeClr val="accent1"/>
            </a:solidFill>
            <a:prstDash val="solid"/>
            <a:round/>
            <a:headEnd type="none" w="med" len="med"/>
            <a:tailEnd type="stealth" w="med" len="med"/>
          </a:ln>
        </p:spPr>
      </p:cxnSp>
      <p:sp>
        <p:nvSpPr>
          <p:cNvPr id="2499" name="Google Shape;2499;p68"/>
          <p:cNvSpPr/>
          <p:nvPr/>
        </p:nvSpPr>
        <p:spPr>
          <a:xfrm>
            <a:off x="1153400" y="2373575"/>
            <a:ext cx="4943100" cy="5610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8"/>
          <p:cNvSpPr/>
          <p:nvPr/>
        </p:nvSpPr>
        <p:spPr>
          <a:xfrm>
            <a:off x="6430500" y="2921325"/>
            <a:ext cx="1175700" cy="173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49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498"/>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49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0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06"/>
        <p:cNvGrpSpPr/>
        <p:nvPr/>
      </p:nvGrpSpPr>
      <p:grpSpPr>
        <a:xfrm>
          <a:off x="0" y="0"/>
          <a:ext cx="0" cy="0"/>
          <a:chOff x="0" y="0"/>
          <a:chExt cx="0" cy="0"/>
        </a:xfrm>
      </p:grpSpPr>
      <p:grpSp>
        <p:nvGrpSpPr>
          <p:cNvPr id="2507" name="Google Shape;2507;p69"/>
          <p:cNvGrpSpPr/>
          <p:nvPr/>
        </p:nvGrpSpPr>
        <p:grpSpPr>
          <a:xfrm>
            <a:off x="1114277" y="234516"/>
            <a:ext cx="1424366" cy="1413447"/>
            <a:chOff x="3614228" y="234880"/>
            <a:chExt cx="1915500" cy="1915500"/>
          </a:xfrm>
        </p:grpSpPr>
        <p:sp>
          <p:nvSpPr>
            <p:cNvPr id="2508" name="Google Shape;2508;p6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10" name="Google Shape;2510;p69"/>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2</a:t>
            </a:r>
            <a:endParaRPr sz="100">
              <a:solidFill>
                <a:schemeClr val="dk2"/>
              </a:solidFill>
            </a:endParaRPr>
          </a:p>
        </p:txBody>
      </p:sp>
      <p:sp>
        <p:nvSpPr>
          <p:cNvPr id="2511" name="Google Shape;2511;p69"/>
          <p:cNvSpPr txBox="1">
            <a:spLocks noGrp="1"/>
          </p:cNvSpPr>
          <p:nvPr>
            <p:ph type="subTitle" idx="1"/>
          </p:nvPr>
        </p:nvSpPr>
        <p:spPr>
          <a:xfrm>
            <a:off x="2671425" y="419100"/>
            <a:ext cx="5308200" cy="122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“For each terminal identify the possible fraudulent transactions. The fraudulent transactions  are those whose import is higher or lower than 10% of the average import of the transactions  executed on the same terminal in the previous semester.”</a:t>
            </a:r>
            <a:endParaRPr sz="1500" i="1"/>
          </a:p>
          <a:p>
            <a:pPr marL="0" lvl="0" indent="0" algn="ctr" rtl="0">
              <a:spcBef>
                <a:spcPts val="0"/>
              </a:spcBef>
              <a:spcAft>
                <a:spcPts val="0"/>
              </a:spcAft>
              <a:buNone/>
            </a:pPr>
            <a:endParaRPr sz="1500" i="1"/>
          </a:p>
        </p:txBody>
      </p:sp>
      <p:graphicFrame>
        <p:nvGraphicFramePr>
          <p:cNvPr id="2512" name="Google Shape;2512;p69"/>
          <p:cNvGraphicFramePr/>
          <p:nvPr/>
        </p:nvGraphicFramePr>
        <p:xfrm>
          <a:off x="1706400" y="2124075"/>
          <a:ext cx="5731200" cy="883920"/>
        </p:xfrm>
        <a:graphic>
          <a:graphicData uri="http://schemas.openxmlformats.org/drawingml/2006/table">
            <a:tbl>
              <a:tblPr>
                <a:noFill/>
                <a:tableStyleId>{848B6E5D-48AA-4319-9CC3-5876CC7062AB}</a:tableStyleId>
              </a:tblPr>
              <a:tblGrid>
                <a:gridCol w="2865600">
                  <a:extLst>
                    <a:ext uri="{9D8B030D-6E8A-4147-A177-3AD203B41FA5}">
                      <a16:colId xmlns:a16="http://schemas.microsoft.com/office/drawing/2014/main" val="20000"/>
                    </a:ext>
                  </a:extLst>
                </a:gridCol>
                <a:gridCol w="2865600">
                  <a:extLst>
                    <a:ext uri="{9D8B030D-6E8A-4147-A177-3AD203B41FA5}">
                      <a16:colId xmlns:a16="http://schemas.microsoft.com/office/drawing/2014/main" val="20001"/>
                    </a:ext>
                  </a:extLst>
                </a:gridCol>
              </a:tblGrid>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1 (small)</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1682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2 (medium)</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3679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3 (large)</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10743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16"/>
        <p:cNvGrpSpPr/>
        <p:nvPr/>
      </p:nvGrpSpPr>
      <p:grpSpPr>
        <a:xfrm>
          <a:off x="0" y="0"/>
          <a:ext cx="0" cy="0"/>
          <a:chOff x="0" y="0"/>
          <a:chExt cx="0" cy="0"/>
        </a:xfrm>
      </p:grpSpPr>
      <p:grpSp>
        <p:nvGrpSpPr>
          <p:cNvPr id="2517" name="Google Shape;2517;p70"/>
          <p:cNvGrpSpPr/>
          <p:nvPr/>
        </p:nvGrpSpPr>
        <p:grpSpPr>
          <a:xfrm>
            <a:off x="1114277" y="234516"/>
            <a:ext cx="1424366" cy="1413447"/>
            <a:chOff x="3614228" y="234880"/>
            <a:chExt cx="1915500" cy="1915500"/>
          </a:xfrm>
        </p:grpSpPr>
        <p:sp>
          <p:nvSpPr>
            <p:cNvPr id="2518" name="Google Shape;2518;p70"/>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0"/>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0" name="Google Shape;2520;p70"/>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3</a:t>
            </a:r>
            <a:endParaRPr sz="100">
              <a:solidFill>
                <a:schemeClr val="dk2"/>
              </a:solidFill>
            </a:endParaRPr>
          </a:p>
        </p:txBody>
      </p:sp>
      <p:sp>
        <p:nvSpPr>
          <p:cNvPr id="2521" name="Google Shape;2521;p70"/>
          <p:cNvSpPr txBox="1">
            <a:spLocks noGrp="1"/>
          </p:cNvSpPr>
          <p:nvPr>
            <p:ph type="subTitle" idx="1"/>
          </p:nvPr>
        </p:nvSpPr>
        <p:spPr>
          <a:xfrm>
            <a:off x="2648400" y="280900"/>
            <a:ext cx="5538600" cy="21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“Given a user u, determine the “co-customer-relationships CC of degree k”. A user u’ is a co-customer of u if you can determine a chain “u1-t1-u2-t2-…tk-1-uk” such that u1=u, uk=u’, and for each 1&lt;=i, j&lt;=k, ui &lt;&gt; uj, and t1,..tk-1 are the terminals on which a transaction has been  executed. Therefore, CCk(u)={u’| a chain exists between u and u’ of degree k}. Please, note  that depending on the adopted model, the computation of CCk(u) could be quite  complicated. Consider at least the computation of CC3(u) (i.e. the co-costumer  relationships of degree 3).”</a:t>
            </a:r>
            <a:endParaRPr sz="1500" i="1"/>
          </a:p>
          <a:p>
            <a:pPr marL="0" lvl="0" indent="0" algn="ctr" rtl="0">
              <a:spcBef>
                <a:spcPts val="0"/>
              </a:spcBef>
              <a:spcAft>
                <a:spcPts val="0"/>
              </a:spcAft>
              <a:buNone/>
            </a:pPr>
            <a:endParaRPr sz="1500" i="1"/>
          </a:p>
        </p:txBody>
      </p:sp>
      <p:pic>
        <p:nvPicPr>
          <p:cNvPr id="2522" name="Google Shape;2522;p70"/>
          <p:cNvPicPr preferRelativeResize="0"/>
          <p:nvPr/>
        </p:nvPicPr>
        <p:blipFill>
          <a:blip r:embed="rId3">
            <a:alphaModFix/>
          </a:blip>
          <a:stretch>
            <a:fillRect/>
          </a:stretch>
        </p:blipFill>
        <p:spPr>
          <a:xfrm>
            <a:off x="2165313" y="2464000"/>
            <a:ext cx="4813365" cy="23747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26"/>
        <p:cNvGrpSpPr/>
        <p:nvPr/>
      </p:nvGrpSpPr>
      <p:grpSpPr>
        <a:xfrm>
          <a:off x="0" y="0"/>
          <a:ext cx="0" cy="0"/>
          <a:chOff x="0" y="0"/>
          <a:chExt cx="0" cy="0"/>
        </a:xfrm>
      </p:grpSpPr>
      <p:grpSp>
        <p:nvGrpSpPr>
          <p:cNvPr id="2527" name="Google Shape;2527;p71"/>
          <p:cNvGrpSpPr/>
          <p:nvPr/>
        </p:nvGrpSpPr>
        <p:grpSpPr>
          <a:xfrm>
            <a:off x="1114277" y="234516"/>
            <a:ext cx="1424366" cy="1413447"/>
            <a:chOff x="3614228" y="234880"/>
            <a:chExt cx="1915500" cy="1915500"/>
          </a:xfrm>
        </p:grpSpPr>
        <p:sp>
          <p:nvSpPr>
            <p:cNvPr id="2528" name="Google Shape;2528;p71"/>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1"/>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0" name="Google Shape;2530;p71"/>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3</a:t>
            </a:r>
            <a:endParaRPr sz="100">
              <a:solidFill>
                <a:schemeClr val="dk2"/>
              </a:solidFill>
            </a:endParaRPr>
          </a:p>
        </p:txBody>
      </p:sp>
      <p:sp>
        <p:nvSpPr>
          <p:cNvPr id="2531" name="Google Shape;2531;p71"/>
          <p:cNvSpPr txBox="1">
            <a:spLocks noGrp="1"/>
          </p:cNvSpPr>
          <p:nvPr>
            <p:ph type="subTitle" idx="1"/>
          </p:nvPr>
        </p:nvSpPr>
        <p:spPr>
          <a:xfrm>
            <a:off x="1114275" y="2517750"/>
            <a:ext cx="7072800" cy="12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For this query was necessary executed two different operations:</a:t>
            </a:r>
            <a:endParaRPr sz="1600"/>
          </a:p>
          <a:p>
            <a:pPr marL="457200" lvl="0" indent="-330200" algn="l" rtl="0">
              <a:spcBef>
                <a:spcPts val="0"/>
              </a:spcBef>
              <a:spcAft>
                <a:spcPts val="0"/>
              </a:spcAft>
              <a:buClr>
                <a:schemeClr val="dk1"/>
              </a:buClr>
              <a:buSzPts val="1600"/>
              <a:buAutoNum type="arabicPeriod"/>
            </a:pPr>
            <a:r>
              <a:rPr lang="en" sz="1600"/>
              <a:t>Relationship creation</a:t>
            </a:r>
            <a:endParaRPr sz="1600"/>
          </a:p>
          <a:p>
            <a:pPr marL="457200" lvl="0" indent="-330200" algn="l" rtl="0">
              <a:spcBef>
                <a:spcPts val="0"/>
              </a:spcBef>
              <a:spcAft>
                <a:spcPts val="0"/>
              </a:spcAft>
              <a:buClr>
                <a:schemeClr val="dk1"/>
              </a:buClr>
              <a:buSzPts val="1600"/>
              <a:buAutoNum type="arabicPeriod"/>
            </a:pPr>
            <a:r>
              <a:rPr lang="en" sz="1600"/>
              <a:t>Execution of the query</a:t>
            </a:r>
            <a:endParaRPr sz="1600"/>
          </a:p>
        </p:txBody>
      </p:sp>
      <p:sp>
        <p:nvSpPr>
          <p:cNvPr id="2532" name="Google Shape;2532;p71"/>
          <p:cNvSpPr txBox="1">
            <a:spLocks noGrp="1"/>
          </p:cNvSpPr>
          <p:nvPr>
            <p:ph type="subTitle" idx="1"/>
          </p:nvPr>
        </p:nvSpPr>
        <p:spPr>
          <a:xfrm>
            <a:off x="2648400" y="280900"/>
            <a:ext cx="5538600" cy="21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“Given a user u, determine the “co-customer-relationships CC of degree k”. A user u’ is a co-customer of u if you can determine a chain “u1-t1-u2-t2-…tk-1-uk” such that u1=u, uk=u’, and for each 1&lt;=i, j&lt;=k, ui &lt;&gt; uj, and t1,..tk-1 are the terminals on which a transaction has been  executed. Therefore, CCk(u)={u’| a chain exists between u and u’ of degree k}. Please, note  that depending on the adopted model, the computation of CCk(u) could be quite  complicated. Consider at least the computation of CC3(u) (i.e. the co-costumer  relationships of degree 3).”</a:t>
            </a:r>
            <a:endParaRPr sz="1500" i="1"/>
          </a:p>
          <a:p>
            <a:pPr marL="0" lvl="0" indent="0" algn="ctr" rtl="0">
              <a:spcBef>
                <a:spcPts val="0"/>
              </a:spcBef>
              <a:spcAft>
                <a:spcPts val="0"/>
              </a:spcAft>
              <a:buNone/>
            </a:pPr>
            <a:endParaRPr sz="15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sp>
        <p:nvSpPr>
          <p:cNvPr id="2153" name="Google Shape;2153;p36"/>
          <p:cNvSpPr txBox="1"/>
          <p:nvPr/>
        </p:nvSpPr>
        <p:spPr>
          <a:xfrm>
            <a:off x="4956051" y="2609100"/>
            <a:ext cx="2761200" cy="136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We have used a specific starting date which refers to the </a:t>
            </a:r>
            <a:r>
              <a:rPr lang="en" sz="1600" b="1">
                <a:solidFill>
                  <a:schemeClr val="dk1"/>
                </a:solidFill>
                <a:latin typeface="Barlow Semi Condensed"/>
                <a:ea typeface="Barlow Semi Condensed"/>
                <a:cs typeface="Barlow Semi Condensed"/>
                <a:sym typeface="Barlow Semi Condensed"/>
              </a:rPr>
              <a:t>starting date of the </a:t>
            </a:r>
            <a:r>
              <a:rPr lang="en" sz="1600">
                <a:solidFill>
                  <a:schemeClr val="dk1"/>
                </a:solidFill>
                <a:latin typeface="Barlow Semi Condensed"/>
                <a:ea typeface="Barlow Semi Condensed"/>
                <a:cs typeface="Barlow Semi Condensed"/>
                <a:sym typeface="Barlow Semi Condensed"/>
              </a:rPr>
              <a:t>New generation data models and DBMSs’ </a:t>
            </a:r>
            <a:r>
              <a:rPr lang="en" sz="1600" b="1">
                <a:solidFill>
                  <a:schemeClr val="dk1"/>
                </a:solidFill>
                <a:latin typeface="Barlow Semi Condensed"/>
                <a:ea typeface="Barlow Semi Condensed"/>
                <a:cs typeface="Barlow Semi Condensed"/>
                <a:sym typeface="Barlow Semi Condensed"/>
              </a:rPr>
              <a:t>course</a:t>
            </a:r>
            <a:r>
              <a:rPr lang="en" sz="1600">
                <a:solidFill>
                  <a:schemeClr val="dk1"/>
                </a:solidFill>
                <a:latin typeface="Barlow Semi Condensed"/>
                <a:ea typeface="Barlow Semi Condensed"/>
                <a:cs typeface="Barlow Semi Condensed"/>
                <a:sym typeface="Barlow Semi Condensed"/>
              </a:rPr>
              <a:t>. </a:t>
            </a:r>
            <a:endParaRPr sz="1600">
              <a:solidFill>
                <a:schemeClr val="dk1"/>
              </a:solidFill>
              <a:latin typeface="Barlow Semi Condensed"/>
              <a:ea typeface="Barlow Semi Condensed"/>
              <a:cs typeface="Barlow Semi Condensed"/>
              <a:sym typeface="Barlow Semi Condensed"/>
            </a:endParaRPr>
          </a:p>
        </p:txBody>
      </p:sp>
      <p:sp>
        <p:nvSpPr>
          <p:cNvPr id="2154" name="Google Shape;2154;p36"/>
          <p:cNvSpPr txBox="1"/>
          <p:nvPr/>
        </p:nvSpPr>
        <p:spPr>
          <a:xfrm>
            <a:off x="1417475" y="2609100"/>
            <a:ext cx="2761200" cy="136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We have transformed the .pkl files into the .csv format for making them</a:t>
            </a:r>
            <a:r>
              <a:rPr lang="en" sz="1600" b="1">
                <a:solidFill>
                  <a:schemeClr val="dk1"/>
                </a:solidFill>
                <a:latin typeface="Barlow Semi Condensed"/>
                <a:ea typeface="Barlow Semi Condensed"/>
                <a:cs typeface="Barlow Semi Condensed"/>
                <a:sym typeface="Barlow Semi Condensed"/>
              </a:rPr>
              <a:t> easier to use</a:t>
            </a:r>
            <a:r>
              <a:rPr lang="en" sz="1600">
                <a:solidFill>
                  <a:schemeClr val="dk1"/>
                </a:solidFill>
                <a:latin typeface="Barlow Semi Condensed"/>
                <a:ea typeface="Barlow Semi Condensed"/>
                <a:cs typeface="Barlow Semi Condensed"/>
                <a:sym typeface="Barlow Semi Condensed"/>
              </a:rPr>
              <a:t>. </a:t>
            </a:r>
            <a:endParaRPr sz="1600">
              <a:solidFill>
                <a:schemeClr val="dk1"/>
              </a:solidFill>
              <a:latin typeface="Barlow Semi Condensed"/>
              <a:ea typeface="Barlow Semi Condensed"/>
              <a:cs typeface="Barlow Semi Condensed"/>
              <a:sym typeface="Barlow Semi Condensed"/>
            </a:endParaRPr>
          </a:p>
        </p:txBody>
      </p:sp>
      <p:sp>
        <p:nvSpPr>
          <p:cNvPr id="2155" name="Google Shape;2155;p36"/>
          <p:cNvSpPr txBox="1"/>
          <p:nvPr/>
        </p:nvSpPr>
        <p:spPr>
          <a:xfrm>
            <a:off x="4956051" y="2222000"/>
            <a:ext cx="2761200" cy="28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2"/>
                </a:solidFill>
                <a:latin typeface="Fjalla One"/>
                <a:ea typeface="Fjalla One"/>
                <a:cs typeface="Fjalla One"/>
                <a:sym typeface="Fjalla One"/>
              </a:rPr>
              <a:t>2022-10-03</a:t>
            </a:r>
            <a:endParaRPr sz="1600">
              <a:solidFill>
                <a:schemeClr val="accent2"/>
              </a:solidFill>
              <a:latin typeface="Fjalla One"/>
              <a:ea typeface="Fjalla One"/>
              <a:cs typeface="Fjalla One"/>
              <a:sym typeface="Fjalla One"/>
            </a:endParaRPr>
          </a:p>
        </p:txBody>
      </p:sp>
      <p:sp>
        <p:nvSpPr>
          <p:cNvPr id="2156" name="Google Shape;2156;p36"/>
          <p:cNvSpPr txBox="1"/>
          <p:nvPr/>
        </p:nvSpPr>
        <p:spPr>
          <a:xfrm>
            <a:off x="1417475" y="2203700"/>
            <a:ext cx="2761200" cy="31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accent2"/>
                </a:solidFill>
                <a:latin typeface="Fjalla One"/>
                <a:ea typeface="Fjalla One"/>
                <a:cs typeface="Fjalla One"/>
                <a:sym typeface="Fjalla One"/>
              </a:rPr>
              <a:t>From .pkl to .csv files</a:t>
            </a:r>
            <a:endParaRPr sz="1600">
              <a:solidFill>
                <a:schemeClr val="accent2"/>
              </a:solidFill>
              <a:latin typeface="Fjalla One"/>
              <a:ea typeface="Fjalla One"/>
              <a:cs typeface="Fjalla One"/>
              <a:sym typeface="Fjalla One"/>
            </a:endParaRPr>
          </a:p>
        </p:txBody>
      </p:sp>
      <p:sp>
        <p:nvSpPr>
          <p:cNvPr id="2157" name="Google Shape;2157;p36"/>
          <p:cNvSpPr txBox="1"/>
          <p:nvPr/>
        </p:nvSpPr>
        <p:spPr>
          <a:xfrm>
            <a:off x="1417476" y="1627625"/>
            <a:ext cx="276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a:solidFill>
                  <a:srgbClr val="77C6FC"/>
                </a:solidFill>
                <a:latin typeface="Fjalla One"/>
                <a:ea typeface="Fjalla One"/>
                <a:cs typeface="Fjalla One"/>
                <a:sym typeface="Fjalla One"/>
              </a:rPr>
              <a:t>File format</a:t>
            </a:r>
            <a:endParaRPr sz="2300">
              <a:solidFill>
                <a:srgbClr val="77C6FC"/>
              </a:solidFill>
              <a:latin typeface="Fjalla One"/>
              <a:ea typeface="Fjalla One"/>
              <a:cs typeface="Fjalla One"/>
              <a:sym typeface="Fjalla One"/>
            </a:endParaRPr>
          </a:p>
        </p:txBody>
      </p:sp>
      <p:sp>
        <p:nvSpPr>
          <p:cNvPr id="2158" name="Google Shape;2158;p36"/>
          <p:cNvSpPr txBox="1"/>
          <p:nvPr/>
        </p:nvSpPr>
        <p:spPr>
          <a:xfrm>
            <a:off x="4956050" y="1627625"/>
            <a:ext cx="2761200" cy="457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a:solidFill>
                  <a:srgbClr val="77C6FC"/>
                </a:solidFill>
                <a:latin typeface="Fjalla One"/>
                <a:ea typeface="Fjalla One"/>
                <a:cs typeface="Fjalla One"/>
                <a:sym typeface="Fjalla One"/>
              </a:rPr>
              <a:t>Starting date</a:t>
            </a:r>
            <a:endParaRPr sz="2300">
              <a:solidFill>
                <a:srgbClr val="77C6FC"/>
              </a:solidFill>
              <a:latin typeface="Fjalla One"/>
              <a:ea typeface="Fjalla One"/>
              <a:cs typeface="Fjalla One"/>
              <a:sym typeface="Fjalla One"/>
            </a:endParaRPr>
          </a:p>
        </p:txBody>
      </p:sp>
      <p:sp>
        <p:nvSpPr>
          <p:cNvPr id="2159" name="Google Shape;2159;p36"/>
          <p:cNvSpPr txBox="1">
            <a:spLocks noGrp="1"/>
          </p:cNvSpPr>
          <p:nvPr>
            <p:ph type="title"/>
          </p:nvPr>
        </p:nvSpPr>
        <p:spPr>
          <a:xfrm>
            <a:off x="723748" y="338325"/>
            <a:ext cx="769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Changes applied to the Python code</a:t>
            </a:r>
            <a:endParaRPr/>
          </a:p>
          <a:p>
            <a:pPr marL="0" lvl="0" indent="0" algn="ctr"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36"/>
        <p:cNvGrpSpPr/>
        <p:nvPr/>
      </p:nvGrpSpPr>
      <p:grpSpPr>
        <a:xfrm>
          <a:off x="0" y="0"/>
          <a:ext cx="0" cy="0"/>
          <a:chOff x="0" y="0"/>
          <a:chExt cx="0" cy="0"/>
        </a:xfrm>
      </p:grpSpPr>
      <p:grpSp>
        <p:nvGrpSpPr>
          <p:cNvPr id="2537" name="Google Shape;2537;p72"/>
          <p:cNvGrpSpPr/>
          <p:nvPr/>
        </p:nvGrpSpPr>
        <p:grpSpPr>
          <a:xfrm>
            <a:off x="1114277" y="234516"/>
            <a:ext cx="1424366" cy="1413447"/>
            <a:chOff x="3614228" y="234880"/>
            <a:chExt cx="1915500" cy="1915500"/>
          </a:xfrm>
        </p:grpSpPr>
        <p:sp>
          <p:nvSpPr>
            <p:cNvPr id="2538" name="Google Shape;2538;p72"/>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2"/>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0" name="Google Shape;2540;p72"/>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3</a:t>
            </a:r>
            <a:endParaRPr sz="100">
              <a:solidFill>
                <a:schemeClr val="dk2"/>
              </a:solidFill>
            </a:endParaRPr>
          </a:p>
        </p:txBody>
      </p:sp>
      <p:sp>
        <p:nvSpPr>
          <p:cNvPr id="2541" name="Google Shape;2541;p72"/>
          <p:cNvSpPr txBox="1">
            <a:spLocks noGrp="1"/>
          </p:cNvSpPr>
          <p:nvPr>
            <p:ph type="subTitle" idx="1"/>
          </p:nvPr>
        </p:nvSpPr>
        <p:spPr>
          <a:xfrm>
            <a:off x="1114275" y="2517750"/>
            <a:ext cx="7072800" cy="12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For this query was necessary executed two different operations:</a:t>
            </a:r>
            <a:endParaRPr sz="1600"/>
          </a:p>
          <a:p>
            <a:pPr marL="457200" lvl="0" indent="-330200" algn="l" rtl="0">
              <a:spcBef>
                <a:spcPts val="0"/>
              </a:spcBef>
              <a:spcAft>
                <a:spcPts val="0"/>
              </a:spcAft>
              <a:buClr>
                <a:schemeClr val="accent1"/>
              </a:buClr>
              <a:buSzPts val="1600"/>
              <a:buAutoNum type="arabicPeriod"/>
            </a:pPr>
            <a:r>
              <a:rPr lang="en" sz="1600" b="1"/>
              <a:t>Relationship creation</a:t>
            </a:r>
            <a:endParaRPr sz="1600" b="1"/>
          </a:p>
          <a:p>
            <a:pPr marL="457200" lvl="0" indent="0" algn="l" rtl="0">
              <a:spcBef>
                <a:spcPts val="0"/>
              </a:spcBef>
              <a:spcAft>
                <a:spcPts val="0"/>
              </a:spcAft>
              <a:buNone/>
            </a:pPr>
            <a:endParaRPr sz="1600"/>
          </a:p>
        </p:txBody>
      </p:sp>
      <p:sp>
        <p:nvSpPr>
          <p:cNvPr id="2542" name="Google Shape;2542;p72"/>
          <p:cNvSpPr txBox="1">
            <a:spLocks noGrp="1"/>
          </p:cNvSpPr>
          <p:nvPr>
            <p:ph type="subTitle" idx="1"/>
          </p:nvPr>
        </p:nvSpPr>
        <p:spPr>
          <a:xfrm>
            <a:off x="2648400" y="280900"/>
            <a:ext cx="5538600" cy="21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“Given a user u, determine the “co-customer-relationships CC of degree k”. A user u’ is a co-customer of u if you can determine a chain “u1-t1-u2-t2-…tk-1-uk” such that u1=u, uk=u’, and for each 1&lt;=i, j&lt;=k, ui &lt;&gt; uj, and t1,..tk-1 are the terminals on which a transaction has been  executed. Therefore, CCk(u)={u’| a chain exists between u and u’ of degree k}. Please, note  that depending on the adopted model, the computation of CCk(u) could be quite  complicated. Consider at least the computation of CC3(u) (i.e. the co-costumer  relationships of degree 3).”</a:t>
            </a:r>
            <a:endParaRPr sz="1500" i="1"/>
          </a:p>
          <a:p>
            <a:pPr marL="0" lvl="0" indent="0" algn="ctr" rtl="0">
              <a:spcBef>
                <a:spcPts val="0"/>
              </a:spcBef>
              <a:spcAft>
                <a:spcPts val="0"/>
              </a:spcAft>
              <a:buNone/>
            </a:pPr>
            <a:endParaRPr sz="1500" i="1"/>
          </a:p>
        </p:txBody>
      </p:sp>
      <p:sp>
        <p:nvSpPr>
          <p:cNvPr id="2543" name="Google Shape;2543;p72"/>
          <p:cNvSpPr txBox="1"/>
          <p:nvPr/>
        </p:nvSpPr>
        <p:spPr>
          <a:xfrm>
            <a:off x="1114275" y="3207075"/>
            <a:ext cx="6416100" cy="12237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auto</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MATCH</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latin typeface="Courier New"/>
                <a:ea typeface="Courier New"/>
                <a:cs typeface="Courier New"/>
                <a:sym typeface="Courier New"/>
              </a:rPr>
              <a:t>c</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Customer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MAKES</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Transaction</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ON_THE</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Terminal</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CALL</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a:t>
            </a:r>
            <a:r>
              <a:rPr lang="en" sz="1000">
                <a:latin typeface="Courier New"/>
                <a:ea typeface="Courier New"/>
                <a:cs typeface="Courier New"/>
                <a:sym typeface="Courier New"/>
              </a:rPr>
              <a:t>c</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MERGE</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latin typeface="Courier New"/>
                <a:ea typeface="Courier New"/>
                <a:cs typeface="Courier New"/>
                <a:sym typeface="Courier New"/>
              </a:rPr>
              <a:t>c</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MAKES_ON</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IN</a:t>
            </a:r>
            <a:r>
              <a:rPr lang="en" sz="1000">
                <a:solidFill>
                  <a:srgbClr val="333333"/>
                </a:solidFill>
                <a:latin typeface="Courier New"/>
                <a:ea typeface="Courier New"/>
                <a:cs typeface="Courier New"/>
                <a:sym typeface="Courier New"/>
              </a:rPr>
              <a:t> TRANSACTIONS</a:t>
            </a:r>
            <a:endParaRPr sz="1100">
              <a:solidFill>
                <a:srgbClr val="333333"/>
              </a:solidFill>
              <a:latin typeface="Georgia"/>
              <a:ea typeface="Georgia"/>
              <a:cs typeface="Georgia"/>
              <a:sym typeface="Georgia"/>
            </a:endParaRPr>
          </a:p>
        </p:txBody>
      </p:sp>
      <p:graphicFrame>
        <p:nvGraphicFramePr>
          <p:cNvPr id="2544" name="Google Shape;2544;p72"/>
          <p:cNvGraphicFramePr/>
          <p:nvPr/>
        </p:nvGraphicFramePr>
        <p:xfrm>
          <a:off x="3821800" y="4036075"/>
          <a:ext cx="4153500" cy="883920"/>
        </p:xfrm>
        <a:graphic>
          <a:graphicData uri="http://schemas.openxmlformats.org/drawingml/2006/table">
            <a:tbl>
              <a:tblPr>
                <a:noFill/>
                <a:tableStyleId>{848B6E5D-48AA-4319-9CC3-5876CC7062AB}</a:tableStyleId>
              </a:tblPr>
              <a:tblGrid>
                <a:gridCol w="2076750">
                  <a:extLst>
                    <a:ext uri="{9D8B030D-6E8A-4147-A177-3AD203B41FA5}">
                      <a16:colId xmlns:a16="http://schemas.microsoft.com/office/drawing/2014/main" val="20000"/>
                    </a:ext>
                  </a:extLst>
                </a:gridCol>
                <a:gridCol w="2076750">
                  <a:extLst>
                    <a:ext uri="{9D8B030D-6E8A-4147-A177-3AD203B41FA5}">
                      <a16:colId xmlns:a16="http://schemas.microsoft.com/office/drawing/2014/main" val="20001"/>
                    </a:ext>
                  </a:extLst>
                </a:gridCol>
              </a:tblGrid>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1 (small)</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16318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2 (medium)</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91740 ns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3 (large)</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181697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grpSp>
        <p:nvGrpSpPr>
          <p:cNvPr id="2549" name="Google Shape;2549;p73"/>
          <p:cNvGrpSpPr/>
          <p:nvPr/>
        </p:nvGrpSpPr>
        <p:grpSpPr>
          <a:xfrm>
            <a:off x="1114277" y="234516"/>
            <a:ext cx="1424366" cy="1413447"/>
            <a:chOff x="3614228" y="234880"/>
            <a:chExt cx="1915500" cy="1915500"/>
          </a:xfrm>
        </p:grpSpPr>
        <p:sp>
          <p:nvSpPr>
            <p:cNvPr id="2550" name="Google Shape;2550;p73"/>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3"/>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2" name="Google Shape;2552;p73"/>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3</a:t>
            </a:r>
            <a:endParaRPr sz="100">
              <a:solidFill>
                <a:schemeClr val="dk2"/>
              </a:solidFill>
            </a:endParaRPr>
          </a:p>
        </p:txBody>
      </p:sp>
      <p:sp>
        <p:nvSpPr>
          <p:cNvPr id="2553" name="Google Shape;2553;p73"/>
          <p:cNvSpPr txBox="1">
            <a:spLocks noGrp="1"/>
          </p:cNvSpPr>
          <p:nvPr>
            <p:ph type="subTitle" idx="1"/>
          </p:nvPr>
        </p:nvSpPr>
        <p:spPr>
          <a:xfrm>
            <a:off x="1114275" y="2517750"/>
            <a:ext cx="7072800" cy="122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For this query was necessary executed two different operations:</a:t>
            </a:r>
            <a:endParaRPr sz="1600"/>
          </a:p>
          <a:p>
            <a:pPr marL="457200" lvl="0" indent="-330200" algn="l" rtl="0">
              <a:spcBef>
                <a:spcPts val="0"/>
              </a:spcBef>
              <a:spcAft>
                <a:spcPts val="0"/>
              </a:spcAft>
              <a:buClr>
                <a:schemeClr val="dk1"/>
              </a:buClr>
              <a:buSzPts val="1600"/>
              <a:buAutoNum type="arabicPeriod"/>
            </a:pPr>
            <a:r>
              <a:rPr lang="en" sz="1600"/>
              <a:t>Relationship creation</a:t>
            </a:r>
            <a:endParaRPr sz="1600"/>
          </a:p>
          <a:p>
            <a:pPr marL="457200" lvl="0" indent="-330200" algn="l" rtl="0">
              <a:spcBef>
                <a:spcPts val="0"/>
              </a:spcBef>
              <a:spcAft>
                <a:spcPts val="0"/>
              </a:spcAft>
              <a:buClr>
                <a:schemeClr val="accent1"/>
              </a:buClr>
              <a:buSzPts val="1600"/>
              <a:buAutoNum type="arabicPeriod"/>
            </a:pPr>
            <a:r>
              <a:rPr lang="en" sz="1600" b="1"/>
              <a:t>Execution of the query</a:t>
            </a:r>
            <a:endParaRPr sz="1600" b="1"/>
          </a:p>
          <a:p>
            <a:pPr marL="457200" lvl="0" indent="0" algn="l" rtl="0">
              <a:spcBef>
                <a:spcPts val="0"/>
              </a:spcBef>
              <a:spcAft>
                <a:spcPts val="0"/>
              </a:spcAft>
              <a:buNone/>
            </a:pPr>
            <a:endParaRPr sz="1600"/>
          </a:p>
        </p:txBody>
      </p:sp>
      <p:sp>
        <p:nvSpPr>
          <p:cNvPr id="2554" name="Google Shape;2554;p73"/>
          <p:cNvSpPr txBox="1">
            <a:spLocks noGrp="1"/>
          </p:cNvSpPr>
          <p:nvPr>
            <p:ph type="subTitle" idx="1"/>
          </p:nvPr>
        </p:nvSpPr>
        <p:spPr>
          <a:xfrm>
            <a:off x="2648400" y="280900"/>
            <a:ext cx="5538600" cy="21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“Given a user u, determine the “co-customer-relationships CC of degree k”. A user u’ is a co-customer of u if you can determine a chain “u1-t1-u2-t2-…tk-1-uk” such that u1=u, uk=u’, and for each 1&lt;=i, j&lt;=k, ui &lt;&gt; uj, and t1,..tk-1 are the terminals on which a transaction has been  executed. Therefore, CCk(u)={u’| a chain exists between u and u’ of degree k}. Please, note  that depending on the adopted model, the computation of CCk(u) could be quite  complicated. Consider at least the computation of CC3(u) (i.e. the co-costumer  relationships of degree 3).”</a:t>
            </a:r>
            <a:endParaRPr sz="1500" i="1"/>
          </a:p>
          <a:p>
            <a:pPr marL="0" lvl="0" indent="0" algn="ctr" rtl="0">
              <a:spcBef>
                <a:spcPts val="0"/>
              </a:spcBef>
              <a:spcAft>
                <a:spcPts val="0"/>
              </a:spcAft>
              <a:buNone/>
            </a:pPr>
            <a:endParaRPr sz="1500" i="1"/>
          </a:p>
        </p:txBody>
      </p:sp>
      <p:sp>
        <p:nvSpPr>
          <p:cNvPr id="2555" name="Google Shape;2555;p73"/>
          <p:cNvSpPr txBox="1"/>
          <p:nvPr/>
        </p:nvSpPr>
        <p:spPr>
          <a:xfrm>
            <a:off x="1114275" y="3573825"/>
            <a:ext cx="4312200" cy="6927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MATCH</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Customer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MAKES_ON</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3</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Customer</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WHERE</a:t>
            </a:r>
            <a:r>
              <a:rPr lang="en" sz="1000">
                <a:solidFill>
                  <a:srgbClr val="333333"/>
                </a:solidFill>
                <a:latin typeface="Courier New"/>
                <a:ea typeface="Courier New"/>
                <a:cs typeface="Courier New"/>
                <a:sym typeface="Courier New"/>
              </a:rPr>
              <a:t> 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&lt;</a:t>
            </a:r>
            <a:r>
              <a:rPr lang="en" sz="1000">
                <a:solidFill>
                  <a:srgbClr val="333333"/>
                </a:solidFill>
                <a:latin typeface="Courier New"/>
                <a:ea typeface="Courier New"/>
                <a:cs typeface="Courier New"/>
                <a:sym typeface="Courier New"/>
              </a:rPr>
              <a:t>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endParaRPr sz="1000">
              <a:solidFill>
                <a:srgbClr val="859900"/>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RETURN DISTINCT</a:t>
            </a:r>
            <a:r>
              <a:rPr lang="en" sz="1000">
                <a:solidFill>
                  <a:srgbClr val="333333"/>
                </a:solidFill>
                <a:latin typeface="Courier New"/>
                <a:ea typeface="Courier New"/>
                <a:cs typeface="Courier New"/>
                <a:sym typeface="Courier New"/>
              </a:rPr>
              <a:t> 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endParaRPr sz="900">
              <a:solidFill>
                <a:srgbClr val="333333"/>
              </a:solidFill>
              <a:latin typeface="Courier New"/>
              <a:ea typeface="Courier New"/>
              <a:cs typeface="Courier New"/>
              <a:sym typeface="Courier New"/>
            </a:endParaRPr>
          </a:p>
        </p:txBody>
      </p:sp>
      <p:sp>
        <p:nvSpPr>
          <p:cNvPr id="2556" name="Google Shape;2556;p73"/>
          <p:cNvSpPr/>
          <p:nvPr/>
        </p:nvSpPr>
        <p:spPr>
          <a:xfrm>
            <a:off x="4586850" y="1331525"/>
            <a:ext cx="4149600" cy="21012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Suppose that nodes c1 and c2 are co-customer of degree k=3. The result of the query should not report both the pairs</a:t>
            </a:r>
            <a:r>
              <a:rPr lang="en" sz="1300" i="1">
                <a:latin typeface="Barlow Semi Condensed"/>
                <a:ea typeface="Barlow Semi Condensed"/>
                <a:cs typeface="Barlow Semi Condensed"/>
                <a:sym typeface="Barlow Semi Condensed"/>
              </a:rPr>
              <a:t> (c1, c2)</a:t>
            </a:r>
            <a:r>
              <a:rPr lang="en" sz="1300">
                <a:latin typeface="Barlow Semi Condensed"/>
                <a:ea typeface="Barlow Semi Condensed"/>
                <a:cs typeface="Barlow Semi Condensed"/>
                <a:sym typeface="Barlow Semi Condensed"/>
              </a:rPr>
              <a:t> and</a:t>
            </a:r>
            <a:r>
              <a:rPr lang="en" sz="1300" i="1">
                <a:latin typeface="Barlow Semi Condensed"/>
                <a:ea typeface="Barlow Semi Condensed"/>
                <a:cs typeface="Barlow Semi Condensed"/>
                <a:sym typeface="Barlow Semi Condensed"/>
              </a:rPr>
              <a:t> (c2, c1)</a:t>
            </a:r>
            <a:r>
              <a:rPr lang="en" sz="1300">
                <a:latin typeface="Barlow Semi Condensed"/>
                <a:ea typeface="Barlow Semi Condensed"/>
                <a:cs typeface="Barlow Semi Condensed"/>
                <a:sym typeface="Barlow Semi Condensed"/>
              </a:rPr>
              <a:t>. Therefore we have added the condition </a:t>
            </a:r>
            <a:r>
              <a:rPr lang="en" sz="1300" b="1" i="1">
                <a:latin typeface="Barlow Semi Condensed"/>
                <a:ea typeface="Barlow Semi Condensed"/>
                <a:cs typeface="Barlow Semi Condensed"/>
                <a:sym typeface="Barlow Semi Condensed"/>
              </a:rPr>
              <a:t>WHERE c1.id&lt;c2.id</a:t>
            </a:r>
            <a:r>
              <a:rPr lang="en" sz="1300">
                <a:latin typeface="Barlow Semi Condensed"/>
                <a:ea typeface="Barlow Semi Condensed"/>
                <a:cs typeface="Barlow Semi Condensed"/>
                <a:sym typeface="Barlow Semi Condensed"/>
              </a:rPr>
              <a:t> in order to obtain </a:t>
            </a:r>
            <a:r>
              <a:rPr lang="en" sz="1300" b="1">
                <a:latin typeface="Barlow Semi Condensed"/>
                <a:ea typeface="Barlow Semi Condensed"/>
                <a:cs typeface="Barlow Semi Condensed"/>
                <a:sym typeface="Barlow Semi Condensed"/>
              </a:rPr>
              <a:t>each pair only once</a:t>
            </a:r>
            <a:r>
              <a:rPr lang="en" sz="1300">
                <a:latin typeface="Barlow Semi Condensed"/>
                <a:ea typeface="Barlow Semi Condensed"/>
                <a:cs typeface="Barlow Semi Condensed"/>
                <a:sym typeface="Barlow Semi Condensed"/>
              </a:rPr>
              <a:t>. The idea is that for each node we have to look only at the nodes with an ID greater than its one because all the possible co-customers with an ID lower than its one have been already returned.</a:t>
            </a:r>
            <a:endParaRPr sz="1300">
              <a:latin typeface="Barlow Semi Condensed"/>
              <a:ea typeface="Barlow Semi Condensed"/>
              <a:cs typeface="Barlow Semi Condensed"/>
              <a:sym typeface="Barlow Semi Condensed"/>
            </a:endParaRPr>
          </a:p>
        </p:txBody>
      </p:sp>
      <p:cxnSp>
        <p:nvCxnSpPr>
          <p:cNvPr id="2557" name="Google Shape;2557;p73"/>
          <p:cNvCxnSpPr>
            <a:stCxn id="2556" idx="1"/>
            <a:endCxn id="2558" idx="3"/>
          </p:cNvCxnSpPr>
          <p:nvPr/>
        </p:nvCxnSpPr>
        <p:spPr>
          <a:xfrm flipH="1">
            <a:off x="2596350" y="2382125"/>
            <a:ext cx="1990500" cy="1554600"/>
          </a:xfrm>
          <a:prstGeom prst="straightConnector1">
            <a:avLst/>
          </a:prstGeom>
          <a:noFill/>
          <a:ln w="19050" cap="flat" cmpd="sng">
            <a:solidFill>
              <a:schemeClr val="accent1"/>
            </a:solidFill>
            <a:prstDash val="solid"/>
            <a:round/>
            <a:headEnd type="none" w="med" len="med"/>
            <a:tailEnd type="stealth" w="med" len="med"/>
          </a:ln>
        </p:spPr>
      </p:cxnSp>
      <p:sp>
        <p:nvSpPr>
          <p:cNvPr id="2558" name="Google Shape;2558;p73"/>
          <p:cNvSpPr/>
          <p:nvPr/>
        </p:nvSpPr>
        <p:spPr>
          <a:xfrm>
            <a:off x="1171850" y="3843150"/>
            <a:ext cx="1424400" cy="186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62"/>
        <p:cNvGrpSpPr/>
        <p:nvPr/>
      </p:nvGrpSpPr>
      <p:grpSpPr>
        <a:xfrm>
          <a:off x="0" y="0"/>
          <a:ext cx="0" cy="0"/>
          <a:chOff x="0" y="0"/>
          <a:chExt cx="0" cy="0"/>
        </a:xfrm>
      </p:grpSpPr>
      <p:grpSp>
        <p:nvGrpSpPr>
          <p:cNvPr id="2563" name="Google Shape;2563;p74"/>
          <p:cNvGrpSpPr/>
          <p:nvPr/>
        </p:nvGrpSpPr>
        <p:grpSpPr>
          <a:xfrm>
            <a:off x="1114277" y="234516"/>
            <a:ext cx="1424366" cy="1413447"/>
            <a:chOff x="3614228" y="234880"/>
            <a:chExt cx="1915500" cy="1915500"/>
          </a:xfrm>
        </p:grpSpPr>
        <p:sp>
          <p:nvSpPr>
            <p:cNvPr id="2564" name="Google Shape;2564;p74"/>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4"/>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6" name="Google Shape;2566;p74"/>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3</a:t>
            </a:r>
            <a:endParaRPr sz="100">
              <a:solidFill>
                <a:schemeClr val="dk2"/>
              </a:solidFill>
            </a:endParaRPr>
          </a:p>
        </p:txBody>
      </p:sp>
      <p:sp>
        <p:nvSpPr>
          <p:cNvPr id="2567" name="Google Shape;2567;p74"/>
          <p:cNvSpPr txBox="1">
            <a:spLocks noGrp="1"/>
          </p:cNvSpPr>
          <p:nvPr>
            <p:ph type="subTitle" idx="1"/>
          </p:nvPr>
        </p:nvSpPr>
        <p:spPr>
          <a:xfrm>
            <a:off x="1114275" y="2517750"/>
            <a:ext cx="6692400" cy="14136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b="1"/>
              <a:t>Execution of the query</a:t>
            </a:r>
            <a:endParaRPr sz="1600" b="1"/>
          </a:p>
          <a:p>
            <a:pPr marL="0" lvl="0" indent="0" algn="just" rtl="0">
              <a:spcBef>
                <a:spcPts val="0"/>
              </a:spcBef>
              <a:spcAft>
                <a:spcPts val="0"/>
              </a:spcAft>
              <a:buNone/>
            </a:pPr>
            <a:r>
              <a:rPr lang="en" sz="1600" b="1">
                <a:solidFill>
                  <a:srgbClr val="FF0000"/>
                </a:solidFill>
              </a:rPr>
              <a:t>* </a:t>
            </a:r>
            <a:r>
              <a:rPr lang="en" sz="1600"/>
              <a:t>These execution times refer to the query performed with </a:t>
            </a:r>
            <a:r>
              <a:rPr lang="en" sz="1600" b="1"/>
              <a:t>k=4</a:t>
            </a:r>
            <a:r>
              <a:rPr lang="en" sz="1600"/>
              <a:t>. In fact, unlike the large dataset, the execution of the query on the small and on the medium ones did not produce any result for k=3. Therefore we have deduced that there is</a:t>
            </a:r>
            <a:r>
              <a:rPr lang="en" sz="1600" b="1"/>
              <a:t> no co-customer-relationship of degree 3 in these two datasets</a:t>
            </a:r>
            <a:r>
              <a:rPr lang="en" sz="1600"/>
              <a:t>.</a:t>
            </a:r>
            <a:endParaRPr sz="1600"/>
          </a:p>
          <a:p>
            <a:pPr marL="457200" lvl="0" indent="0" algn="just" rtl="0">
              <a:spcBef>
                <a:spcPts val="0"/>
              </a:spcBef>
              <a:spcAft>
                <a:spcPts val="0"/>
              </a:spcAft>
              <a:buNone/>
            </a:pPr>
            <a:endParaRPr sz="1600"/>
          </a:p>
        </p:txBody>
      </p:sp>
      <p:sp>
        <p:nvSpPr>
          <p:cNvPr id="2568" name="Google Shape;2568;p74"/>
          <p:cNvSpPr txBox="1">
            <a:spLocks noGrp="1"/>
          </p:cNvSpPr>
          <p:nvPr>
            <p:ph type="subTitle" idx="1"/>
          </p:nvPr>
        </p:nvSpPr>
        <p:spPr>
          <a:xfrm>
            <a:off x="2648400" y="280900"/>
            <a:ext cx="5538600" cy="218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“Given a user u, determine the “co-customer-relationships CC of degree k”. A user u’ is a co-customer of u if you can determine a chain “u1-t1-u2-t2-…tk-1-uk” such that u1=u, uk=u’, and for each 1&lt;=i, j&lt;=k, ui &lt;&gt; uj, and t1,..tk-1 are the terminals on which a transaction has been  executed. Therefore, CCk(u)={u’| a chain exists between u and u’ of degree k}. Please, note  that depending on the adopted model, the computation of CCk(u) could be quite  complicated. Consider at least the computation of CC3(u) (i.e. the co-costumer  relationships of degree 3).”</a:t>
            </a:r>
            <a:endParaRPr sz="1500" i="1"/>
          </a:p>
          <a:p>
            <a:pPr marL="0" lvl="0" indent="0" algn="ctr" rtl="0">
              <a:spcBef>
                <a:spcPts val="0"/>
              </a:spcBef>
              <a:spcAft>
                <a:spcPts val="0"/>
              </a:spcAft>
              <a:buNone/>
            </a:pPr>
            <a:endParaRPr sz="1500" i="1"/>
          </a:p>
        </p:txBody>
      </p:sp>
      <p:sp>
        <p:nvSpPr>
          <p:cNvPr id="2569" name="Google Shape;2569;p74"/>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a:p>
        </p:txBody>
      </p:sp>
      <p:graphicFrame>
        <p:nvGraphicFramePr>
          <p:cNvPr id="2570" name="Google Shape;2570;p74"/>
          <p:cNvGraphicFramePr/>
          <p:nvPr/>
        </p:nvGraphicFramePr>
        <p:xfrm>
          <a:off x="1785075" y="3985100"/>
          <a:ext cx="5731200" cy="883920"/>
        </p:xfrm>
        <a:graphic>
          <a:graphicData uri="http://schemas.openxmlformats.org/drawingml/2006/table">
            <a:tbl>
              <a:tblPr>
                <a:noFill/>
                <a:tableStyleId>{848B6E5D-48AA-4319-9CC3-5876CC7062AB}</a:tableStyleId>
              </a:tblPr>
              <a:tblGrid>
                <a:gridCol w="2865600">
                  <a:extLst>
                    <a:ext uri="{9D8B030D-6E8A-4147-A177-3AD203B41FA5}">
                      <a16:colId xmlns:a16="http://schemas.microsoft.com/office/drawing/2014/main" val="20000"/>
                    </a:ext>
                  </a:extLst>
                </a:gridCol>
                <a:gridCol w="2865600">
                  <a:extLst>
                    <a:ext uri="{9D8B030D-6E8A-4147-A177-3AD203B41FA5}">
                      <a16:colId xmlns:a16="http://schemas.microsoft.com/office/drawing/2014/main" val="20001"/>
                    </a:ext>
                  </a:extLst>
                </a:gridCol>
              </a:tblGrid>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1 (small)</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12594 ms</a:t>
                      </a:r>
                      <a:r>
                        <a:rPr lang="en" sz="1100" b="1">
                          <a:solidFill>
                            <a:srgbClr val="FF0000"/>
                          </a:solidFill>
                          <a:latin typeface="Georgia"/>
                          <a:ea typeface="Georgia"/>
                          <a:cs typeface="Georgia"/>
                          <a:sym typeface="Georgia"/>
                        </a:rPr>
                        <a:t>*</a:t>
                      </a:r>
                      <a:endParaRPr sz="1100" b="1">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2 (medium)</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44400 ms</a:t>
                      </a:r>
                      <a:r>
                        <a:rPr lang="en" sz="1100" b="1">
                          <a:solidFill>
                            <a:srgbClr val="FF0000"/>
                          </a:solidFill>
                          <a:latin typeface="Georgia"/>
                          <a:ea typeface="Georgia"/>
                          <a:cs typeface="Georgia"/>
                          <a:sym typeface="Georgia"/>
                        </a:rPr>
                        <a:t>*</a:t>
                      </a:r>
                      <a:endParaRPr sz="1100" b="1">
                        <a:solidFill>
                          <a:srgbClr val="FF0000"/>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3 (large)</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154885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74"/>
        <p:cNvGrpSpPr/>
        <p:nvPr/>
      </p:nvGrpSpPr>
      <p:grpSpPr>
        <a:xfrm>
          <a:off x="0" y="0"/>
          <a:ext cx="0" cy="0"/>
          <a:chOff x="0" y="0"/>
          <a:chExt cx="0" cy="0"/>
        </a:xfrm>
      </p:grpSpPr>
      <p:grpSp>
        <p:nvGrpSpPr>
          <p:cNvPr id="2575" name="Google Shape;2575;p75"/>
          <p:cNvGrpSpPr/>
          <p:nvPr/>
        </p:nvGrpSpPr>
        <p:grpSpPr>
          <a:xfrm>
            <a:off x="1114277" y="234516"/>
            <a:ext cx="1424366" cy="1413447"/>
            <a:chOff x="3614228" y="234880"/>
            <a:chExt cx="1915500" cy="1915500"/>
          </a:xfrm>
        </p:grpSpPr>
        <p:sp>
          <p:nvSpPr>
            <p:cNvPr id="2576" name="Google Shape;2576;p75"/>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5"/>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78" name="Google Shape;2578;p75"/>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4.1</a:t>
            </a:r>
            <a:r>
              <a:rPr lang="en" sz="3000">
                <a:solidFill>
                  <a:schemeClr val="dk2"/>
                </a:solidFill>
                <a:latin typeface="Fjalla One"/>
                <a:ea typeface="Fjalla One"/>
                <a:cs typeface="Fjalla One"/>
                <a:sym typeface="Fjalla One"/>
              </a:rPr>
              <a:t>a</a:t>
            </a:r>
            <a:endParaRPr sz="100">
              <a:solidFill>
                <a:schemeClr val="dk2"/>
              </a:solidFill>
            </a:endParaRPr>
          </a:p>
        </p:txBody>
      </p:sp>
      <p:sp>
        <p:nvSpPr>
          <p:cNvPr id="2579" name="Google Shape;2579;p75"/>
          <p:cNvSpPr txBox="1">
            <a:spLocks noGrp="1"/>
          </p:cNvSpPr>
          <p:nvPr>
            <p:ph type="subTitle" idx="1"/>
          </p:nvPr>
        </p:nvSpPr>
        <p:spPr>
          <a:xfrm>
            <a:off x="2648400" y="280900"/>
            <a:ext cx="5538600" cy="7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“Each transaction should be extended with the period of the day {morning, afternoon, evening, night} in which the  transaction has been executed.”</a:t>
            </a:r>
            <a:endParaRPr sz="1500" i="1"/>
          </a:p>
          <a:p>
            <a:pPr marL="0" lvl="0" indent="0" algn="ctr" rtl="0">
              <a:spcBef>
                <a:spcPts val="0"/>
              </a:spcBef>
              <a:spcAft>
                <a:spcPts val="0"/>
              </a:spcAft>
              <a:buNone/>
            </a:pPr>
            <a:endParaRPr sz="1500" i="1"/>
          </a:p>
        </p:txBody>
      </p:sp>
      <p:pic>
        <p:nvPicPr>
          <p:cNvPr id="2580" name="Google Shape;2580;p75"/>
          <p:cNvPicPr preferRelativeResize="0"/>
          <p:nvPr/>
        </p:nvPicPr>
        <p:blipFill>
          <a:blip r:embed="rId3">
            <a:alphaModFix/>
          </a:blip>
          <a:stretch>
            <a:fillRect/>
          </a:stretch>
        </p:blipFill>
        <p:spPr>
          <a:xfrm>
            <a:off x="1704975" y="2099442"/>
            <a:ext cx="5734050" cy="24860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grpSp>
        <p:nvGrpSpPr>
          <p:cNvPr id="2585" name="Google Shape;2585;p76"/>
          <p:cNvGrpSpPr/>
          <p:nvPr/>
        </p:nvGrpSpPr>
        <p:grpSpPr>
          <a:xfrm>
            <a:off x="1114277" y="234516"/>
            <a:ext cx="1424366" cy="1413447"/>
            <a:chOff x="3614228" y="234880"/>
            <a:chExt cx="1915500" cy="1915500"/>
          </a:xfrm>
        </p:grpSpPr>
        <p:sp>
          <p:nvSpPr>
            <p:cNvPr id="2586" name="Google Shape;2586;p76"/>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76"/>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8" name="Google Shape;2588;p76"/>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4.1</a:t>
            </a:r>
            <a:r>
              <a:rPr lang="en" sz="3000">
                <a:solidFill>
                  <a:schemeClr val="dk2"/>
                </a:solidFill>
                <a:latin typeface="Fjalla One"/>
                <a:ea typeface="Fjalla One"/>
                <a:cs typeface="Fjalla One"/>
                <a:sym typeface="Fjalla One"/>
              </a:rPr>
              <a:t>a</a:t>
            </a:r>
            <a:endParaRPr sz="100">
              <a:solidFill>
                <a:schemeClr val="dk2"/>
              </a:solidFill>
            </a:endParaRPr>
          </a:p>
        </p:txBody>
      </p:sp>
      <p:sp>
        <p:nvSpPr>
          <p:cNvPr id="2589" name="Google Shape;2589;p76"/>
          <p:cNvSpPr txBox="1">
            <a:spLocks noGrp="1"/>
          </p:cNvSpPr>
          <p:nvPr>
            <p:ph type="subTitle" idx="1"/>
          </p:nvPr>
        </p:nvSpPr>
        <p:spPr>
          <a:xfrm>
            <a:off x="2648400" y="280900"/>
            <a:ext cx="5538600" cy="7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“Each transaction should be extended with the period of the day {morning, afternoon, evening, night} in which the  transaction has been executed.”</a:t>
            </a:r>
            <a:endParaRPr sz="1500" i="1"/>
          </a:p>
          <a:p>
            <a:pPr marL="0" lvl="0" indent="0" algn="ctr" rtl="0">
              <a:spcBef>
                <a:spcPts val="0"/>
              </a:spcBef>
              <a:spcAft>
                <a:spcPts val="0"/>
              </a:spcAft>
              <a:buNone/>
            </a:pPr>
            <a:endParaRPr sz="1500" i="1"/>
          </a:p>
        </p:txBody>
      </p:sp>
      <p:sp>
        <p:nvSpPr>
          <p:cNvPr id="2590" name="Google Shape;2590;p76"/>
          <p:cNvSpPr txBox="1"/>
          <p:nvPr/>
        </p:nvSpPr>
        <p:spPr>
          <a:xfrm>
            <a:off x="1497750" y="1791950"/>
            <a:ext cx="6286200" cy="32979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900">
                <a:solidFill>
                  <a:srgbClr val="859900"/>
                </a:solidFill>
                <a:latin typeface="Courier New"/>
                <a:ea typeface="Courier New"/>
                <a:cs typeface="Courier New"/>
                <a:sym typeface="Courier New"/>
              </a:rPr>
              <a:t>CREATE</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INDEX</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IF</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NOT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EXISTS</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FOR</a:t>
            </a:r>
            <a:r>
              <a:rPr lang="en" sz="900">
                <a:solidFill>
                  <a:srgbClr val="333333"/>
                </a:solidFill>
                <a:latin typeface="Courier New"/>
                <a:ea typeface="Courier New"/>
                <a:cs typeface="Courier New"/>
                <a:sym typeface="Courier New"/>
              </a:rPr>
              <a:t> </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Transaction</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ON</a:t>
            </a:r>
            <a:r>
              <a:rPr lang="en" sz="900">
                <a:solidFill>
                  <a:srgbClr val="333333"/>
                </a:solidFill>
                <a:latin typeface="Courier New"/>
                <a:ea typeface="Courier New"/>
                <a:cs typeface="Courier New"/>
                <a:sym typeface="Courier New"/>
              </a:rPr>
              <a:t> </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datetime</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endParaRPr sz="900">
              <a:solidFill>
                <a:srgbClr val="333333"/>
              </a:solidFill>
              <a:latin typeface="Courier New"/>
              <a:ea typeface="Courier New"/>
              <a:cs typeface="Courier New"/>
              <a:sym typeface="Courier New"/>
            </a:endParaRPr>
          </a:p>
          <a:p>
            <a:pPr marL="0" lvl="0" indent="0" algn="l" rtl="0">
              <a:lnSpc>
                <a:spcPct val="115000"/>
              </a:lnSpc>
              <a:spcBef>
                <a:spcPts val="1400"/>
              </a:spcBef>
              <a:spcAft>
                <a:spcPts val="0"/>
              </a:spcAft>
              <a:buNone/>
            </a:pPr>
            <a:r>
              <a:rPr lang="en" sz="1100">
                <a:solidFill>
                  <a:srgbClr val="666666"/>
                </a:solidFill>
                <a:latin typeface="Georgia"/>
                <a:ea typeface="Georgia"/>
                <a:cs typeface="Georgia"/>
                <a:sym typeface="Georgia"/>
              </a:rPr>
              <a:t>Query</a:t>
            </a:r>
            <a:endParaRPr sz="1100">
              <a:solidFill>
                <a:srgbClr val="666666"/>
              </a:solidFill>
              <a:latin typeface="Georgia"/>
              <a:ea typeface="Georgia"/>
              <a:cs typeface="Georgia"/>
              <a:sym typeface="Georgia"/>
            </a:endParaRPr>
          </a:p>
          <a:p>
            <a:pPr marL="0" lvl="0" indent="0" algn="l" rtl="0">
              <a:lnSpc>
                <a:spcPct val="115000"/>
              </a:lnSpc>
              <a:spcBef>
                <a:spcPts val="400"/>
              </a:spcBef>
              <a:spcAft>
                <a:spcPts val="0"/>
              </a:spcAft>
              <a:buNone/>
            </a:pP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auto </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859900"/>
                </a:solidFill>
                <a:latin typeface="Courier New"/>
                <a:ea typeface="Courier New"/>
                <a:cs typeface="Courier New"/>
                <a:sym typeface="Courier New"/>
              </a:rPr>
              <a:t>MATCH</a:t>
            </a:r>
            <a:r>
              <a:rPr lang="en" sz="900">
                <a:solidFill>
                  <a:srgbClr val="333333"/>
                </a:solidFill>
                <a:latin typeface="Courier New"/>
                <a:ea typeface="Courier New"/>
                <a:cs typeface="Courier New"/>
                <a:sym typeface="Courier New"/>
              </a:rPr>
              <a:t> </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Transaction</a:t>
            </a:r>
            <a:r>
              <a:rPr lang="en" sz="900">
                <a:solidFill>
                  <a:srgbClr val="586E75"/>
                </a:solidFill>
                <a:latin typeface="Courier New"/>
                <a:ea typeface="Courier New"/>
                <a:cs typeface="Courier New"/>
                <a:sym typeface="Courier New"/>
              </a:rPr>
              <a:t>)</a:t>
            </a:r>
            <a:endParaRPr sz="9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859900"/>
                </a:solidFill>
                <a:latin typeface="Courier New"/>
                <a:ea typeface="Courier New"/>
                <a:cs typeface="Courier New"/>
                <a:sym typeface="Courier New"/>
              </a:rPr>
              <a:t>CALL</a:t>
            </a:r>
            <a:r>
              <a:rPr lang="en" sz="900">
                <a:solidFill>
                  <a:srgbClr val="586E75"/>
                </a:solidFill>
                <a:latin typeface="Courier New"/>
                <a:ea typeface="Courier New"/>
                <a:cs typeface="Courier New"/>
                <a:sym typeface="Courier New"/>
              </a:rPr>
              <a:t>{</a:t>
            </a:r>
            <a:endParaRPr sz="9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WITH</a:t>
            </a:r>
            <a:r>
              <a:rPr lang="en" sz="900">
                <a:solidFill>
                  <a:srgbClr val="333333"/>
                </a:solidFill>
                <a:latin typeface="Courier New"/>
                <a:ea typeface="Courier New"/>
                <a:cs typeface="Courier New"/>
                <a:sym typeface="Courier New"/>
              </a:rPr>
              <a:t> tx</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WITH</a:t>
            </a:r>
            <a:r>
              <a:rPr lang="en" sz="900">
                <a:solidFill>
                  <a:srgbClr val="333333"/>
                </a:solidFill>
                <a:latin typeface="Courier New"/>
                <a:ea typeface="Courier New"/>
                <a:cs typeface="Courier New"/>
                <a:sym typeface="Courier New"/>
              </a:rPr>
              <a:t> 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apoc</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date</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fields</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datetime</a:t>
            </a:r>
            <a:r>
              <a:rPr lang="en" sz="900">
                <a:solidFill>
                  <a:srgbClr val="586E75"/>
                </a:solidFill>
                <a:latin typeface="Courier New"/>
                <a:ea typeface="Courier New"/>
                <a:cs typeface="Courier New"/>
                <a:sym typeface="Courier New"/>
              </a:rPr>
              <a:t>,</a:t>
            </a:r>
            <a:r>
              <a:rPr lang="en" sz="900">
                <a:solidFill>
                  <a:srgbClr val="B58900"/>
                </a:solidFill>
                <a:latin typeface="Courier New"/>
                <a:ea typeface="Courier New"/>
                <a:cs typeface="Courier New"/>
                <a:sym typeface="Courier New"/>
              </a:rPr>
              <a:t>'yyyy-MM-dd HH:mm:ss'</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AS</a:t>
            </a:r>
            <a:r>
              <a:rPr lang="en" sz="900">
                <a:solidFill>
                  <a:srgbClr val="333333"/>
                </a:solidFill>
                <a:latin typeface="Courier New"/>
                <a:ea typeface="Courier New"/>
                <a:cs typeface="Courier New"/>
                <a:sym typeface="Courier New"/>
              </a:rPr>
              <a:t> </a:t>
            </a:r>
            <a:r>
              <a:rPr lang="en" sz="900">
                <a:latin typeface="Courier New"/>
                <a:ea typeface="Courier New"/>
                <a:cs typeface="Courier New"/>
                <a:sym typeface="Courier New"/>
              </a:rPr>
              <a:t>d</a:t>
            </a:r>
            <a:endParaRPr sz="900">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WITH</a:t>
            </a:r>
            <a:r>
              <a:rPr lang="en" sz="900">
                <a:solidFill>
                  <a:srgbClr val="333333"/>
                </a:solidFill>
                <a:latin typeface="Courier New"/>
                <a:ea typeface="Courier New"/>
                <a:cs typeface="Courier New"/>
                <a:sym typeface="Courier New"/>
              </a:rPr>
              <a:t> 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latin typeface="Courier New"/>
                <a:ea typeface="Courier New"/>
                <a:cs typeface="Courier New"/>
                <a:sym typeface="Courier New"/>
              </a:rPr>
              <a:t>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hours </a:t>
            </a:r>
            <a:r>
              <a:rPr lang="en" sz="900">
                <a:solidFill>
                  <a:srgbClr val="859900"/>
                </a:solidFill>
                <a:latin typeface="Courier New"/>
                <a:ea typeface="Courier New"/>
                <a:cs typeface="Courier New"/>
                <a:sym typeface="Courier New"/>
              </a:rPr>
              <a:t>AS</a:t>
            </a:r>
            <a:r>
              <a:rPr lang="en" sz="900">
                <a:solidFill>
                  <a:srgbClr val="333333"/>
                </a:solidFill>
                <a:latin typeface="Courier New"/>
                <a:ea typeface="Courier New"/>
                <a:cs typeface="Courier New"/>
                <a:sym typeface="Courier New"/>
              </a:rPr>
              <a:t> h</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WITH</a:t>
            </a:r>
            <a:r>
              <a:rPr lang="en" sz="900">
                <a:solidFill>
                  <a:srgbClr val="333333"/>
                </a:solidFill>
                <a:latin typeface="Courier New"/>
                <a:ea typeface="Courier New"/>
                <a:cs typeface="Courier New"/>
                <a:sym typeface="Courier New"/>
              </a:rPr>
              <a:t> 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h</a:t>
            </a:r>
            <a:r>
              <a:rPr lang="en" sz="900">
                <a:solidFill>
                  <a:srgbClr val="586E75"/>
                </a:solidFill>
                <a:latin typeface="Courier New"/>
                <a:ea typeface="Courier New"/>
                <a:cs typeface="Courier New"/>
                <a:sym typeface="Courier New"/>
              </a:rPr>
              <a:t>,</a:t>
            </a:r>
            <a:endParaRPr sz="900">
              <a:solidFill>
                <a:srgbClr val="586E75"/>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CASE</a:t>
            </a:r>
            <a:endParaRPr sz="9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WHEN</a:t>
            </a:r>
            <a:r>
              <a:rPr lang="en" sz="900">
                <a:solidFill>
                  <a:srgbClr val="333333"/>
                </a:solidFill>
                <a:latin typeface="Courier New"/>
                <a:ea typeface="Courier New"/>
                <a:cs typeface="Courier New"/>
                <a:sym typeface="Courier New"/>
              </a:rPr>
              <a:t> h</a:t>
            </a:r>
            <a:r>
              <a:rPr lang="en" sz="900">
                <a:solidFill>
                  <a:srgbClr val="586E75"/>
                </a:solidFill>
                <a:latin typeface="Courier New"/>
                <a:ea typeface="Courier New"/>
                <a:cs typeface="Courier New"/>
                <a:sym typeface="Courier New"/>
              </a:rPr>
              <a:t>&gt;=</a:t>
            </a:r>
            <a:r>
              <a:rPr lang="en" sz="900">
                <a:solidFill>
                  <a:srgbClr val="2AA198"/>
                </a:solidFill>
                <a:latin typeface="Courier New"/>
                <a:ea typeface="Courier New"/>
                <a:cs typeface="Courier New"/>
                <a:sym typeface="Courier New"/>
              </a:rPr>
              <a:t>5</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AND</a:t>
            </a:r>
            <a:r>
              <a:rPr lang="en" sz="900">
                <a:solidFill>
                  <a:srgbClr val="333333"/>
                </a:solidFill>
                <a:latin typeface="Courier New"/>
                <a:ea typeface="Courier New"/>
                <a:cs typeface="Courier New"/>
                <a:sym typeface="Courier New"/>
              </a:rPr>
              <a:t> h</a:t>
            </a:r>
            <a:r>
              <a:rPr lang="en" sz="900">
                <a:solidFill>
                  <a:srgbClr val="586E75"/>
                </a:solidFill>
                <a:latin typeface="Courier New"/>
                <a:ea typeface="Courier New"/>
                <a:cs typeface="Courier New"/>
                <a:sym typeface="Courier New"/>
              </a:rPr>
              <a:t>&lt;</a:t>
            </a:r>
            <a:r>
              <a:rPr lang="en" sz="900">
                <a:solidFill>
                  <a:srgbClr val="2AA198"/>
                </a:solidFill>
                <a:latin typeface="Courier New"/>
                <a:ea typeface="Courier New"/>
                <a:cs typeface="Courier New"/>
                <a:sym typeface="Courier New"/>
              </a:rPr>
              <a:t>12</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THEN</a:t>
            </a:r>
            <a:r>
              <a:rPr lang="en" sz="900">
                <a:solidFill>
                  <a:srgbClr val="333333"/>
                </a:solidFill>
                <a:latin typeface="Courier New"/>
                <a:ea typeface="Courier New"/>
                <a:cs typeface="Courier New"/>
                <a:sym typeface="Courier New"/>
              </a:rPr>
              <a:t> </a:t>
            </a:r>
            <a:r>
              <a:rPr lang="en" sz="900">
                <a:solidFill>
                  <a:srgbClr val="B58900"/>
                </a:solidFill>
                <a:latin typeface="Courier New"/>
                <a:ea typeface="Courier New"/>
                <a:cs typeface="Courier New"/>
                <a:sym typeface="Courier New"/>
              </a:rPr>
              <a:t>'morning'</a:t>
            </a:r>
            <a:endParaRPr sz="900">
              <a:solidFill>
                <a:srgbClr val="B58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WHEN</a:t>
            </a:r>
            <a:r>
              <a:rPr lang="en" sz="900">
                <a:solidFill>
                  <a:srgbClr val="333333"/>
                </a:solidFill>
                <a:latin typeface="Courier New"/>
                <a:ea typeface="Courier New"/>
                <a:cs typeface="Courier New"/>
                <a:sym typeface="Courier New"/>
              </a:rPr>
              <a:t> h</a:t>
            </a:r>
            <a:r>
              <a:rPr lang="en" sz="900">
                <a:solidFill>
                  <a:srgbClr val="586E75"/>
                </a:solidFill>
                <a:latin typeface="Courier New"/>
                <a:ea typeface="Courier New"/>
                <a:cs typeface="Courier New"/>
                <a:sym typeface="Courier New"/>
              </a:rPr>
              <a:t>&gt;=</a:t>
            </a:r>
            <a:r>
              <a:rPr lang="en" sz="900">
                <a:solidFill>
                  <a:srgbClr val="2AA198"/>
                </a:solidFill>
                <a:latin typeface="Courier New"/>
                <a:ea typeface="Courier New"/>
                <a:cs typeface="Courier New"/>
                <a:sym typeface="Courier New"/>
              </a:rPr>
              <a:t>12</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AND</a:t>
            </a:r>
            <a:r>
              <a:rPr lang="en" sz="900">
                <a:solidFill>
                  <a:srgbClr val="333333"/>
                </a:solidFill>
                <a:latin typeface="Courier New"/>
                <a:ea typeface="Courier New"/>
                <a:cs typeface="Courier New"/>
                <a:sym typeface="Courier New"/>
              </a:rPr>
              <a:t> h</a:t>
            </a:r>
            <a:r>
              <a:rPr lang="en" sz="900">
                <a:solidFill>
                  <a:srgbClr val="586E75"/>
                </a:solidFill>
                <a:latin typeface="Courier New"/>
                <a:ea typeface="Courier New"/>
                <a:cs typeface="Courier New"/>
                <a:sym typeface="Courier New"/>
              </a:rPr>
              <a:t>&lt;</a:t>
            </a:r>
            <a:r>
              <a:rPr lang="en" sz="900">
                <a:solidFill>
                  <a:srgbClr val="2AA198"/>
                </a:solidFill>
                <a:latin typeface="Courier New"/>
                <a:ea typeface="Courier New"/>
                <a:cs typeface="Courier New"/>
                <a:sym typeface="Courier New"/>
              </a:rPr>
              <a:t>17</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THEN</a:t>
            </a:r>
            <a:r>
              <a:rPr lang="en" sz="900">
                <a:solidFill>
                  <a:srgbClr val="333333"/>
                </a:solidFill>
                <a:latin typeface="Courier New"/>
                <a:ea typeface="Courier New"/>
                <a:cs typeface="Courier New"/>
                <a:sym typeface="Courier New"/>
              </a:rPr>
              <a:t> </a:t>
            </a:r>
            <a:r>
              <a:rPr lang="en" sz="900">
                <a:solidFill>
                  <a:srgbClr val="B58900"/>
                </a:solidFill>
                <a:latin typeface="Courier New"/>
                <a:ea typeface="Courier New"/>
                <a:cs typeface="Courier New"/>
                <a:sym typeface="Courier New"/>
              </a:rPr>
              <a:t>'afternoon'</a:t>
            </a:r>
            <a:endParaRPr sz="900">
              <a:solidFill>
                <a:srgbClr val="B58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WHEN</a:t>
            </a:r>
            <a:r>
              <a:rPr lang="en" sz="900">
                <a:solidFill>
                  <a:srgbClr val="333333"/>
                </a:solidFill>
                <a:latin typeface="Courier New"/>
                <a:ea typeface="Courier New"/>
                <a:cs typeface="Courier New"/>
                <a:sym typeface="Courier New"/>
              </a:rPr>
              <a:t> h</a:t>
            </a:r>
            <a:r>
              <a:rPr lang="en" sz="900">
                <a:solidFill>
                  <a:srgbClr val="586E75"/>
                </a:solidFill>
                <a:latin typeface="Courier New"/>
                <a:ea typeface="Courier New"/>
                <a:cs typeface="Courier New"/>
                <a:sym typeface="Courier New"/>
              </a:rPr>
              <a:t>&gt;=</a:t>
            </a:r>
            <a:r>
              <a:rPr lang="en" sz="900">
                <a:solidFill>
                  <a:srgbClr val="2AA198"/>
                </a:solidFill>
                <a:latin typeface="Courier New"/>
                <a:ea typeface="Courier New"/>
                <a:cs typeface="Courier New"/>
                <a:sym typeface="Courier New"/>
              </a:rPr>
              <a:t>17</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AND</a:t>
            </a:r>
            <a:r>
              <a:rPr lang="en" sz="900">
                <a:solidFill>
                  <a:srgbClr val="333333"/>
                </a:solidFill>
                <a:latin typeface="Courier New"/>
                <a:ea typeface="Courier New"/>
                <a:cs typeface="Courier New"/>
                <a:sym typeface="Courier New"/>
              </a:rPr>
              <a:t> h</a:t>
            </a:r>
            <a:r>
              <a:rPr lang="en" sz="900">
                <a:solidFill>
                  <a:srgbClr val="586E75"/>
                </a:solidFill>
                <a:latin typeface="Courier New"/>
                <a:ea typeface="Courier New"/>
                <a:cs typeface="Courier New"/>
                <a:sym typeface="Courier New"/>
              </a:rPr>
              <a:t>&lt;</a:t>
            </a:r>
            <a:r>
              <a:rPr lang="en" sz="900">
                <a:solidFill>
                  <a:srgbClr val="2AA198"/>
                </a:solidFill>
                <a:latin typeface="Courier New"/>
                <a:ea typeface="Courier New"/>
                <a:cs typeface="Courier New"/>
                <a:sym typeface="Courier New"/>
              </a:rPr>
              <a:t>21</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THEN</a:t>
            </a:r>
            <a:r>
              <a:rPr lang="en" sz="900">
                <a:solidFill>
                  <a:srgbClr val="333333"/>
                </a:solidFill>
                <a:latin typeface="Courier New"/>
                <a:ea typeface="Courier New"/>
                <a:cs typeface="Courier New"/>
                <a:sym typeface="Courier New"/>
              </a:rPr>
              <a:t> </a:t>
            </a:r>
            <a:r>
              <a:rPr lang="en" sz="900">
                <a:solidFill>
                  <a:srgbClr val="B58900"/>
                </a:solidFill>
                <a:latin typeface="Courier New"/>
                <a:ea typeface="Courier New"/>
                <a:cs typeface="Courier New"/>
                <a:sym typeface="Courier New"/>
              </a:rPr>
              <a:t>'evening'</a:t>
            </a:r>
            <a:endParaRPr sz="900">
              <a:solidFill>
                <a:srgbClr val="B58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WHEN</a:t>
            </a:r>
            <a:r>
              <a:rPr lang="en" sz="900">
                <a:solidFill>
                  <a:srgbClr val="333333"/>
                </a:solidFill>
                <a:latin typeface="Courier New"/>
                <a:ea typeface="Courier New"/>
                <a:cs typeface="Courier New"/>
                <a:sym typeface="Courier New"/>
              </a:rPr>
              <a:t> h</a:t>
            </a:r>
            <a:r>
              <a:rPr lang="en" sz="900">
                <a:solidFill>
                  <a:srgbClr val="586E75"/>
                </a:solidFill>
                <a:latin typeface="Courier New"/>
                <a:ea typeface="Courier New"/>
                <a:cs typeface="Courier New"/>
                <a:sym typeface="Courier New"/>
              </a:rPr>
              <a:t>&gt;=</a:t>
            </a:r>
            <a:r>
              <a:rPr lang="en" sz="900">
                <a:solidFill>
                  <a:srgbClr val="2AA198"/>
                </a:solidFill>
                <a:latin typeface="Courier New"/>
                <a:ea typeface="Courier New"/>
                <a:cs typeface="Courier New"/>
                <a:sym typeface="Courier New"/>
              </a:rPr>
              <a:t>21</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OR</a:t>
            </a:r>
            <a:r>
              <a:rPr lang="en" sz="900">
                <a:solidFill>
                  <a:srgbClr val="333333"/>
                </a:solidFill>
                <a:latin typeface="Courier New"/>
                <a:ea typeface="Courier New"/>
                <a:cs typeface="Courier New"/>
                <a:sym typeface="Courier New"/>
              </a:rPr>
              <a:t> h</a:t>
            </a:r>
            <a:r>
              <a:rPr lang="en" sz="900">
                <a:solidFill>
                  <a:srgbClr val="586E75"/>
                </a:solidFill>
                <a:latin typeface="Courier New"/>
                <a:ea typeface="Courier New"/>
                <a:cs typeface="Courier New"/>
                <a:sym typeface="Courier New"/>
              </a:rPr>
              <a:t>&lt;</a:t>
            </a:r>
            <a:r>
              <a:rPr lang="en" sz="900">
                <a:solidFill>
                  <a:srgbClr val="2AA198"/>
                </a:solidFill>
                <a:latin typeface="Courier New"/>
                <a:ea typeface="Courier New"/>
                <a:cs typeface="Courier New"/>
                <a:sym typeface="Courier New"/>
              </a:rPr>
              <a:t>5</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THEN</a:t>
            </a:r>
            <a:r>
              <a:rPr lang="en" sz="900">
                <a:solidFill>
                  <a:srgbClr val="333333"/>
                </a:solidFill>
                <a:latin typeface="Courier New"/>
                <a:ea typeface="Courier New"/>
                <a:cs typeface="Courier New"/>
                <a:sym typeface="Courier New"/>
              </a:rPr>
              <a:t> </a:t>
            </a:r>
            <a:r>
              <a:rPr lang="en" sz="900">
                <a:solidFill>
                  <a:srgbClr val="B58900"/>
                </a:solidFill>
                <a:latin typeface="Courier New"/>
                <a:ea typeface="Courier New"/>
                <a:cs typeface="Courier New"/>
                <a:sym typeface="Courier New"/>
              </a:rPr>
              <a:t>'night'</a:t>
            </a:r>
            <a:endParaRPr sz="900">
              <a:solidFill>
                <a:srgbClr val="B58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ELSE</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NULL</a:t>
            </a:r>
            <a:endParaRPr sz="900">
              <a:solidFill>
                <a:srgbClr val="859900"/>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END</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AS</a:t>
            </a:r>
            <a:r>
              <a:rPr lang="en" sz="900">
                <a:solidFill>
                  <a:srgbClr val="333333"/>
                </a:solidFill>
                <a:latin typeface="Courier New"/>
                <a:ea typeface="Courier New"/>
                <a:cs typeface="Courier New"/>
                <a:sym typeface="Courier New"/>
              </a:rPr>
              <a:t> pod</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SET</a:t>
            </a:r>
            <a:r>
              <a:rPr lang="en" sz="900">
                <a:solidFill>
                  <a:srgbClr val="333333"/>
                </a:solidFill>
                <a:latin typeface="Courier New"/>
                <a:ea typeface="Courier New"/>
                <a:cs typeface="Courier New"/>
                <a:sym typeface="Courier New"/>
              </a:rPr>
              <a:t> tx</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pod</a:t>
            </a: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pod</a:t>
            </a:r>
            <a:endParaRPr sz="900">
              <a:solidFill>
                <a:srgbClr val="333333"/>
              </a:solidFill>
              <a:latin typeface="Courier New"/>
              <a:ea typeface="Courier New"/>
              <a:cs typeface="Courier New"/>
              <a:sym typeface="Courier New"/>
            </a:endParaRPr>
          </a:p>
          <a:p>
            <a:pPr marL="0" lvl="0" indent="0" algn="l" rtl="0">
              <a:lnSpc>
                <a:spcPct val="115000"/>
              </a:lnSpc>
              <a:spcBef>
                <a:spcPts val="0"/>
              </a:spcBef>
              <a:spcAft>
                <a:spcPts val="0"/>
              </a:spcAft>
              <a:buNone/>
            </a:pPr>
            <a:r>
              <a:rPr lang="en" sz="900">
                <a:solidFill>
                  <a:srgbClr val="586E75"/>
                </a:solidFill>
                <a:latin typeface="Courier New"/>
                <a:ea typeface="Courier New"/>
                <a:cs typeface="Courier New"/>
                <a:sym typeface="Courier New"/>
              </a:rPr>
              <a:t>}</a:t>
            </a:r>
            <a:r>
              <a:rPr lang="en" sz="900">
                <a:solidFill>
                  <a:srgbClr val="333333"/>
                </a:solidFill>
                <a:latin typeface="Courier New"/>
                <a:ea typeface="Courier New"/>
                <a:cs typeface="Courier New"/>
                <a:sym typeface="Courier New"/>
              </a:rPr>
              <a:t> </a:t>
            </a:r>
            <a:r>
              <a:rPr lang="en" sz="900">
                <a:solidFill>
                  <a:srgbClr val="859900"/>
                </a:solidFill>
                <a:latin typeface="Courier New"/>
                <a:ea typeface="Courier New"/>
                <a:cs typeface="Courier New"/>
                <a:sym typeface="Courier New"/>
              </a:rPr>
              <a:t>IN</a:t>
            </a:r>
            <a:r>
              <a:rPr lang="en" sz="900">
                <a:solidFill>
                  <a:srgbClr val="333333"/>
                </a:solidFill>
                <a:latin typeface="Courier New"/>
                <a:ea typeface="Courier New"/>
                <a:cs typeface="Courier New"/>
                <a:sym typeface="Courier New"/>
              </a:rPr>
              <a:t> TRANSACTIONS</a:t>
            </a:r>
            <a:endParaRPr sz="900">
              <a:solidFill>
                <a:srgbClr val="333333"/>
              </a:solidFill>
              <a:latin typeface="Courier New"/>
              <a:ea typeface="Courier New"/>
              <a:cs typeface="Courier New"/>
              <a:sym typeface="Courier New"/>
            </a:endParaRPr>
          </a:p>
        </p:txBody>
      </p:sp>
      <p:sp>
        <p:nvSpPr>
          <p:cNvPr id="2591" name="Google Shape;2591;p76"/>
          <p:cNvSpPr/>
          <p:nvPr/>
        </p:nvSpPr>
        <p:spPr>
          <a:xfrm>
            <a:off x="4987625" y="1611400"/>
            <a:ext cx="3613200" cy="12975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300">
                <a:latin typeface="Barlow Semi Condensed"/>
                <a:ea typeface="Barlow Semi Condensed"/>
                <a:cs typeface="Barlow Semi Condensed"/>
                <a:sym typeface="Barlow Semi Condensed"/>
              </a:rPr>
              <a:t>The different Period Of the Day (</a:t>
            </a:r>
            <a:r>
              <a:rPr lang="en" sz="1300" i="1">
                <a:latin typeface="Barlow Semi Condensed"/>
                <a:ea typeface="Barlow Semi Condensed"/>
                <a:cs typeface="Barlow Semi Condensed"/>
                <a:sym typeface="Barlow Semi Condensed"/>
              </a:rPr>
              <a:t>POD</a:t>
            </a:r>
            <a:r>
              <a:rPr lang="en" sz="1300">
                <a:latin typeface="Barlow Semi Condensed"/>
                <a:ea typeface="Barlow Semi Condensed"/>
                <a:cs typeface="Barlow Semi Condensed"/>
                <a:sym typeface="Barlow Semi Condensed"/>
              </a:rPr>
              <a:t>) are so divided:</a:t>
            </a:r>
            <a:endParaRPr sz="1300">
              <a:latin typeface="Barlow Semi Condensed"/>
              <a:ea typeface="Barlow Semi Condensed"/>
              <a:cs typeface="Barlow Semi Condensed"/>
              <a:sym typeface="Barlow Semi Condensed"/>
            </a:endParaRPr>
          </a:p>
          <a:p>
            <a:pPr marL="457200" lvl="0" indent="-311150" algn="l" rtl="0">
              <a:lnSpc>
                <a:spcPct val="115000"/>
              </a:lnSpc>
              <a:spcBef>
                <a:spcPts val="0"/>
              </a:spcBef>
              <a:spcAft>
                <a:spcPts val="0"/>
              </a:spcAft>
              <a:buClr>
                <a:schemeClr val="accent1"/>
              </a:buClr>
              <a:buSzPts val="1300"/>
              <a:buFont typeface="Barlow Semi Condensed"/>
              <a:buChar char="●"/>
            </a:pPr>
            <a:r>
              <a:rPr lang="en" sz="1300">
                <a:latin typeface="Barlow Semi Condensed"/>
                <a:ea typeface="Barlow Semi Condensed"/>
                <a:cs typeface="Barlow Semi Condensed"/>
                <a:sym typeface="Barlow Semi Condensed"/>
              </a:rPr>
              <a:t>morning = [5.00, 12.00)</a:t>
            </a:r>
            <a:endParaRPr sz="1300">
              <a:latin typeface="Barlow Semi Condensed"/>
              <a:ea typeface="Barlow Semi Condensed"/>
              <a:cs typeface="Barlow Semi Condensed"/>
              <a:sym typeface="Barlow Semi Condensed"/>
            </a:endParaRPr>
          </a:p>
          <a:p>
            <a:pPr marL="457200" lvl="0" indent="-311150" algn="l" rtl="0">
              <a:lnSpc>
                <a:spcPct val="115000"/>
              </a:lnSpc>
              <a:spcBef>
                <a:spcPts val="0"/>
              </a:spcBef>
              <a:spcAft>
                <a:spcPts val="0"/>
              </a:spcAft>
              <a:buClr>
                <a:schemeClr val="accent1"/>
              </a:buClr>
              <a:buSzPts val="1300"/>
              <a:buFont typeface="Barlow Semi Condensed"/>
              <a:buChar char="●"/>
            </a:pPr>
            <a:r>
              <a:rPr lang="en" sz="1300">
                <a:latin typeface="Barlow Semi Condensed"/>
                <a:ea typeface="Barlow Semi Condensed"/>
                <a:cs typeface="Barlow Semi Condensed"/>
                <a:sym typeface="Barlow Semi Condensed"/>
              </a:rPr>
              <a:t>afternoon = [12.00, 17.00)</a:t>
            </a:r>
            <a:endParaRPr sz="1300">
              <a:latin typeface="Barlow Semi Condensed"/>
              <a:ea typeface="Barlow Semi Condensed"/>
              <a:cs typeface="Barlow Semi Condensed"/>
              <a:sym typeface="Barlow Semi Condensed"/>
            </a:endParaRPr>
          </a:p>
          <a:p>
            <a:pPr marL="457200" lvl="0" indent="-311150" algn="l" rtl="0">
              <a:lnSpc>
                <a:spcPct val="115000"/>
              </a:lnSpc>
              <a:spcBef>
                <a:spcPts val="0"/>
              </a:spcBef>
              <a:spcAft>
                <a:spcPts val="0"/>
              </a:spcAft>
              <a:buClr>
                <a:schemeClr val="accent1"/>
              </a:buClr>
              <a:buSzPts val="1300"/>
              <a:buFont typeface="Barlow Semi Condensed"/>
              <a:buChar char="●"/>
            </a:pPr>
            <a:r>
              <a:rPr lang="en" sz="1300">
                <a:latin typeface="Barlow Semi Condensed"/>
                <a:ea typeface="Barlow Semi Condensed"/>
                <a:cs typeface="Barlow Semi Condensed"/>
                <a:sym typeface="Barlow Semi Condensed"/>
              </a:rPr>
              <a:t>evening = [17.00, 21.00)</a:t>
            </a:r>
            <a:endParaRPr sz="1300">
              <a:latin typeface="Barlow Semi Condensed"/>
              <a:ea typeface="Barlow Semi Condensed"/>
              <a:cs typeface="Barlow Semi Condensed"/>
              <a:sym typeface="Barlow Semi Condensed"/>
            </a:endParaRPr>
          </a:p>
          <a:p>
            <a:pPr marL="457200" lvl="0" indent="-311150" algn="l" rtl="0">
              <a:lnSpc>
                <a:spcPct val="115000"/>
              </a:lnSpc>
              <a:spcBef>
                <a:spcPts val="0"/>
              </a:spcBef>
              <a:spcAft>
                <a:spcPts val="0"/>
              </a:spcAft>
              <a:buClr>
                <a:schemeClr val="accent1"/>
              </a:buClr>
              <a:buSzPts val="1300"/>
              <a:buFont typeface="Barlow Semi Condensed"/>
              <a:buChar char="●"/>
            </a:pPr>
            <a:r>
              <a:rPr lang="en" sz="1300">
                <a:latin typeface="Barlow Semi Condensed"/>
                <a:ea typeface="Barlow Semi Condensed"/>
                <a:cs typeface="Barlow Semi Condensed"/>
                <a:sym typeface="Barlow Semi Condensed"/>
              </a:rPr>
              <a:t>night = [21.00, 5.00)</a:t>
            </a:r>
            <a:endParaRPr sz="1300">
              <a:latin typeface="Barlow Semi Condensed"/>
              <a:ea typeface="Barlow Semi Condensed"/>
              <a:cs typeface="Barlow Semi Condensed"/>
              <a:sym typeface="Barlow Semi Condensed"/>
            </a:endParaRPr>
          </a:p>
        </p:txBody>
      </p:sp>
      <p:cxnSp>
        <p:nvCxnSpPr>
          <p:cNvPr id="2592" name="Google Shape;2592;p76"/>
          <p:cNvCxnSpPr>
            <a:stCxn id="2591" idx="2"/>
            <a:endCxn id="2593" idx="3"/>
          </p:cNvCxnSpPr>
          <p:nvPr/>
        </p:nvCxnSpPr>
        <p:spPr>
          <a:xfrm flipH="1">
            <a:off x="4653725" y="2908900"/>
            <a:ext cx="2140500" cy="1122300"/>
          </a:xfrm>
          <a:prstGeom prst="straightConnector1">
            <a:avLst/>
          </a:prstGeom>
          <a:noFill/>
          <a:ln w="19050" cap="flat" cmpd="sng">
            <a:solidFill>
              <a:schemeClr val="accent1"/>
            </a:solidFill>
            <a:prstDash val="solid"/>
            <a:round/>
            <a:headEnd type="none" w="med" len="med"/>
            <a:tailEnd type="stealth" w="med" len="med"/>
          </a:ln>
        </p:spPr>
      </p:cxnSp>
      <p:sp>
        <p:nvSpPr>
          <p:cNvPr id="2594" name="Google Shape;2594;p76"/>
          <p:cNvSpPr/>
          <p:nvPr/>
        </p:nvSpPr>
        <p:spPr>
          <a:xfrm>
            <a:off x="3825300" y="280900"/>
            <a:ext cx="4361700" cy="1164900"/>
          </a:xfrm>
          <a:prstGeom prst="roundRect">
            <a:avLst>
              <a:gd name="adj" fmla="val 16667"/>
            </a:avLst>
          </a:prstGeom>
          <a:solidFill>
            <a:schemeClr val="lt1"/>
          </a:solidFill>
          <a:ln w="28575"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In this query we are going to be looking up transactions’ </a:t>
            </a:r>
            <a:r>
              <a:rPr lang="en" sz="1300" i="1">
                <a:latin typeface="Barlow Semi Condensed"/>
                <a:ea typeface="Barlow Semi Condensed"/>
                <a:cs typeface="Barlow Semi Condensed"/>
                <a:sym typeface="Barlow Semi Condensed"/>
              </a:rPr>
              <a:t>datetime </a:t>
            </a:r>
            <a:r>
              <a:rPr lang="en" sz="1300">
                <a:latin typeface="Barlow Semi Condensed"/>
                <a:ea typeface="Barlow Semi Condensed"/>
                <a:cs typeface="Barlow Semi Condensed"/>
                <a:sym typeface="Barlow Semi Condensed"/>
              </a:rPr>
              <a:t>frequently. Therefore, for better performance, we have created an index on </a:t>
            </a:r>
            <a:r>
              <a:rPr lang="en" sz="1300" i="1">
                <a:latin typeface="Barlow Semi Condensed"/>
                <a:ea typeface="Barlow Semi Condensed"/>
                <a:cs typeface="Barlow Semi Condensed"/>
                <a:sym typeface="Barlow Semi Condensed"/>
              </a:rPr>
              <a:t>datetime </a:t>
            </a:r>
            <a:r>
              <a:rPr lang="en" sz="1300">
                <a:latin typeface="Barlow Semi Condensed"/>
                <a:ea typeface="Barlow Semi Condensed"/>
                <a:cs typeface="Barlow Semi Condensed"/>
                <a:sym typeface="Barlow Semi Condensed"/>
              </a:rPr>
              <a:t>property for the </a:t>
            </a:r>
            <a:r>
              <a:rPr lang="en" sz="1300" i="1">
                <a:latin typeface="Barlow Semi Condensed"/>
                <a:ea typeface="Barlow Semi Condensed"/>
                <a:cs typeface="Barlow Semi Condensed"/>
                <a:sym typeface="Barlow Semi Condensed"/>
              </a:rPr>
              <a:t>Transaction </a:t>
            </a:r>
            <a:r>
              <a:rPr lang="en" sz="1300">
                <a:latin typeface="Barlow Semi Condensed"/>
                <a:ea typeface="Barlow Semi Condensed"/>
                <a:cs typeface="Barlow Semi Condensed"/>
                <a:sym typeface="Barlow Semi Condensed"/>
              </a:rPr>
              <a:t>node in the following way (already executed for Q1).</a:t>
            </a:r>
            <a:endParaRPr sz="1300">
              <a:latin typeface="Barlow Semi Condensed"/>
              <a:ea typeface="Barlow Semi Condensed"/>
              <a:cs typeface="Barlow Semi Condensed"/>
              <a:sym typeface="Barlow Semi Condensed"/>
            </a:endParaRPr>
          </a:p>
        </p:txBody>
      </p:sp>
      <p:cxnSp>
        <p:nvCxnSpPr>
          <p:cNvPr id="2595" name="Google Shape;2595;p76"/>
          <p:cNvCxnSpPr>
            <a:stCxn id="2594" idx="2"/>
            <a:endCxn id="2596" idx="0"/>
          </p:cNvCxnSpPr>
          <p:nvPr/>
        </p:nvCxnSpPr>
        <p:spPr>
          <a:xfrm flipH="1">
            <a:off x="3778650" y="1445800"/>
            <a:ext cx="2227500" cy="420000"/>
          </a:xfrm>
          <a:prstGeom prst="straightConnector1">
            <a:avLst/>
          </a:prstGeom>
          <a:noFill/>
          <a:ln w="19050" cap="flat" cmpd="sng">
            <a:solidFill>
              <a:schemeClr val="accent5"/>
            </a:solidFill>
            <a:prstDash val="solid"/>
            <a:round/>
            <a:headEnd type="none" w="med" len="med"/>
            <a:tailEnd type="stealth" w="med" len="med"/>
          </a:ln>
        </p:spPr>
      </p:cxnSp>
      <p:sp>
        <p:nvSpPr>
          <p:cNvPr id="2596" name="Google Shape;2596;p76"/>
          <p:cNvSpPr/>
          <p:nvPr/>
        </p:nvSpPr>
        <p:spPr>
          <a:xfrm>
            <a:off x="1567550" y="1865900"/>
            <a:ext cx="4422000" cy="1830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6"/>
          <p:cNvSpPr/>
          <p:nvPr/>
        </p:nvSpPr>
        <p:spPr>
          <a:xfrm>
            <a:off x="2115300" y="3709550"/>
            <a:ext cx="2538300" cy="6432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59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595"/>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59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00"/>
        <p:cNvGrpSpPr/>
        <p:nvPr/>
      </p:nvGrpSpPr>
      <p:grpSpPr>
        <a:xfrm>
          <a:off x="0" y="0"/>
          <a:ext cx="0" cy="0"/>
          <a:chOff x="0" y="0"/>
          <a:chExt cx="0" cy="0"/>
        </a:xfrm>
      </p:grpSpPr>
      <p:grpSp>
        <p:nvGrpSpPr>
          <p:cNvPr id="2601" name="Google Shape;2601;p77"/>
          <p:cNvGrpSpPr/>
          <p:nvPr/>
        </p:nvGrpSpPr>
        <p:grpSpPr>
          <a:xfrm>
            <a:off x="1114277" y="234516"/>
            <a:ext cx="1424366" cy="1413447"/>
            <a:chOff x="3614228" y="234880"/>
            <a:chExt cx="1915500" cy="1915500"/>
          </a:xfrm>
        </p:grpSpPr>
        <p:sp>
          <p:nvSpPr>
            <p:cNvPr id="2602" name="Google Shape;2602;p77"/>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7"/>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4" name="Google Shape;2604;p77"/>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4.1</a:t>
            </a:r>
            <a:r>
              <a:rPr lang="en" sz="3000">
                <a:solidFill>
                  <a:schemeClr val="dk2"/>
                </a:solidFill>
                <a:latin typeface="Fjalla One"/>
                <a:ea typeface="Fjalla One"/>
                <a:cs typeface="Fjalla One"/>
                <a:sym typeface="Fjalla One"/>
              </a:rPr>
              <a:t>a</a:t>
            </a:r>
            <a:endParaRPr sz="100">
              <a:solidFill>
                <a:schemeClr val="dk2"/>
              </a:solidFill>
            </a:endParaRPr>
          </a:p>
        </p:txBody>
      </p:sp>
      <p:sp>
        <p:nvSpPr>
          <p:cNvPr id="2605" name="Google Shape;2605;p77"/>
          <p:cNvSpPr txBox="1">
            <a:spLocks noGrp="1"/>
          </p:cNvSpPr>
          <p:nvPr>
            <p:ph type="subTitle" idx="1"/>
          </p:nvPr>
        </p:nvSpPr>
        <p:spPr>
          <a:xfrm>
            <a:off x="2648400" y="280900"/>
            <a:ext cx="5538600" cy="7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“Each transaction should be extended with the period of the day {morning, afternoon, evening, night} in which the  transaction has been executed.”</a:t>
            </a:r>
            <a:endParaRPr sz="1500" i="1"/>
          </a:p>
          <a:p>
            <a:pPr marL="0" lvl="0" indent="0" algn="ctr" rtl="0">
              <a:spcBef>
                <a:spcPts val="0"/>
              </a:spcBef>
              <a:spcAft>
                <a:spcPts val="0"/>
              </a:spcAft>
              <a:buNone/>
            </a:pPr>
            <a:endParaRPr sz="1500" i="1"/>
          </a:p>
        </p:txBody>
      </p:sp>
      <p:graphicFrame>
        <p:nvGraphicFramePr>
          <p:cNvPr id="2606" name="Google Shape;2606;p77"/>
          <p:cNvGraphicFramePr/>
          <p:nvPr/>
        </p:nvGraphicFramePr>
        <p:xfrm>
          <a:off x="1706400" y="1972000"/>
          <a:ext cx="5731200" cy="883920"/>
        </p:xfrm>
        <a:graphic>
          <a:graphicData uri="http://schemas.openxmlformats.org/drawingml/2006/table">
            <a:tbl>
              <a:tblPr>
                <a:noFill/>
                <a:tableStyleId>{848B6E5D-48AA-4319-9CC3-5876CC7062AB}</a:tableStyleId>
              </a:tblPr>
              <a:tblGrid>
                <a:gridCol w="2865600">
                  <a:extLst>
                    <a:ext uri="{9D8B030D-6E8A-4147-A177-3AD203B41FA5}">
                      <a16:colId xmlns:a16="http://schemas.microsoft.com/office/drawing/2014/main" val="20000"/>
                    </a:ext>
                  </a:extLst>
                </a:gridCol>
                <a:gridCol w="2865600">
                  <a:extLst>
                    <a:ext uri="{9D8B030D-6E8A-4147-A177-3AD203B41FA5}">
                      <a16:colId xmlns:a16="http://schemas.microsoft.com/office/drawing/2014/main" val="20001"/>
                    </a:ext>
                  </a:extLst>
                </a:gridCol>
              </a:tblGrid>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1 (small)</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16529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2 (medium)</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23976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3 (large)</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157098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10"/>
        <p:cNvGrpSpPr/>
        <p:nvPr/>
      </p:nvGrpSpPr>
      <p:grpSpPr>
        <a:xfrm>
          <a:off x="0" y="0"/>
          <a:ext cx="0" cy="0"/>
          <a:chOff x="0" y="0"/>
          <a:chExt cx="0" cy="0"/>
        </a:xfrm>
      </p:grpSpPr>
      <p:grpSp>
        <p:nvGrpSpPr>
          <p:cNvPr id="2611" name="Google Shape;2611;p78"/>
          <p:cNvGrpSpPr/>
          <p:nvPr/>
        </p:nvGrpSpPr>
        <p:grpSpPr>
          <a:xfrm>
            <a:off x="1114277" y="234516"/>
            <a:ext cx="1424366" cy="1413447"/>
            <a:chOff x="3614228" y="234880"/>
            <a:chExt cx="1915500" cy="1915500"/>
          </a:xfrm>
        </p:grpSpPr>
        <p:sp>
          <p:nvSpPr>
            <p:cNvPr id="2612" name="Google Shape;2612;p78"/>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8"/>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4" name="Google Shape;2614;p78"/>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4.1</a:t>
            </a:r>
            <a:r>
              <a:rPr lang="en" sz="3000">
                <a:solidFill>
                  <a:schemeClr val="dk2"/>
                </a:solidFill>
                <a:latin typeface="Fjalla One"/>
                <a:ea typeface="Fjalla One"/>
                <a:cs typeface="Fjalla One"/>
                <a:sym typeface="Fjalla One"/>
              </a:rPr>
              <a:t>b</a:t>
            </a:r>
            <a:endParaRPr sz="100">
              <a:solidFill>
                <a:schemeClr val="dk2"/>
              </a:solidFill>
            </a:endParaRPr>
          </a:p>
        </p:txBody>
      </p:sp>
      <p:sp>
        <p:nvSpPr>
          <p:cNvPr id="2615" name="Google Shape;2615;p78"/>
          <p:cNvSpPr txBox="1">
            <a:spLocks noGrp="1"/>
          </p:cNvSpPr>
          <p:nvPr>
            <p:ph type="subTitle" idx="1"/>
          </p:nvPr>
        </p:nvSpPr>
        <p:spPr>
          <a:xfrm>
            <a:off x="2648400" y="280900"/>
            <a:ext cx="5538600" cy="7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“Each transaction should be extended with the kind of products that have been bought through the transaction {high tech, food, clothing, consumable, other}. The values can be chosen randomly. “</a:t>
            </a:r>
            <a:endParaRPr sz="1500" i="1"/>
          </a:p>
          <a:p>
            <a:pPr marL="0" lvl="0" indent="0" algn="ctr" rtl="0">
              <a:spcBef>
                <a:spcPts val="0"/>
              </a:spcBef>
              <a:spcAft>
                <a:spcPts val="0"/>
              </a:spcAft>
              <a:buNone/>
            </a:pPr>
            <a:endParaRPr sz="1500" i="1"/>
          </a:p>
        </p:txBody>
      </p:sp>
      <p:pic>
        <p:nvPicPr>
          <p:cNvPr id="2616" name="Google Shape;2616;p78"/>
          <p:cNvPicPr preferRelativeResize="0"/>
          <p:nvPr/>
        </p:nvPicPr>
        <p:blipFill>
          <a:blip r:embed="rId3">
            <a:alphaModFix/>
          </a:blip>
          <a:stretch>
            <a:fillRect/>
          </a:stretch>
        </p:blipFill>
        <p:spPr>
          <a:xfrm>
            <a:off x="2082200" y="1998305"/>
            <a:ext cx="4979597" cy="268832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20"/>
        <p:cNvGrpSpPr/>
        <p:nvPr/>
      </p:nvGrpSpPr>
      <p:grpSpPr>
        <a:xfrm>
          <a:off x="0" y="0"/>
          <a:ext cx="0" cy="0"/>
          <a:chOff x="0" y="0"/>
          <a:chExt cx="0" cy="0"/>
        </a:xfrm>
      </p:grpSpPr>
      <p:grpSp>
        <p:nvGrpSpPr>
          <p:cNvPr id="2621" name="Google Shape;2621;p79"/>
          <p:cNvGrpSpPr/>
          <p:nvPr/>
        </p:nvGrpSpPr>
        <p:grpSpPr>
          <a:xfrm>
            <a:off x="1114277" y="234516"/>
            <a:ext cx="1424366" cy="1413447"/>
            <a:chOff x="3614228" y="234880"/>
            <a:chExt cx="1915500" cy="1915500"/>
          </a:xfrm>
        </p:grpSpPr>
        <p:sp>
          <p:nvSpPr>
            <p:cNvPr id="2622" name="Google Shape;2622;p7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4" name="Google Shape;2624;p79"/>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4.1</a:t>
            </a:r>
            <a:r>
              <a:rPr lang="en" sz="3000">
                <a:solidFill>
                  <a:schemeClr val="dk2"/>
                </a:solidFill>
                <a:latin typeface="Fjalla One"/>
                <a:ea typeface="Fjalla One"/>
                <a:cs typeface="Fjalla One"/>
                <a:sym typeface="Fjalla One"/>
              </a:rPr>
              <a:t>b</a:t>
            </a:r>
            <a:endParaRPr sz="100">
              <a:solidFill>
                <a:schemeClr val="dk2"/>
              </a:solidFill>
            </a:endParaRPr>
          </a:p>
        </p:txBody>
      </p:sp>
      <p:sp>
        <p:nvSpPr>
          <p:cNvPr id="2625" name="Google Shape;2625;p79"/>
          <p:cNvSpPr txBox="1">
            <a:spLocks noGrp="1"/>
          </p:cNvSpPr>
          <p:nvPr>
            <p:ph type="subTitle" idx="1"/>
          </p:nvPr>
        </p:nvSpPr>
        <p:spPr>
          <a:xfrm>
            <a:off x="2648400" y="280900"/>
            <a:ext cx="5538600" cy="7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“Each transaction should be extended with the kind of products that have been bought through the transaction {high tech, food, clothing, consumable, other}. The values can be chosen randomly. “</a:t>
            </a:r>
            <a:endParaRPr sz="1500" i="1"/>
          </a:p>
          <a:p>
            <a:pPr marL="0" lvl="0" indent="0" algn="ctr" rtl="0">
              <a:spcBef>
                <a:spcPts val="0"/>
              </a:spcBef>
              <a:spcAft>
                <a:spcPts val="0"/>
              </a:spcAft>
              <a:buNone/>
            </a:pPr>
            <a:endParaRPr sz="1500" i="1"/>
          </a:p>
        </p:txBody>
      </p:sp>
      <p:sp>
        <p:nvSpPr>
          <p:cNvPr id="2626" name="Google Shape;2626;p79"/>
          <p:cNvSpPr txBox="1"/>
          <p:nvPr/>
        </p:nvSpPr>
        <p:spPr>
          <a:xfrm>
            <a:off x="1500175" y="1647975"/>
            <a:ext cx="5769600" cy="29937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auto </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MATCH</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Transaction</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CALL</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tx</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apoc</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text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random</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'12345'</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r</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CASE</a:t>
            </a:r>
            <a:endParaRPr sz="1000">
              <a:solidFill>
                <a:srgbClr val="859900"/>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r</a:t>
            </a:r>
            <a:r>
              <a:rPr lang="en" sz="1000">
                <a:solidFill>
                  <a:srgbClr val="586E75"/>
                </a:solidFill>
                <a:latin typeface="Courier New"/>
                <a:ea typeface="Courier New"/>
                <a:cs typeface="Courier New"/>
                <a:sym typeface="Courier New"/>
              </a:rPr>
              <a:t>=</a:t>
            </a:r>
            <a:r>
              <a:rPr lang="en" sz="1000">
                <a:solidFill>
                  <a:srgbClr val="B58900"/>
                </a:solidFill>
                <a:latin typeface="Courier New"/>
                <a:ea typeface="Courier New"/>
                <a:cs typeface="Courier New"/>
                <a:sym typeface="Courier New"/>
              </a:rPr>
              <a:t>'1'</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'high tech'</a:t>
            </a:r>
            <a:endParaRPr sz="1000">
              <a:solidFill>
                <a:srgbClr val="B58900"/>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r</a:t>
            </a:r>
            <a:r>
              <a:rPr lang="en" sz="1000">
                <a:solidFill>
                  <a:srgbClr val="586E75"/>
                </a:solidFill>
                <a:latin typeface="Courier New"/>
                <a:ea typeface="Courier New"/>
                <a:cs typeface="Courier New"/>
                <a:sym typeface="Courier New"/>
              </a:rPr>
              <a:t>=</a:t>
            </a:r>
            <a:r>
              <a:rPr lang="en" sz="1000">
                <a:solidFill>
                  <a:srgbClr val="B58900"/>
                </a:solidFill>
                <a:latin typeface="Courier New"/>
                <a:ea typeface="Courier New"/>
                <a:cs typeface="Courier New"/>
                <a:sym typeface="Courier New"/>
              </a:rPr>
              <a:t>'2'</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'food'</a:t>
            </a:r>
            <a:endParaRPr sz="1000">
              <a:solidFill>
                <a:srgbClr val="B58900"/>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r</a:t>
            </a:r>
            <a:r>
              <a:rPr lang="en" sz="1000">
                <a:solidFill>
                  <a:srgbClr val="586E75"/>
                </a:solidFill>
                <a:latin typeface="Courier New"/>
                <a:ea typeface="Courier New"/>
                <a:cs typeface="Courier New"/>
                <a:sym typeface="Courier New"/>
              </a:rPr>
              <a:t>=</a:t>
            </a:r>
            <a:r>
              <a:rPr lang="en" sz="1000">
                <a:solidFill>
                  <a:srgbClr val="B58900"/>
                </a:solidFill>
                <a:latin typeface="Courier New"/>
                <a:ea typeface="Courier New"/>
                <a:cs typeface="Courier New"/>
                <a:sym typeface="Courier New"/>
              </a:rPr>
              <a:t>'3'</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'clothing'</a:t>
            </a:r>
            <a:endParaRPr sz="1000">
              <a:solidFill>
                <a:srgbClr val="B58900"/>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r</a:t>
            </a:r>
            <a:r>
              <a:rPr lang="en" sz="1000">
                <a:solidFill>
                  <a:srgbClr val="586E75"/>
                </a:solidFill>
                <a:latin typeface="Courier New"/>
                <a:ea typeface="Courier New"/>
                <a:cs typeface="Courier New"/>
                <a:sym typeface="Courier New"/>
              </a:rPr>
              <a:t>=</a:t>
            </a:r>
            <a:r>
              <a:rPr lang="en" sz="1000">
                <a:solidFill>
                  <a:srgbClr val="B58900"/>
                </a:solidFill>
                <a:latin typeface="Courier New"/>
                <a:ea typeface="Courier New"/>
                <a:cs typeface="Courier New"/>
                <a:sym typeface="Courier New"/>
              </a:rPr>
              <a:t>'4'</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'consumable'</a:t>
            </a:r>
            <a:endParaRPr sz="1000">
              <a:solidFill>
                <a:srgbClr val="B58900"/>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WHEN</a:t>
            </a:r>
            <a:r>
              <a:rPr lang="en" sz="1000">
                <a:solidFill>
                  <a:srgbClr val="333333"/>
                </a:solidFill>
                <a:latin typeface="Courier New"/>
                <a:ea typeface="Courier New"/>
                <a:cs typeface="Courier New"/>
                <a:sym typeface="Courier New"/>
              </a:rPr>
              <a:t> r</a:t>
            </a:r>
            <a:r>
              <a:rPr lang="en" sz="1000">
                <a:solidFill>
                  <a:srgbClr val="586E75"/>
                </a:solidFill>
                <a:latin typeface="Courier New"/>
                <a:ea typeface="Courier New"/>
                <a:cs typeface="Courier New"/>
                <a:sym typeface="Courier New"/>
              </a:rPr>
              <a:t>=</a:t>
            </a:r>
            <a:r>
              <a:rPr lang="en" sz="1000">
                <a:solidFill>
                  <a:srgbClr val="B58900"/>
                </a:solidFill>
                <a:latin typeface="Courier New"/>
                <a:ea typeface="Courier New"/>
                <a:cs typeface="Courier New"/>
                <a:sym typeface="Courier New"/>
              </a:rPr>
              <a:t>'5'</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THEN</a:t>
            </a:r>
            <a:r>
              <a:rPr lang="en" sz="1000">
                <a:solidFill>
                  <a:srgbClr val="333333"/>
                </a:solidFill>
                <a:latin typeface="Courier New"/>
                <a:ea typeface="Courier New"/>
                <a:cs typeface="Courier New"/>
                <a:sym typeface="Courier New"/>
              </a:rPr>
              <a:t> </a:t>
            </a:r>
            <a:r>
              <a:rPr lang="en" sz="1000">
                <a:solidFill>
                  <a:srgbClr val="B58900"/>
                </a:solidFill>
                <a:latin typeface="Courier New"/>
                <a:ea typeface="Courier New"/>
                <a:cs typeface="Courier New"/>
                <a:sym typeface="Courier New"/>
              </a:rPr>
              <a:t>'other'</a:t>
            </a:r>
            <a:endParaRPr sz="1000">
              <a:solidFill>
                <a:srgbClr val="B58900"/>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ELSE</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NULL</a:t>
            </a:r>
            <a:endParaRPr sz="1000">
              <a:solidFill>
                <a:srgbClr val="859900"/>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END</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kind</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SET</a:t>
            </a:r>
            <a:r>
              <a:rPr lang="en" sz="1000">
                <a:solidFill>
                  <a:srgbClr val="333333"/>
                </a:solidFill>
                <a:latin typeface="Courier New"/>
                <a:ea typeface="Courier New"/>
                <a:cs typeface="Courier New"/>
                <a:sym typeface="Courier New"/>
              </a:rPr>
              <a:t> 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kind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kind</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IN</a:t>
            </a:r>
            <a:r>
              <a:rPr lang="en" sz="1000">
                <a:solidFill>
                  <a:srgbClr val="333333"/>
                </a:solidFill>
                <a:latin typeface="Courier New"/>
                <a:ea typeface="Courier New"/>
                <a:cs typeface="Courier New"/>
                <a:sym typeface="Courier New"/>
              </a:rPr>
              <a:t> TRANSACTIONS</a:t>
            </a:r>
            <a:endParaRPr/>
          </a:p>
        </p:txBody>
      </p:sp>
      <p:sp>
        <p:nvSpPr>
          <p:cNvPr id="2627" name="Google Shape;2627;p79"/>
          <p:cNvSpPr/>
          <p:nvPr/>
        </p:nvSpPr>
        <p:spPr>
          <a:xfrm>
            <a:off x="5869375" y="2774375"/>
            <a:ext cx="2965800" cy="13359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b="1" i="1">
                <a:latin typeface="Barlow Semi Condensed"/>
                <a:ea typeface="Barlow Semi Condensed"/>
                <a:cs typeface="Barlow Semi Condensed"/>
                <a:sym typeface="Barlow Semi Condensed"/>
              </a:rPr>
              <a:t>apoc.text.random() </a:t>
            </a:r>
            <a:r>
              <a:rPr lang="en" sz="1300" b="1">
                <a:latin typeface="Barlow Semi Condensed"/>
                <a:ea typeface="Barlow Semi Condensed"/>
                <a:cs typeface="Barlow Semi Condensed"/>
                <a:sym typeface="Barlow Semi Condensed"/>
              </a:rPr>
              <a:t>generates a random string </a:t>
            </a:r>
            <a:r>
              <a:rPr lang="en" sz="1300">
                <a:latin typeface="Barlow Semi Condensed"/>
                <a:ea typeface="Barlow Semi Condensed"/>
                <a:cs typeface="Barlow Semi Condensed"/>
                <a:sym typeface="Barlow Semi Condensed"/>
              </a:rPr>
              <a:t>taking as input a length parameter and an optional string of valid characters. We have provided a string of numbers with the following correlations.</a:t>
            </a:r>
            <a:endParaRPr sz="1300">
              <a:latin typeface="Barlow Semi Condensed"/>
              <a:ea typeface="Barlow Semi Condensed"/>
              <a:cs typeface="Barlow Semi Condensed"/>
              <a:sym typeface="Barlow Semi Condensed"/>
            </a:endParaRPr>
          </a:p>
        </p:txBody>
      </p:sp>
      <p:cxnSp>
        <p:nvCxnSpPr>
          <p:cNvPr id="2628" name="Google Shape;2628;p79"/>
          <p:cNvCxnSpPr>
            <a:stCxn id="2627" idx="1"/>
            <a:endCxn id="2629" idx="2"/>
          </p:cNvCxnSpPr>
          <p:nvPr/>
        </p:nvCxnSpPr>
        <p:spPr>
          <a:xfrm rot="10800000">
            <a:off x="3856675" y="2636825"/>
            <a:ext cx="2012700" cy="805500"/>
          </a:xfrm>
          <a:prstGeom prst="straightConnector1">
            <a:avLst/>
          </a:prstGeom>
          <a:noFill/>
          <a:ln w="19050" cap="flat" cmpd="sng">
            <a:solidFill>
              <a:schemeClr val="accent1"/>
            </a:solidFill>
            <a:prstDash val="solid"/>
            <a:round/>
            <a:headEnd type="none" w="med" len="med"/>
            <a:tailEnd type="stealth" w="med" len="med"/>
          </a:ln>
        </p:spPr>
      </p:cxnSp>
      <p:cxnSp>
        <p:nvCxnSpPr>
          <p:cNvPr id="2630" name="Google Shape;2630;p79"/>
          <p:cNvCxnSpPr>
            <a:stCxn id="2627" idx="1"/>
            <a:endCxn id="2631" idx="3"/>
          </p:cNvCxnSpPr>
          <p:nvPr/>
        </p:nvCxnSpPr>
        <p:spPr>
          <a:xfrm rot="10800000">
            <a:off x="4374475" y="3420725"/>
            <a:ext cx="1494900" cy="21600"/>
          </a:xfrm>
          <a:prstGeom prst="straightConnector1">
            <a:avLst/>
          </a:prstGeom>
          <a:noFill/>
          <a:ln w="19050" cap="flat" cmpd="sng">
            <a:solidFill>
              <a:schemeClr val="accent1"/>
            </a:solidFill>
            <a:prstDash val="solid"/>
            <a:round/>
            <a:headEnd type="none" w="med" len="med"/>
            <a:tailEnd type="stealth" w="med" len="med"/>
          </a:ln>
        </p:spPr>
      </p:cxnSp>
      <p:sp>
        <p:nvSpPr>
          <p:cNvPr id="2629" name="Google Shape;2629;p79"/>
          <p:cNvSpPr/>
          <p:nvPr/>
        </p:nvSpPr>
        <p:spPr>
          <a:xfrm>
            <a:off x="2538650" y="2431900"/>
            <a:ext cx="2636100" cy="2049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9"/>
          <p:cNvSpPr/>
          <p:nvPr/>
        </p:nvSpPr>
        <p:spPr>
          <a:xfrm>
            <a:off x="2142025" y="2982875"/>
            <a:ext cx="2232300" cy="875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635"/>
        <p:cNvGrpSpPr/>
        <p:nvPr/>
      </p:nvGrpSpPr>
      <p:grpSpPr>
        <a:xfrm>
          <a:off x="0" y="0"/>
          <a:ext cx="0" cy="0"/>
          <a:chOff x="0" y="0"/>
          <a:chExt cx="0" cy="0"/>
        </a:xfrm>
      </p:grpSpPr>
      <p:grpSp>
        <p:nvGrpSpPr>
          <p:cNvPr id="2636" name="Google Shape;2636;p80"/>
          <p:cNvGrpSpPr/>
          <p:nvPr/>
        </p:nvGrpSpPr>
        <p:grpSpPr>
          <a:xfrm>
            <a:off x="1114277" y="234516"/>
            <a:ext cx="1424366" cy="1413447"/>
            <a:chOff x="3614228" y="234880"/>
            <a:chExt cx="1915500" cy="1915500"/>
          </a:xfrm>
        </p:grpSpPr>
        <p:sp>
          <p:nvSpPr>
            <p:cNvPr id="2637" name="Google Shape;2637;p80"/>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0"/>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9" name="Google Shape;2639;p80"/>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4.1</a:t>
            </a:r>
            <a:r>
              <a:rPr lang="en" sz="3000">
                <a:solidFill>
                  <a:schemeClr val="dk2"/>
                </a:solidFill>
                <a:latin typeface="Fjalla One"/>
                <a:ea typeface="Fjalla One"/>
                <a:cs typeface="Fjalla One"/>
                <a:sym typeface="Fjalla One"/>
              </a:rPr>
              <a:t>b</a:t>
            </a:r>
            <a:endParaRPr sz="100">
              <a:solidFill>
                <a:schemeClr val="dk2"/>
              </a:solidFill>
            </a:endParaRPr>
          </a:p>
        </p:txBody>
      </p:sp>
      <p:sp>
        <p:nvSpPr>
          <p:cNvPr id="2640" name="Google Shape;2640;p80"/>
          <p:cNvSpPr txBox="1">
            <a:spLocks noGrp="1"/>
          </p:cNvSpPr>
          <p:nvPr>
            <p:ph type="subTitle" idx="1"/>
          </p:nvPr>
        </p:nvSpPr>
        <p:spPr>
          <a:xfrm>
            <a:off x="2648400" y="280900"/>
            <a:ext cx="5538600" cy="7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“Each transaction should be extended with the kind of products that have been bought through the transaction {high tech, food, clothing, consumable, other}. The values can be chosen randomly. “</a:t>
            </a:r>
            <a:endParaRPr sz="1500" i="1"/>
          </a:p>
          <a:p>
            <a:pPr marL="0" lvl="0" indent="0" algn="ctr" rtl="0">
              <a:spcBef>
                <a:spcPts val="0"/>
              </a:spcBef>
              <a:spcAft>
                <a:spcPts val="0"/>
              </a:spcAft>
              <a:buNone/>
            </a:pPr>
            <a:endParaRPr sz="1500" i="1"/>
          </a:p>
        </p:txBody>
      </p:sp>
      <p:graphicFrame>
        <p:nvGraphicFramePr>
          <p:cNvPr id="2641" name="Google Shape;2641;p80"/>
          <p:cNvGraphicFramePr/>
          <p:nvPr/>
        </p:nvGraphicFramePr>
        <p:xfrm>
          <a:off x="1706400" y="2124075"/>
          <a:ext cx="5731200" cy="883920"/>
        </p:xfrm>
        <a:graphic>
          <a:graphicData uri="http://schemas.openxmlformats.org/drawingml/2006/table">
            <a:tbl>
              <a:tblPr>
                <a:noFill/>
                <a:tableStyleId>{848B6E5D-48AA-4319-9CC3-5876CC7062AB}</a:tableStyleId>
              </a:tblPr>
              <a:tblGrid>
                <a:gridCol w="2865600">
                  <a:extLst>
                    <a:ext uri="{9D8B030D-6E8A-4147-A177-3AD203B41FA5}">
                      <a16:colId xmlns:a16="http://schemas.microsoft.com/office/drawing/2014/main" val="20000"/>
                    </a:ext>
                  </a:extLst>
                </a:gridCol>
                <a:gridCol w="2865600">
                  <a:extLst>
                    <a:ext uri="{9D8B030D-6E8A-4147-A177-3AD203B41FA5}">
                      <a16:colId xmlns:a16="http://schemas.microsoft.com/office/drawing/2014/main" val="20001"/>
                    </a:ext>
                  </a:extLst>
                </a:gridCol>
              </a:tblGrid>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1 (small)</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12629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2 (medium)</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41299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3 (large)</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124398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45"/>
        <p:cNvGrpSpPr/>
        <p:nvPr/>
      </p:nvGrpSpPr>
      <p:grpSpPr>
        <a:xfrm>
          <a:off x="0" y="0"/>
          <a:ext cx="0" cy="0"/>
          <a:chOff x="0" y="0"/>
          <a:chExt cx="0" cy="0"/>
        </a:xfrm>
      </p:grpSpPr>
      <p:grpSp>
        <p:nvGrpSpPr>
          <p:cNvPr id="2646" name="Google Shape;2646;p81"/>
          <p:cNvGrpSpPr/>
          <p:nvPr/>
        </p:nvGrpSpPr>
        <p:grpSpPr>
          <a:xfrm>
            <a:off x="1114277" y="234516"/>
            <a:ext cx="1424366" cy="1413447"/>
            <a:chOff x="3614228" y="234880"/>
            <a:chExt cx="1915500" cy="1915500"/>
          </a:xfrm>
        </p:grpSpPr>
        <p:sp>
          <p:nvSpPr>
            <p:cNvPr id="2647" name="Google Shape;2647;p81"/>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1"/>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9" name="Google Shape;2649;p81"/>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4.2</a:t>
            </a:r>
            <a:endParaRPr sz="100">
              <a:solidFill>
                <a:schemeClr val="dk2"/>
              </a:solidFill>
            </a:endParaRPr>
          </a:p>
        </p:txBody>
      </p:sp>
      <p:sp>
        <p:nvSpPr>
          <p:cNvPr id="2650" name="Google Shape;2650;p81"/>
          <p:cNvSpPr txBox="1">
            <a:spLocks noGrp="1"/>
          </p:cNvSpPr>
          <p:nvPr>
            <p:ph type="subTitle" idx="1"/>
          </p:nvPr>
        </p:nvSpPr>
        <p:spPr>
          <a:xfrm>
            <a:off x="2648400" y="280900"/>
            <a:ext cx="5538600" cy="11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“Customers that make more than three transactions related to the same types of products from the same terminal should be connected as “buying_friends”.  Therefore also this kind of relationship should be explicitly stored in the NOSQL  database and can be queried. “</a:t>
            </a:r>
            <a:endParaRPr sz="1500" i="1"/>
          </a:p>
          <a:p>
            <a:pPr marL="0" lvl="0" indent="0" algn="ctr" rtl="0">
              <a:spcBef>
                <a:spcPts val="0"/>
              </a:spcBef>
              <a:spcAft>
                <a:spcPts val="0"/>
              </a:spcAft>
              <a:buNone/>
            </a:pPr>
            <a:endParaRPr sz="1500" i="1"/>
          </a:p>
        </p:txBody>
      </p:sp>
      <p:pic>
        <p:nvPicPr>
          <p:cNvPr id="2651" name="Google Shape;2651;p81"/>
          <p:cNvPicPr preferRelativeResize="0"/>
          <p:nvPr/>
        </p:nvPicPr>
        <p:blipFill>
          <a:blip r:embed="rId3">
            <a:alphaModFix/>
          </a:blip>
          <a:stretch>
            <a:fillRect/>
          </a:stretch>
        </p:blipFill>
        <p:spPr>
          <a:xfrm>
            <a:off x="2043300" y="1998305"/>
            <a:ext cx="5057402" cy="268832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3"/>
        <p:cNvGrpSpPr/>
        <p:nvPr/>
      </p:nvGrpSpPr>
      <p:grpSpPr>
        <a:xfrm>
          <a:off x="0" y="0"/>
          <a:ext cx="0" cy="0"/>
          <a:chOff x="0" y="0"/>
          <a:chExt cx="0" cy="0"/>
        </a:xfrm>
      </p:grpSpPr>
      <p:sp>
        <p:nvSpPr>
          <p:cNvPr id="2164" name="Google Shape;2164;p37"/>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 creation</a:t>
            </a:r>
            <a:endParaRPr/>
          </a:p>
        </p:txBody>
      </p:sp>
      <p:graphicFrame>
        <p:nvGraphicFramePr>
          <p:cNvPr id="2165" name="Google Shape;2165;p37"/>
          <p:cNvGraphicFramePr/>
          <p:nvPr/>
        </p:nvGraphicFramePr>
        <p:xfrm>
          <a:off x="952500" y="1428750"/>
          <a:ext cx="7239000" cy="2986830"/>
        </p:xfrm>
        <a:graphic>
          <a:graphicData uri="http://schemas.openxmlformats.org/drawingml/2006/table">
            <a:tbl>
              <a:tblPr>
                <a:noFill/>
                <a:tableStyleId>{60434C6D-A444-4319-BE06-53D7B5FD8D4C}</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marR="0" lvl="0" indent="0" algn="ctr" rtl="0">
                        <a:lnSpc>
                          <a:spcPct val="100000"/>
                        </a:lnSpc>
                        <a:spcBef>
                          <a:spcPts val="0"/>
                        </a:spcBef>
                        <a:spcAft>
                          <a:spcPts val="0"/>
                        </a:spcAft>
                        <a:buNone/>
                      </a:pPr>
                      <a:r>
                        <a:rPr lang="en" sz="1600">
                          <a:solidFill>
                            <a:schemeClr val="lt1"/>
                          </a:solidFill>
                          <a:latin typeface="Fjalla One"/>
                          <a:ea typeface="Fjalla One"/>
                          <a:cs typeface="Fjalla One"/>
                          <a:sym typeface="Fjalla One"/>
                        </a:rPr>
                        <a:t>Dataset</a:t>
                      </a:r>
                      <a:endParaRPr sz="1600">
                        <a:solidFill>
                          <a:schemeClr val="lt1"/>
                        </a:solidFill>
                        <a:latin typeface="Fjalla One"/>
                        <a:ea typeface="Fjalla One"/>
                        <a:cs typeface="Fjalla One"/>
                        <a:sym typeface="Fjalla On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lt1"/>
                          </a:solidFill>
                          <a:latin typeface="Fjalla One"/>
                          <a:ea typeface="Fjalla One"/>
                          <a:cs typeface="Fjalla One"/>
                          <a:sym typeface="Fjalla One"/>
                        </a:rPr>
                        <a:t>SMALL</a:t>
                      </a:r>
                      <a:endParaRPr sz="1600">
                        <a:solidFill>
                          <a:schemeClr val="lt1"/>
                        </a:solidFill>
                        <a:latin typeface="Fjalla One"/>
                        <a:ea typeface="Fjalla One"/>
                        <a:cs typeface="Fjalla One"/>
                        <a:sym typeface="Fjalla On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lt1"/>
                          </a:solidFill>
                          <a:latin typeface="Fjalla One"/>
                          <a:ea typeface="Fjalla One"/>
                          <a:cs typeface="Fjalla One"/>
                          <a:sym typeface="Fjalla One"/>
                        </a:rPr>
                        <a:t>MEDIUM</a:t>
                      </a:r>
                      <a:endParaRPr sz="1600">
                        <a:solidFill>
                          <a:schemeClr val="lt1"/>
                        </a:solidFill>
                        <a:latin typeface="Fjalla One"/>
                        <a:ea typeface="Fjalla One"/>
                        <a:cs typeface="Fjalla One"/>
                        <a:sym typeface="Fjalla On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600">
                          <a:solidFill>
                            <a:schemeClr val="lt1"/>
                          </a:solidFill>
                          <a:latin typeface="Fjalla One"/>
                          <a:ea typeface="Fjalla One"/>
                          <a:cs typeface="Fjalla One"/>
                          <a:sym typeface="Fjalla One"/>
                        </a:rPr>
                        <a:t>LARGE</a:t>
                      </a:r>
                      <a:endParaRPr sz="1600">
                        <a:solidFill>
                          <a:schemeClr val="lt1"/>
                        </a:solidFill>
                        <a:latin typeface="Fjalla One"/>
                        <a:ea typeface="Fjalla One"/>
                        <a:cs typeface="Fjalla One"/>
                        <a:sym typeface="Fjalla One"/>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None/>
                      </a:pPr>
                      <a:r>
                        <a:rPr lang="en" sz="1600">
                          <a:solidFill>
                            <a:schemeClr val="accent1"/>
                          </a:solidFill>
                          <a:latin typeface="Fjalla One"/>
                          <a:ea typeface="Fjalla One"/>
                          <a:cs typeface="Fjalla One"/>
                          <a:sym typeface="Fjalla One"/>
                        </a:rPr>
                        <a:t>Size</a:t>
                      </a:r>
                      <a:endParaRPr sz="1600">
                        <a:solidFill>
                          <a:schemeClr val="accent1"/>
                        </a:solidFill>
                        <a:latin typeface="Fjalla One"/>
                        <a:ea typeface="Fjalla One"/>
                        <a:cs typeface="Fjalla One"/>
                        <a:sym typeface="Fjalla On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Barlow Semi Condensed"/>
                          <a:ea typeface="Barlow Semi Condensed"/>
                          <a:cs typeface="Barlow Semi Condensed"/>
                          <a:sym typeface="Barlow Semi Condensed"/>
                        </a:rPr>
                        <a:t>100 MB</a:t>
                      </a:r>
                      <a:endParaRPr sz="1600" b="1">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Barlow Semi Condensed"/>
                          <a:ea typeface="Barlow Semi Condensed"/>
                          <a:cs typeface="Barlow Semi Condensed"/>
                          <a:sym typeface="Barlow Semi Condensed"/>
                        </a:rPr>
                        <a:t>205 MB</a:t>
                      </a:r>
                      <a:endParaRPr sz="1600" b="1">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Barlow Semi Condensed"/>
                          <a:ea typeface="Barlow Semi Condensed"/>
                          <a:cs typeface="Barlow Semi Condensed"/>
                          <a:sym typeface="Barlow Semi Condensed"/>
                        </a:rPr>
                        <a:t>314 MB</a:t>
                      </a:r>
                      <a:endParaRPr sz="1600" b="1">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None/>
                      </a:pPr>
                      <a:r>
                        <a:rPr lang="en" sz="1600">
                          <a:solidFill>
                            <a:schemeClr val="accent1"/>
                          </a:solidFill>
                          <a:latin typeface="Fjalla One"/>
                          <a:ea typeface="Fjalla One"/>
                          <a:cs typeface="Fjalla One"/>
                          <a:sym typeface="Fjalla One"/>
                        </a:rPr>
                        <a:t>Customers</a:t>
                      </a:r>
                      <a:endParaRPr sz="1600">
                        <a:solidFill>
                          <a:schemeClr val="accent1"/>
                        </a:solidFill>
                        <a:latin typeface="Fjalla One"/>
                        <a:ea typeface="Fjalla One"/>
                        <a:cs typeface="Fjalla One"/>
                        <a:sym typeface="Fjalla On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Barlow Semi Condensed"/>
                          <a:ea typeface="Barlow Semi Condensed"/>
                          <a:cs typeface="Barlow Semi Condensed"/>
                          <a:sym typeface="Barlow Semi Condensed"/>
                        </a:rPr>
                        <a:t>2500</a:t>
                      </a:r>
                      <a:endParaRPr sz="1600" b="1">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Barlow Semi Condensed"/>
                          <a:ea typeface="Barlow Semi Condensed"/>
                          <a:cs typeface="Barlow Semi Condensed"/>
                          <a:sym typeface="Barlow Semi Condensed"/>
                        </a:rPr>
                        <a:t>5000</a:t>
                      </a:r>
                      <a:endParaRPr sz="1600" b="1">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Barlow Semi Condensed"/>
                          <a:ea typeface="Barlow Semi Condensed"/>
                          <a:cs typeface="Barlow Semi Condensed"/>
                          <a:sym typeface="Barlow Semi Condensed"/>
                        </a:rPr>
                        <a:t>7500</a:t>
                      </a:r>
                      <a:endParaRPr sz="1600" b="1">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None/>
                      </a:pPr>
                      <a:r>
                        <a:rPr lang="en" sz="1600">
                          <a:solidFill>
                            <a:schemeClr val="accent1"/>
                          </a:solidFill>
                          <a:latin typeface="Fjalla One"/>
                          <a:ea typeface="Fjalla One"/>
                          <a:cs typeface="Fjalla One"/>
                          <a:sym typeface="Fjalla One"/>
                        </a:rPr>
                        <a:t>Terminals</a:t>
                      </a:r>
                      <a:endParaRPr sz="1600">
                        <a:solidFill>
                          <a:schemeClr val="accent1"/>
                        </a:solidFill>
                        <a:latin typeface="Fjalla One"/>
                        <a:ea typeface="Fjalla One"/>
                        <a:cs typeface="Fjalla One"/>
                        <a:sym typeface="Fjalla On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Barlow Semi Condensed"/>
                          <a:ea typeface="Barlow Semi Condensed"/>
                          <a:cs typeface="Barlow Semi Condensed"/>
                          <a:sym typeface="Barlow Semi Condensed"/>
                        </a:rPr>
                        <a:t>5000</a:t>
                      </a:r>
                      <a:endParaRPr sz="1600" b="1">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Barlow Semi Condensed"/>
                          <a:ea typeface="Barlow Semi Condensed"/>
                          <a:cs typeface="Barlow Semi Condensed"/>
                          <a:sym typeface="Barlow Semi Condensed"/>
                        </a:rPr>
                        <a:t>9000</a:t>
                      </a:r>
                      <a:endParaRPr sz="1600" b="1">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b="1">
                          <a:latin typeface="Barlow Semi Condensed"/>
                          <a:ea typeface="Barlow Semi Condensed"/>
                          <a:cs typeface="Barlow Semi Condensed"/>
                          <a:sym typeface="Barlow Semi Condensed"/>
                        </a:rPr>
                        <a:t>14000</a:t>
                      </a:r>
                      <a:endParaRPr sz="1600" b="1">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None/>
                      </a:pPr>
                      <a:r>
                        <a:rPr lang="en" sz="1600">
                          <a:solidFill>
                            <a:schemeClr val="accent1"/>
                          </a:solidFill>
                          <a:latin typeface="Fjalla One"/>
                          <a:ea typeface="Fjalla One"/>
                          <a:cs typeface="Fjalla One"/>
                          <a:sym typeface="Fjalla One"/>
                        </a:rPr>
                        <a:t>Days</a:t>
                      </a:r>
                      <a:endParaRPr sz="1600">
                        <a:solidFill>
                          <a:schemeClr val="accent1"/>
                        </a:solidFill>
                        <a:latin typeface="Fjalla One"/>
                        <a:ea typeface="Fjalla One"/>
                        <a:cs typeface="Fjalla One"/>
                        <a:sym typeface="Fjalla On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Barlow Semi Condensed"/>
                          <a:ea typeface="Barlow Semi Condensed"/>
                          <a:cs typeface="Barlow Semi Condensed"/>
                          <a:sym typeface="Barlow Semi Condensed"/>
                        </a:rPr>
                        <a:t>365</a:t>
                      </a:r>
                      <a:endParaRPr sz="1600">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Barlow Semi Condensed"/>
                          <a:ea typeface="Barlow Semi Condensed"/>
                          <a:cs typeface="Barlow Semi Condensed"/>
                          <a:sym typeface="Barlow Semi Condensed"/>
                        </a:rPr>
                        <a:t>365</a:t>
                      </a:r>
                      <a:endParaRPr sz="1600">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Barlow Semi Condensed"/>
                          <a:ea typeface="Barlow Semi Condensed"/>
                          <a:cs typeface="Barlow Semi Condensed"/>
                          <a:sym typeface="Barlow Semi Condensed"/>
                        </a:rPr>
                        <a:t>365</a:t>
                      </a:r>
                      <a:endParaRPr sz="1600">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marR="0" lvl="0" indent="0" algn="ctr" rtl="0">
                        <a:lnSpc>
                          <a:spcPct val="100000"/>
                        </a:lnSpc>
                        <a:spcBef>
                          <a:spcPts val="0"/>
                        </a:spcBef>
                        <a:spcAft>
                          <a:spcPts val="0"/>
                        </a:spcAft>
                        <a:buNone/>
                      </a:pPr>
                      <a:r>
                        <a:rPr lang="en" sz="1600">
                          <a:solidFill>
                            <a:schemeClr val="accent1"/>
                          </a:solidFill>
                          <a:latin typeface="Fjalla One"/>
                          <a:ea typeface="Fjalla One"/>
                          <a:cs typeface="Fjalla One"/>
                          <a:sym typeface="Fjalla One"/>
                        </a:rPr>
                        <a:t>Starting date</a:t>
                      </a:r>
                      <a:endParaRPr sz="1600">
                        <a:solidFill>
                          <a:schemeClr val="accent1"/>
                        </a:solidFill>
                        <a:latin typeface="Fjalla One"/>
                        <a:ea typeface="Fjalla One"/>
                        <a:cs typeface="Fjalla One"/>
                        <a:sym typeface="Fjalla On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Barlow Semi Condensed"/>
                          <a:ea typeface="Barlow Semi Condensed"/>
                          <a:cs typeface="Barlow Semi Condensed"/>
                          <a:sym typeface="Barlow Semi Condensed"/>
                        </a:rPr>
                        <a:t>2022-10-03</a:t>
                      </a:r>
                      <a:endParaRPr sz="1600">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Barlow Semi Condensed"/>
                          <a:ea typeface="Barlow Semi Condensed"/>
                          <a:cs typeface="Barlow Semi Condensed"/>
                          <a:sym typeface="Barlow Semi Condensed"/>
                        </a:rPr>
                        <a:t>2022-10-03</a:t>
                      </a:r>
                      <a:endParaRPr sz="1600">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Barlow Semi Condensed"/>
                          <a:ea typeface="Barlow Semi Condensed"/>
                          <a:cs typeface="Barlow Semi Condensed"/>
                          <a:sym typeface="Barlow Semi Condensed"/>
                        </a:rPr>
                        <a:t>2022-10-03</a:t>
                      </a:r>
                      <a:endParaRPr sz="1600">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marR="0" lvl="0" indent="0" algn="ctr" rtl="0">
                        <a:lnSpc>
                          <a:spcPct val="100000"/>
                        </a:lnSpc>
                        <a:spcBef>
                          <a:spcPts val="0"/>
                        </a:spcBef>
                        <a:spcAft>
                          <a:spcPts val="0"/>
                        </a:spcAft>
                        <a:buNone/>
                      </a:pPr>
                      <a:r>
                        <a:rPr lang="en" sz="1600">
                          <a:solidFill>
                            <a:schemeClr val="accent1"/>
                          </a:solidFill>
                          <a:latin typeface="Fjalla One"/>
                          <a:ea typeface="Fjalla One"/>
                          <a:cs typeface="Fjalla One"/>
                          <a:sym typeface="Fjalla One"/>
                        </a:rPr>
                        <a:t>r</a:t>
                      </a:r>
                      <a:endParaRPr sz="1600">
                        <a:solidFill>
                          <a:schemeClr val="accent1"/>
                        </a:solidFill>
                        <a:latin typeface="Fjalla One"/>
                        <a:ea typeface="Fjalla One"/>
                        <a:cs typeface="Fjalla One"/>
                        <a:sym typeface="Fjalla One"/>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Barlow Semi Condensed"/>
                          <a:ea typeface="Barlow Semi Condensed"/>
                          <a:cs typeface="Barlow Semi Condensed"/>
                          <a:sym typeface="Barlow Semi Condensed"/>
                        </a:rPr>
                        <a:t>5</a:t>
                      </a:r>
                      <a:endParaRPr sz="1600">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Barlow Semi Condensed"/>
                          <a:ea typeface="Barlow Semi Condensed"/>
                          <a:cs typeface="Barlow Semi Condensed"/>
                          <a:sym typeface="Barlow Semi Condensed"/>
                        </a:rPr>
                        <a:t>5</a:t>
                      </a:r>
                      <a:endParaRPr sz="1600">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600">
                          <a:latin typeface="Barlow Semi Condensed"/>
                          <a:ea typeface="Barlow Semi Condensed"/>
                          <a:cs typeface="Barlow Semi Condensed"/>
                          <a:sym typeface="Barlow Semi Condensed"/>
                        </a:rPr>
                        <a:t>5</a:t>
                      </a:r>
                      <a:endParaRPr sz="1600">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2166" name="Google Shape;2166;p37"/>
          <p:cNvSpPr/>
          <p:nvPr/>
        </p:nvSpPr>
        <p:spPr>
          <a:xfrm>
            <a:off x="455550" y="1755625"/>
            <a:ext cx="3309900" cy="10191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7"/>
          <p:cNvSpPr txBox="1">
            <a:spLocks noGrp="1"/>
          </p:cNvSpPr>
          <p:nvPr>
            <p:ph type="subTitle" idx="1"/>
          </p:nvPr>
        </p:nvSpPr>
        <p:spPr>
          <a:xfrm>
            <a:off x="699600" y="1870825"/>
            <a:ext cx="2821800" cy="788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For generating the transactions, we have set as </a:t>
            </a:r>
            <a:r>
              <a:rPr lang="en" sz="1600" b="1">
                <a:solidFill>
                  <a:schemeClr val="dk1"/>
                </a:solidFill>
                <a:latin typeface="Barlow Semi Condensed"/>
                <a:ea typeface="Barlow Semi Condensed"/>
                <a:cs typeface="Barlow Semi Condensed"/>
                <a:sym typeface="Barlow Semi Condensed"/>
              </a:rPr>
              <a:t>number of days</a:t>
            </a:r>
            <a:r>
              <a:rPr lang="en" sz="1600">
                <a:solidFill>
                  <a:schemeClr val="dk1"/>
                </a:solidFill>
                <a:latin typeface="Barlow Semi Condensed"/>
                <a:ea typeface="Barlow Semi Condensed"/>
                <a:cs typeface="Barlow Semi Condensed"/>
                <a:sym typeface="Barlow Semi Condensed"/>
              </a:rPr>
              <a:t> </a:t>
            </a:r>
            <a:r>
              <a:rPr lang="en" sz="1600" b="1">
                <a:solidFill>
                  <a:schemeClr val="dk1"/>
                </a:solidFill>
                <a:latin typeface="Barlow Semi Condensed"/>
                <a:ea typeface="Barlow Semi Condensed"/>
                <a:cs typeface="Barlow Semi Condensed"/>
                <a:sym typeface="Barlow Semi Condensed"/>
              </a:rPr>
              <a:t>365</a:t>
            </a:r>
            <a:r>
              <a:rPr lang="en" sz="1600">
                <a:solidFill>
                  <a:schemeClr val="dk1"/>
                </a:solidFill>
                <a:latin typeface="Barlow Semi Condensed"/>
                <a:ea typeface="Barlow Semi Condensed"/>
                <a:cs typeface="Barlow Semi Condensed"/>
                <a:sym typeface="Barlow Semi Condensed"/>
              </a:rPr>
              <a:t>.</a:t>
            </a:r>
            <a:endParaRPr sz="1900">
              <a:solidFill>
                <a:schemeClr val="dk1"/>
              </a:solidFill>
              <a:latin typeface="Barlow Semi Condensed"/>
              <a:ea typeface="Barlow Semi Condensed"/>
              <a:cs typeface="Barlow Semi Condensed"/>
              <a:sym typeface="Barlow Semi Condensed"/>
            </a:endParaRPr>
          </a:p>
        </p:txBody>
      </p:sp>
      <p:cxnSp>
        <p:nvCxnSpPr>
          <p:cNvPr id="2168" name="Google Shape;2168;p37"/>
          <p:cNvCxnSpPr>
            <a:stCxn id="2166" idx="2"/>
          </p:cNvCxnSpPr>
          <p:nvPr/>
        </p:nvCxnSpPr>
        <p:spPr>
          <a:xfrm>
            <a:off x="2110500" y="2774725"/>
            <a:ext cx="1287300" cy="587400"/>
          </a:xfrm>
          <a:prstGeom prst="straightConnector1">
            <a:avLst/>
          </a:prstGeom>
          <a:noFill/>
          <a:ln w="19050" cap="flat" cmpd="sng">
            <a:solidFill>
              <a:schemeClr val="accent1"/>
            </a:solidFill>
            <a:prstDash val="solid"/>
            <a:round/>
            <a:headEnd type="none" w="med" len="med"/>
            <a:tailEnd type="stealth" w="med" len="med"/>
          </a:ln>
        </p:spPr>
      </p:cxnSp>
      <p:sp>
        <p:nvSpPr>
          <p:cNvPr id="2169" name="Google Shape;2169;p37"/>
          <p:cNvSpPr/>
          <p:nvPr/>
        </p:nvSpPr>
        <p:spPr>
          <a:xfrm>
            <a:off x="952500" y="3257350"/>
            <a:ext cx="7239000" cy="10191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37"/>
          <p:cNvSpPr txBox="1">
            <a:spLocks noGrp="1"/>
          </p:cNvSpPr>
          <p:nvPr>
            <p:ph type="subTitle" idx="2"/>
          </p:nvPr>
        </p:nvSpPr>
        <p:spPr>
          <a:xfrm>
            <a:off x="1113300" y="3372550"/>
            <a:ext cx="6853500" cy="788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Following the example reported by the generator code, the number of terminals always exceeds the number of customers. Although in a</a:t>
            </a:r>
            <a:r>
              <a:rPr lang="en" sz="1600" b="1">
                <a:solidFill>
                  <a:schemeClr val="dk1"/>
                </a:solidFill>
                <a:latin typeface="Barlow Semi Condensed"/>
                <a:ea typeface="Barlow Semi Condensed"/>
                <a:cs typeface="Barlow Semi Condensed"/>
                <a:sym typeface="Barlow Semi Condensed"/>
              </a:rPr>
              <a:t> real scenario</a:t>
            </a:r>
            <a:r>
              <a:rPr lang="en" sz="1600">
                <a:solidFill>
                  <a:schemeClr val="dk1"/>
                </a:solidFill>
                <a:latin typeface="Barlow Semi Condensed"/>
                <a:ea typeface="Barlow Semi Condensed"/>
                <a:cs typeface="Barlow Semi Condensed"/>
                <a:sym typeface="Barlow Semi Condensed"/>
              </a:rPr>
              <a:t> it would be more plausible to use a</a:t>
            </a:r>
            <a:r>
              <a:rPr lang="en" sz="1600" b="1">
                <a:solidFill>
                  <a:schemeClr val="dk1"/>
                </a:solidFill>
                <a:latin typeface="Barlow Semi Condensed"/>
                <a:ea typeface="Barlow Semi Condensed"/>
                <a:cs typeface="Barlow Semi Condensed"/>
                <a:sym typeface="Barlow Semi Condensed"/>
              </a:rPr>
              <a:t> larger number of people</a:t>
            </a:r>
            <a:r>
              <a:rPr lang="en" sz="1600">
                <a:solidFill>
                  <a:schemeClr val="dk1"/>
                </a:solidFill>
                <a:latin typeface="Barlow Semi Condensed"/>
                <a:ea typeface="Barlow Semi Condensed"/>
                <a:cs typeface="Barlow Semi Condensed"/>
                <a:sym typeface="Barlow Semi Condensed"/>
              </a:rPr>
              <a:t>.</a:t>
            </a:r>
            <a:endParaRPr sz="1900">
              <a:solidFill>
                <a:schemeClr val="dk1"/>
              </a:solidFill>
              <a:latin typeface="Barlow Semi Condensed"/>
              <a:ea typeface="Barlow Semi Condensed"/>
              <a:cs typeface="Barlow Semi Condensed"/>
              <a:sym typeface="Barlow Semi Condensed"/>
            </a:endParaRPr>
          </a:p>
        </p:txBody>
      </p:sp>
      <p:cxnSp>
        <p:nvCxnSpPr>
          <p:cNvPr id="2171" name="Google Shape;2171;p37"/>
          <p:cNvCxnSpPr>
            <a:stCxn id="2169" idx="0"/>
          </p:cNvCxnSpPr>
          <p:nvPr/>
        </p:nvCxnSpPr>
        <p:spPr>
          <a:xfrm rot="10800000">
            <a:off x="4065900" y="2961550"/>
            <a:ext cx="506100" cy="295800"/>
          </a:xfrm>
          <a:prstGeom prst="straightConnector1">
            <a:avLst/>
          </a:prstGeom>
          <a:noFill/>
          <a:ln w="19050" cap="flat" cmpd="sng">
            <a:solidFill>
              <a:schemeClr val="accent1"/>
            </a:solidFill>
            <a:prstDash val="solid"/>
            <a:round/>
            <a:headEnd type="none" w="med" len="med"/>
            <a:tailEnd type="stealth" w="med" len="med"/>
          </a:ln>
        </p:spPr>
      </p:cxnSp>
      <p:cxnSp>
        <p:nvCxnSpPr>
          <p:cNvPr id="2172" name="Google Shape;2172;p37"/>
          <p:cNvCxnSpPr>
            <a:stCxn id="2169" idx="0"/>
          </p:cNvCxnSpPr>
          <p:nvPr/>
        </p:nvCxnSpPr>
        <p:spPr>
          <a:xfrm rot="10800000">
            <a:off x="4012500" y="2507050"/>
            <a:ext cx="559500" cy="750300"/>
          </a:xfrm>
          <a:prstGeom prst="straightConnector1">
            <a:avLst/>
          </a:prstGeom>
          <a:noFill/>
          <a:ln w="19050" cap="flat" cmpd="sng">
            <a:solidFill>
              <a:schemeClr val="accent1"/>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16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16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16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216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17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17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grpSp>
        <p:nvGrpSpPr>
          <p:cNvPr id="2656" name="Google Shape;2656;p82"/>
          <p:cNvGrpSpPr/>
          <p:nvPr/>
        </p:nvGrpSpPr>
        <p:grpSpPr>
          <a:xfrm>
            <a:off x="1114277" y="234516"/>
            <a:ext cx="1424366" cy="1413447"/>
            <a:chOff x="3614228" y="234880"/>
            <a:chExt cx="1915500" cy="1915500"/>
          </a:xfrm>
        </p:grpSpPr>
        <p:sp>
          <p:nvSpPr>
            <p:cNvPr id="2657" name="Google Shape;2657;p82"/>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2"/>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9" name="Google Shape;2659;p82"/>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4.2</a:t>
            </a:r>
            <a:endParaRPr sz="100">
              <a:solidFill>
                <a:schemeClr val="dk2"/>
              </a:solidFill>
            </a:endParaRPr>
          </a:p>
        </p:txBody>
      </p:sp>
      <p:sp>
        <p:nvSpPr>
          <p:cNvPr id="2660" name="Google Shape;2660;p82"/>
          <p:cNvSpPr txBox="1">
            <a:spLocks noGrp="1"/>
          </p:cNvSpPr>
          <p:nvPr>
            <p:ph type="subTitle" idx="1"/>
          </p:nvPr>
        </p:nvSpPr>
        <p:spPr>
          <a:xfrm>
            <a:off x="2648400" y="280900"/>
            <a:ext cx="5538600" cy="11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“Customers that make more than three transactions related to the same types of products from the same terminal should be connected as “buying_friends”.  Therefore also this kind of relationship should be explicitly stored in the NOSQL  database and can be queried. “</a:t>
            </a:r>
            <a:endParaRPr sz="1500" i="1"/>
          </a:p>
          <a:p>
            <a:pPr marL="0" lvl="0" indent="0" algn="ctr" rtl="0">
              <a:spcBef>
                <a:spcPts val="0"/>
              </a:spcBef>
              <a:spcAft>
                <a:spcPts val="0"/>
              </a:spcAft>
              <a:buNone/>
            </a:pPr>
            <a:endParaRPr sz="1500" i="1"/>
          </a:p>
        </p:txBody>
      </p:sp>
      <p:sp>
        <p:nvSpPr>
          <p:cNvPr id="2661" name="Google Shape;2661;p82"/>
          <p:cNvSpPr txBox="1"/>
          <p:nvPr/>
        </p:nvSpPr>
        <p:spPr>
          <a:xfrm>
            <a:off x="1388400" y="1980825"/>
            <a:ext cx="6367200" cy="2569800"/>
          </a:xfrm>
          <a:prstGeom prst="rect">
            <a:avLst/>
          </a:prstGeom>
          <a:solidFill>
            <a:schemeClr val="lt1"/>
          </a:solid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endParaRPr sz="1100">
              <a:latin typeface="Georgia"/>
              <a:ea typeface="Georgia"/>
              <a:cs typeface="Georgia"/>
              <a:sym typeface="Georgia"/>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CREATE</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INDEX</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IF</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NOT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EXISTS</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FOR</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Transaction</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ON</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t>
            </a:r>
            <a:r>
              <a:rPr lang="en" sz="1000">
                <a:solidFill>
                  <a:srgbClr val="586E75"/>
                </a:solidFill>
                <a:latin typeface="Courier New"/>
                <a:ea typeface="Courier New"/>
                <a:cs typeface="Courier New"/>
                <a:sym typeface="Courier New"/>
              </a:rPr>
              <a:t>.kind)</a:t>
            </a:r>
            <a:r>
              <a:rPr lang="en" sz="1000">
                <a:solidFill>
                  <a:srgbClr val="333333"/>
                </a:solidFill>
                <a:latin typeface="Courier New"/>
                <a:ea typeface="Courier New"/>
                <a:cs typeface="Courier New"/>
                <a:sym typeface="Courier New"/>
              </a:rPr>
              <a:t> </a:t>
            </a:r>
            <a:endParaRPr sz="1000">
              <a:solidFill>
                <a:srgbClr val="333333"/>
              </a:solidFill>
              <a:latin typeface="Courier New"/>
              <a:ea typeface="Courier New"/>
              <a:cs typeface="Courier New"/>
              <a:sym typeface="Courier New"/>
            </a:endParaRPr>
          </a:p>
          <a:p>
            <a:pPr marL="0" lvl="0" indent="0" algn="just" rtl="0">
              <a:lnSpc>
                <a:spcPct val="115000"/>
              </a:lnSpc>
              <a:spcBef>
                <a:spcPts val="1400"/>
              </a:spcBef>
              <a:spcAft>
                <a:spcPts val="0"/>
              </a:spcAft>
              <a:buNone/>
            </a:pPr>
            <a:r>
              <a:rPr lang="en" sz="1200">
                <a:solidFill>
                  <a:srgbClr val="666666"/>
                </a:solidFill>
                <a:latin typeface="Georgia"/>
                <a:ea typeface="Georgia"/>
                <a:cs typeface="Georgia"/>
                <a:sym typeface="Georgia"/>
              </a:rPr>
              <a:t>Query</a:t>
            </a:r>
            <a:endParaRPr sz="1200">
              <a:solidFill>
                <a:srgbClr val="666666"/>
              </a:solidFill>
              <a:latin typeface="Georgia"/>
              <a:ea typeface="Georgia"/>
              <a:cs typeface="Georgia"/>
              <a:sym typeface="Georgia"/>
            </a:endParaRPr>
          </a:p>
          <a:p>
            <a:pPr marL="0" lvl="0" indent="0" algn="just" rtl="0">
              <a:lnSpc>
                <a:spcPct val="115000"/>
              </a:lnSpc>
              <a:spcBef>
                <a:spcPts val="400"/>
              </a:spcBef>
              <a:spcAft>
                <a:spcPts val="0"/>
              </a:spcAft>
              <a:buNone/>
            </a:pPr>
            <a:r>
              <a:rPr lang="en" sz="1000">
                <a:solidFill>
                  <a:srgbClr val="859900"/>
                </a:solidFill>
                <a:latin typeface="Courier New"/>
                <a:ea typeface="Courier New"/>
                <a:cs typeface="Courier New"/>
                <a:sym typeface="Courier New"/>
              </a:rPr>
              <a:t>MATCH</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latin typeface="Courier New"/>
                <a:ea typeface="Courier New"/>
                <a:cs typeface="Courier New"/>
                <a:sym typeface="Courier New"/>
              </a:rPr>
              <a:t>a</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Customer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MAKES</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txa</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Transaction</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ON_THE</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Terminal</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latin typeface="Courier New"/>
                <a:ea typeface="Courier New"/>
                <a:cs typeface="Courier New"/>
                <a:sym typeface="Courier New"/>
              </a:rPr>
              <a:t>a</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txa</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kind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kind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count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txa</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nr_txa</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endParaRPr sz="1000">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MATCH</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latin typeface="Courier New"/>
                <a:ea typeface="Courier New"/>
                <a:cs typeface="Courier New"/>
                <a:sym typeface="Courier New"/>
              </a:rPr>
              <a:t>b</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Customer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MAKES</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txb</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Transaction</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ON_THE</a:t>
            </a:r>
            <a:r>
              <a:rPr lang="en" sz="1000">
                <a:solidFill>
                  <a:srgbClr val="586E75"/>
                </a:solidFill>
                <a:latin typeface="Courier New"/>
                <a:ea typeface="Courier New"/>
                <a:cs typeface="Courier New"/>
                <a:sym typeface="Courier New"/>
              </a:rPr>
              <a:t>]-&gt;(</a:t>
            </a:r>
            <a:r>
              <a:rPr lang="en" sz="1000">
                <a:solidFill>
                  <a:srgbClr val="333333"/>
                </a:solidFill>
                <a:latin typeface="Courier New"/>
                <a:ea typeface="Courier New"/>
                <a:cs typeface="Courier New"/>
                <a:sym typeface="Courier New"/>
              </a:rPr>
              <a:t>t</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WHERE</a:t>
            </a:r>
            <a:r>
              <a:rPr lang="en" sz="1000">
                <a:solidFill>
                  <a:srgbClr val="333333"/>
                </a:solidFill>
                <a:latin typeface="Courier New"/>
                <a:ea typeface="Courier New"/>
                <a:cs typeface="Courier New"/>
                <a:sym typeface="Courier New"/>
              </a:rPr>
              <a:t> txb</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kind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kind </a:t>
            </a:r>
            <a:r>
              <a:rPr lang="en" sz="1000">
                <a:solidFill>
                  <a:srgbClr val="859900"/>
                </a:solidFill>
                <a:latin typeface="Courier New"/>
                <a:ea typeface="Courier New"/>
                <a:cs typeface="Courier New"/>
                <a:sym typeface="Courier New"/>
              </a:rPr>
              <a:t>AND</a:t>
            </a:r>
            <a:r>
              <a:rPr lang="en" sz="1000">
                <a:solidFill>
                  <a:srgbClr val="333333"/>
                </a:solidFill>
                <a:latin typeface="Courier New"/>
                <a:ea typeface="Courier New"/>
                <a:cs typeface="Courier New"/>
                <a:sym typeface="Courier New"/>
              </a:rPr>
              <a:t> a</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&lt;&gt;</a:t>
            </a:r>
            <a:r>
              <a:rPr lang="en" sz="1000">
                <a:solidFill>
                  <a:srgbClr val="333333"/>
                </a:solidFill>
                <a:latin typeface="Courier New"/>
                <a:ea typeface="Courier New"/>
                <a:cs typeface="Courier New"/>
                <a:sym typeface="Courier New"/>
              </a:rPr>
              <a:t>b</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WITH</a:t>
            </a:r>
            <a:r>
              <a:rPr lang="en" sz="1000">
                <a:solidFill>
                  <a:srgbClr val="333333"/>
                </a:solidFill>
                <a:latin typeface="Courier New"/>
                <a:ea typeface="Courier New"/>
                <a:cs typeface="Courier New"/>
                <a:sym typeface="Courier New"/>
              </a:rPr>
              <a:t> 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latin typeface="Courier New"/>
                <a:ea typeface="Courier New"/>
                <a:cs typeface="Courier New"/>
                <a:sym typeface="Courier New"/>
              </a:rPr>
              <a:t>b</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kind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count</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txb</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AS</a:t>
            </a:r>
            <a:r>
              <a:rPr lang="en" sz="1000">
                <a:solidFill>
                  <a:srgbClr val="333333"/>
                </a:solidFill>
                <a:latin typeface="Courier New"/>
                <a:ea typeface="Courier New"/>
                <a:cs typeface="Courier New"/>
                <a:sym typeface="Courier New"/>
              </a:rPr>
              <a:t> nr_txb</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a:t>
            </a:r>
            <a:r>
              <a:rPr lang="en" sz="1000">
                <a:latin typeface="Courier New"/>
                <a:ea typeface="Courier New"/>
                <a:cs typeface="Courier New"/>
                <a:sym typeface="Courier New"/>
              </a:rPr>
              <a:t>a</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nr_txa</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endParaRPr sz="1000">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WHERE</a:t>
            </a:r>
            <a:r>
              <a:rPr lang="en" sz="1000">
                <a:solidFill>
                  <a:srgbClr val="333333"/>
                </a:solidFill>
                <a:latin typeface="Courier New"/>
                <a:ea typeface="Courier New"/>
                <a:cs typeface="Courier New"/>
                <a:sym typeface="Courier New"/>
              </a:rPr>
              <a:t> nr_txa</a:t>
            </a:r>
            <a:r>
              <a:rPr lang="en" sz="1000">
                <a:solidFill>
                  <a:srgbClr val="586E75"/>
                </a:solidFill>
                <a:latin typeface="Courier New"/>
                <a:ea typeface="Courier New"/>
                <a:cs typeface="Courier New"/>
                <a:sym typeface="Courier New"/>
              </a:rPr>
              <a:t>&gt;</a:t>
            </a:r>
            <a:r>
              <a:rPr lang="en" sz="1000">
                <a:solidFill>
                  <a:srgbClr val="2AA198"/>
                </a:solidFill>
                <a:latin typeface="Courier New"/>
                <a:ea typeface="Courier New"/>
                <a:cs typeface="Courier New"/>
                <a:sym typeface="Courier New"/>
              </a:rPr>
              <a:t>3</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AND</a:t>
            </a:r>
            <a:r>
              <a:rPr lang="en" sz="1000">
                <a:solidFill>
                  <a:srgbClr val="333333"/>
                </a:solidFill>
                <a:latin typeface="Courier New"/>
                <a:ea typeface="Courier New"/>
                <a:cs typeface="Courier New"/>
                <a:sym typeface="Courier New"/>
              </a:rPr>
              <a:t> nr_txb</a:t>
            </a:r>
            <a:r>
              <a:rPr lang="en" sz="1000">
                <a:solidFill>
                  <a:srgbClr val="586E75"/>
                </a:solidFill>
                <a:latin typeface="Courier New"/>
                <a:ea typeface="Courier New"/>
                <a:cs typeface="Courier New"/>
                <a:sym typeface="Courier New"/>
              </a:rPr>
              <a:t>&gt;</a:t>
            </a:r>
            <a:r>
              <a:rPr lang="en" sz="1000">
                <a:solidFill>
                  <a:srgbClr val="2AA198"/>
                </a:solidFill>
                <a:latin typeface="Courier New"/>
                <a:ea typeface="Courier New"/>
                <a:cs typeface="Courier New"/>
                <a:sym typeface="Courier New"/>
              </a:rPr>
              <a:t>3</a:t>
            </a:r>
            <a:endParaRPr sz="1000">
              <a:solidFill>
                <a:srgbClr val="2AA198"/>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MERGE</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latin typeface="Courier New"/>
                <a:ea typeface="Courier New"/>
                <a:cs typeface="Courier New"/>
                <a:sym typeface="Courier New"/>
              </a:rPr>
              <a:t>a</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BUYING_FRIENDS</a:t>
            </a:r>
            <a:r>
              <a:rPr lang="en" sz="1000">
                <a:solidFill>
                  <a:srgbClr val="586E75"/>
                </a:solidFill>
                <a:latin typeface="Courier New"/>
                <a:ea typeface="Courier New"/>
                <a:cs typeface="Courier New"/>
                <a:sym typeface="Courier New"/>
              </a:rPr>
              <a:t>]-(</a:t>
            </a:r>
            <a:r>
              <a:rPr lang="en" sz="1000">
                <a:latin typeface="Courier New"/>
                <a:ea typeface="Courier New"/>
                <a:cs typeface="Courier New"/>
                <a:sym typeface="Courier New"/>
              </a:rPr>
              <a:t>b</a:t>
            </a:r>
            <a:r>
              <a:rPr lang="en" sz="1000">
                <a:solidFill>
                  <a:srgbClr val="586E75"/>
                </a:solidFill>
                <a:latin typeface="Courier New"/>
                <a:ea typeface="Courier New"/>
                <a:cs typeface="Courier New"/>
                <a:sym typeface="Courier New"/>
              </a:rPr>
              <a:t>)</a:t>
            </a:r>
            <a:endParaRPr sz="1000">
              <a:solidFill>
                <a:srgbClr val="333333"/>
              </a:solidFill>
              <a:latin typeface="Courier New"/>
              <a:ea typeface="Courier New"/>
              <a:cs typeface="Courier New"/>
              <a:sym typeface="Courier New"/>
            </a:endParaRPr>
          </a:p>
        </p:txBody>
      </p:sp>
      <p:sp>
        <p:nvSpPr>
          <p:cNvPr id="2662" name="Google Shape;2662;p82"/>
          <p:cNvSpPr/>
          <p:nvPr/>
        </p:nvSpPr>
        <p:spPr>
          <a:xfrm>
            <a:off x="4680350" y="4016825"/>
            <a:ext cx="4194900" cy="10005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The new relationship </a:t>
            </a:r>
            <a:r>
              <a:rPr lang="en" sz="1300" b="1" i="1">
                <a:latin typeface="Barlow Semi Condensed"/>
                <a:ea typeface="Barlow Semi Condensed"/>
                <a:cs typeface="Barlow Semi Condensed"/>
                <a:sym typeface="Barlow Semi Condensed"/>
              </a:rPr>
              <a:t>BUYING_FRIENDS </a:t>
            </a:r>
            <a:r>
              <a:rPr lang="en" sz="1300">
                <a:latin typeface="Barlow Semi Condensed"/>
                <a:ea typeface="Barlow Semi Condensed"/>
                <a:cs typeface="Barlow Semi Condensed"/>
                <a:sym typeface="Barlow Semi Condensed"/>
              </a:rPr>
              <a:t>is </a:t>
            </a:r>
            <a:r>
              <a:rPr lang="en" sz="1300" b="1">
                <a:latin typeface="Barlow Semi Condensed"/>
                <a:ea typeface="Barlow Semi Condensed"/>
                <a:cs typeface="Barlow Semi Condensed"/>
                <a:sym typeface="Barlow Semi Condensed"/>
              </a:rPr>
              <a:t>not oriented</a:t>
            </a:r>
            <a:r>
              <a:rPr lang="en" sz="1300">
                <a:latin typeface="Barlow Semi Condensed"/>
                <a:ea typeface="Barlow Semi Condensed"/>
                <a:cs typeface="Barlow Semi Condensed"/>
                <a:sym typeface="Barlow Semi Condensed"/>
              </a:rPr>
              <a:t>. Furthermore we have removed all the loops by considering </a:t>
            </a:r>
            <a:r>
              <a:rPr lang="en" sz="1300" b="1">
                <a:latin typeface="Barlow Semi Condensed"/>
                <a:ea typeface="Barlow Semi Condensed"/>
                <a:cs typeface="Barlow Semi Condensed"/>
                <a:sym typeface="Barlow Semi Condensed"/>
              </a:rPr>
              <a:t>only couples of customers different from each other</a:t>
            </a:r>
            <a:r>
              <a:rPr lang="en" sz="1300">
                <a:latin typeface="Barlow Semi Condensed"/>
                <a:ea typeface="Barlow Semi Condensed"/>
                <a:cs typeface="Barlow Semi Condensed"/>
                <a:sym typeface="Barlow Semi Condensed"/>
              </a:rPr>
              <a:t>. This consideration is applied by the condition </a:t>
            </a:r>
            <a:r>
              <a:rPr lang="en" sz="1300" i="1">
                <a:latin typeface="Barlow Semi Condensed"/>
                <a:ea typeface="Barlow Semi Condensed"/>
                <a:cs typeface="Barlow Semi Condensed"/>
                <a:sym typeface="Barlow Semi Condensed"/>
              </a:rPr>
              <a:t>a.id&lt;&gt;b.id</a:t>
            </a:r>
            <a:r>
              <a:rPr lang="en" sz="1300">
                <a:latin typeface="Barlow Semi Condensed"/>
                <a:ea typeface="Barlow Semi Condensed"/>
                <a:cs typeface="Barlow Semi Condensed"/>
                <a:sym typeface="Barlow Semi Condensed"/>
              </a:rPr>
              <a:t>.</a:t>
            </a:r>
            <a:endParaRPr sz="1300">
              <a:latin typeface="Barlow Semi Condensed"/>
              <a:ea typeface="Barlow Semi Condensed"/>
              <a:cs typeface="Barlow Semi Condensed"/>
              <a:sym typeface="Barlow Semi Condensed"/>
            </a:endParaRPr>
          </a:p>
        </p:txBody>
      </p:sp>
      <p:cxnSp>
        <p:nvCxnSpPr>
          <p:cNvPr id="2663" name="Google Shape;2663;p82"/>
          <p:cNvCxnSpPr>
            <a:stCxn id="2662" idx="1"/>
            <a:endCxn id="2664" idx="3"/>
          </p:cNvCxnSpPr>
          <p:nvPr/>
        </p:nvCxnSpPr>
        <p:spPr>
          <a:xfrm rot="10800000">
            <a:off x="3878750" y="4370375"/>
            <a:ext cx="801600" cy="146700"/>
          </a:xfrm>
          <a:prstGeom prst="straightConnector1">
            <a:avLst/>
          </a:prstGeom>
          <a:noFill/>
          <a:ln w="19050" cap="flat" cmpd="sng">
            <a:solidFill>
              <a:schemeClr val="accent1"/>
            </a:solidFill>
            <a:prstDash val="solid"/>
            <a:round/>
            <a:headEnd type="none" w="med" len="med"/>
            <a:tailEnd type="stealth" w="med" len="med"/>
          </a:ln>
        </p:spPr>
      </p:cxnSp>
      <p:sp>
        <p:nvSpPr>
          <p:cNvPr id="2665" name="Google Shape;2665;p82"/>
          <p:cNvSpPr/>
          <p:nvPr/>
        </p:nvSpPr>
        <p:spPr>
          <a:xfrm>
            <a:off x="4894125" y="703625"/>
            <a:ext cx="3460800" cy="1202700"/>
          </a:xfrm>
          <a:prstGeom prst="roundRect">
            <a:avLst>
              <a:gd name="adj" fmla="val 16667"/>
            </a:avLst>
          </a:prstGeom>
          <a:solidFill>
            <a:schemeClr val="lt1"/>
          </a:solidFill>
          <a:ln w="28575" cap="flat" cmpd="sng">
            <a:solidFill>
              <a:schemeClr val="accent5"/>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In this query we are going to be</a:t>
            </a:r>
            <a:r>
              <a:rPr lang="en" sz="1300" b="1">
                <a:latin typeface="Barlow Semi Condensed"/>
                <a:ea typeface="Barlow Semi Condensed"/>
                <a:cs typeface="Barlow Semi Condensed"/>
                <a:sym typeface="Barlow Semi Condensed"/>
              </a:rPr>
              <a:t> looking up transactions’ </a:t>
            </a:r>
            <a:r>
              <a:rPr lang="en" sz="1300" b="1" i="1">
                <a:latin typeface="Barlow Semi Condensed"/>
                <a:ea typeface="Barlow Semi Condensed"/>
                <a:cs typeface="Barlow Semi Condensed"/>
                <a:sym typeface="Barlow Semi Condensed"/>
              </a:rPr>
              <a:t>kind </a:t>
            </a:r>
            <a:r>
              <a:rPr lang="en" sz="1300" b="1">
                <a:latin typeface="Barlow Semi Condensed"/>
                <a:ea typeface="Barlow Semi Condensed"/>
                <a:cs typeface="Barlow Semi Condensed"/>
                <a:sym typeface="Barlow Semi Condensed"/>
              </a:rPr>
              <a:t>frequently. </a:t>
            </a:r>
            <a:r>
              <a:rPr lang="en" sz="1300">
                <a:latin typeface="Barlow Semi Condensed"/>
                <a:ea typeface="Barlow Semi Condensed"/>
                <a:cs typeface="Barlow Semi Condensed"/>
                <a:sym typeface="Barlow Semi Condensed"/>
              </a:rPr>
              <a:t>Therefore, </a:t>
            </a:r>
            <a:r>
              <a:rPr lang="en" sz="1300" b="1">
                <a:latin typeface="Barlow Semi Condensed"/>
                <a:ea typeface="Barlow Semi Condensed"/>
                <a:cs typeface="Barlow Semi Condensed"/>
                <a:sym typeface="Barlow Semi Condensed"/>
              </a:rPr>
              <a:t>for better performance</a:t>
            </a:r>
            <a:r>
              <a:rPr lang="en" sz="1300">
                <a:latin typeface="Barlow Semi Condensed"/>
                <a:ea typeface="Barlow Semi Condensed"/>
                <a:cs typeface="Barlow Semi Condensed"/>
                <a:sym typeface="Barlow Semi Condensed"/>
              </a:rPr>
              <a:t>, we have created an index on </a:t>
            </a:r>
            <a:r>
              <a:rPr lang="en" sz="1300" i="1">
                <a:latin typeface="Barlow Semi Condensed"/>
                <a:ea typeface="Barlow Semi Condensed"/>
                <a:cs typeface="Barlow Semi Condensed"/>
                <a:sym typeface="Barlow Semi Condensed"/>
              </a:rPr>
              <a:t>kind </a:t>
            </a:r>
            <a:r>
              <a:rPr lang="en" sz="1300">
                <a:latin typeface="Barlow Semi Condensed"/>
                <a:ea typeface="Barlow Semi Condensed"/>
                <a:cs typeface="Barlow Semi Condensed"/>
                <a:sym typeface="Barlow Semi Condensed"/>
              </a:rPr>
              <a:t>property for the </a:t>
            </a:r>
            <a:r>
              <a:rPr lang="en" sz="1300" i="1">
                <a:latin typeface="Barlow Semi Condensed"/>
                <a:ea typeface="Barlow Semi Condensed"/>
                <a:cs typeface="Barlow Semi Condensed"/>
                <a:sym typeface="Barlow Semi Condensed"/>
              </a:rPr>
              <a:t>Transaction </a:t>
            </a:r>
            <a:r>
              <a:rPr lang="en" sz="1300">
                <a:latin typeface="Barlow Semi Condensed"/>
                <a:ea typeface="Barlow Semi Condensed"/>
                <a:cs typeface="Barlow Semi Condensed"/>
                <a:sym typeface="Barlow Semi Condensed"/>
              </a:rPr>
              <a:t>node in the following way.</a:t>
            </a:r>
            <a:endParaRPr sz="1300">
              <a:latin typeface="Barlow Semi Condensed"/>
              <a:ea typeface="Barlow Semi Condensed"/>
              <a:cs typeface="Barlow Semi Condensed"/>
              <a:sym typeface="Barlow Semi Condensed"/>
            </a:endParaRPr>
          </a:p>
        </p:txBody>
      </p:sp>
      <p:cxnSp>
        <p:nvCxnSpPr>
          <p:cNvPr id="2666" name="Google Shape;2666;p82"/>
          <p:cNvCxnSpPr>
            <a:stCxn id="2665" idx="1"/>
            <a:endCxn id="2667" idx="0"/>
          </p:cNvCxnSpPr>
          <p:nvPr/>
        </p:nvCxnSpPr>
        <p:spPr>
          <a:xfrm flipH="1">
            <a:off x="3752925" y="1304975"/>
            <a:ext cx="1141200" cy="953700"/>
          </a:xfrm>
          <a:prstGeom prst="straightConnector1">
            <a:avLst/>
          </a:prstGeom>
          <a:noFill/>
          <a:ln w="19050" cap="flat" cmpd="sng">
            <a:solidFill>
              <a:schemeClr val="accent5"/>
            </a:solidFill>
            <a:prstDash val="solid"/>
            <a:round/>
            <a:headEnd type="none" w="med" len="med"/>
            <a:tailEnd type="stealth" w="med" len="med"/>
          </a:ln>
        </p:spPr>
      </p:cxnSp>
      <p:sp>
        <p:nvSpPr>
          <p:cNvPr id="2667" name="Google Shape;2667;p82"/>
          <p:cNvSpPr/>
          <p:nvPr/>
        </p:nvSpPr>
        <p:spPr>
          <a:xfrm>
            <a:off x="1392225" y="2258568"/>
            <a:ext cx="4721400" cy="183000"/>
          </a:xfrm>
          <a:prstGeom prst="rect">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2"/>
          <p:cNvSpPr/>
          <p:nvPr/>
        </p:nvSpPr>
        <p:spPr>
          <a:xfrm>
            <a:off x="3264225" y="3575950"/>
            <a:ext cx="868500" cy="1872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2"/>
          <p:cNvSpPr/>
          <p:nvPr/>
        </p:nvSpPr>
        <p:spPr>
          <a:xfrm>
            <a:off x="1392225" y="4276650"/>
            <a:ext cx="2486400" cy="1872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9" name="Google Shape;2669;p82"/>
          <p:cNvCxnSpPr>
            <a:stCxn id="2662" idx="1"/>
            <a:endCxn id="2668" idx="2"/>
          </p:cNvCxnSpPr>
          <p:nvPr/>
        </p:nvCxnSpPr>
        <p:spPr>
          <a:xfrm rot="10800000">
            <a:off x="3698450" y="3763175"/>
            <a:ext cx="981900" cy="753900"/>
          </a:xfrm>
          <a:prstGeom prst="straightConnector1">
            <a:avLst/>
          </a:prstGeom>
          <a:noFill/>
          <a:ln w="19050" cap="flat" cmpd="sng">
            <a:solidFill>
              <a:schemeClr val="accent1"/>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66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666"/>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66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673"/>
        <p:cNvGrpSpPr/>
        <p:nvPr/>
      </p:nvGrpSpPr>
      <p:grpSpPr>
        <a:xfrm>
          <a:off x="0" y="0"/>
          <a:ext cx="0" cy="0"/>
          <a:chOff x="0" y="0"/>
          <a:chExt cx="0" cy="0"/>
        </a:xfrm>
      </p:grpSpPr>
      <p:grpSp>
        <p:nvGrpSpPr>
          <p:cNvPr id="2674" name="Google Shape;2674;p83"/>
          <p:cNvGrpSpPr/>
          <p:nvPr/>
        </p:nvGrpSpPr>
        <p:grpSpPr>
          <a:xfrm>
            <a:off x="1114277" y="234516"/>
            <a:ext cx="1424366" cy="1413447"/>
            <a:chOff x="3614228" y="234880"/>
            <a:chExt cx="1915500" cy="1915500"/>
          </a:xfrm>
        </p:grpSpPr>
        <p:sp>
          <p:nvSpPr>
            <p:cNvPr id="2675" name="Google Shape;2675;p83"/>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3"/>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7" name="Google Shape;2677;p83"/>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4.2</a:t>
            </a:r>
            <a:endParaRPr sz="100">
              <a:solidFill>
                <a:schemeClr val="dk2"/>
              </a:solidFill>
            </a:endParaRPr>
          </a:p>
        </p:txBody>
      </p:sp>
      <p:sp>
        <p:nvSpPr>
          <p:cNvPr id="2678" name="Google Shape;2678;p83"/>
          <p:cNvSpPr txBox="1">
            <a:spLocks noGrp="1"/>
          </p:cNvSpPr>
          <p:nvPr>
            <p:ph type="subTitle" idx="1"/>
          </p:nvPr>
        </p:nvSpPr>
        <p:spPr>
          <a:xfrm>
            <a:off x="2648400" y="280900"/>
            <a:ext cx="5538600" cy="11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“Customers that make more than three transactions related to the same types of products from the same terminal should be connected as “buying_friends”.  Therefore also this kind of relationship should be explicitly stored in the NOSQL  database and can be queried. “</a:t>
            </a:r>
            <a:endParaRPr sz="1500" i="1"/>
          </a:p>
          <a:p>
            <a:pPr marL="0" lvl="0" indent="0" algn="ctr" rtl="0">
              <a:spcBef>
                <a:spcPts val="0"/>
              </a:spcBef>
              <a:spcAft>
                <a:spcPts val="0"/>
              </a:spcAft>
              <a:buNone/>
            </a:pPr>
            <a:endParaRPr sz="1500" i="1"/>
          </a:p>
        </p:txBody>
      </p:sp>
      <p:graphicFrame>
        <p:nvGraphicFramePr>
          <p:cNvPr id="2679" name="Google Shape;2679;p83"/>
          <p:cNvGraphicFramePr/>
          <p:nvPr/>
        </p:nvGraphicFramePr>
        <p:xfrm>
          <a:off x="1706400" y="2124075"/>
          <a:ext cx="5731200" cy="883920"/>
        </p:xfrm>
        <a:graphic>
          <a:graphicData uri="http://schemas.openxmlformats.org/drawingml/2006/table">
            <a:tbl>
              <a:tblPr>
                <a:noFill/>
                <a:tableStyleId>{848B6E5D-48AA-4319-9CC3-5876CC7062AB}</a:tableStyleId>
              </a:tblPr>
              <a:tblGrid>
                <a:gridCol w="2865600">
                  <a:extLst>
                    <a:ext uri="{9D8B030D-6E8A-4147-A177-3AD203B41FA5}">
                      <a16:colId xmlns:a16="http://schemas.microsoft.com/office/drawing/2014/main" val="20000"/>
                    </a:ext>
                  </a:extLst>
                </a:gridCol>
                <a:gridCol w="2865600">
                  <a:extLst>
                    <a:ext uri="{9D8B030D-6E8A-4147-A177-3AD203B41FA5}">
                      <a16:colId xmlns:a16="http://schemas.microsoft.com/office/drawing/2014/main" val="20001"/>
                    </a:ext>
                  </a:extLst>
                </a:gridCol>
              </a:tblGrid>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1 (small)</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278817 ms </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2 (medium)</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307298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3 (large)</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642345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grpSp>
        <p:nvGrpSpPr>
          <p:cNvPr id="2684" name="Google Shape;2684;p84"/>
          <p:cNvGrpSpPr/>
          <p:nvPr/>
        </p:nvGrpSpPr>
        <p:grpSpPr>
          <a:xfrm>
            <a:off x="1114277" y="234516"/>
            <a:ext cx="1424366" cy="1413447"/>
            <a:chOff x="3614228" y="234880"/>
            <a:chExt cx="1915500" cy="1915500"/>
          </a:xfrm>
        </p:grpSpPr>
        <p:sp>
          <p:nvSpPr>
            <p:cNvPr id="2685" name="Google Shape;2685;p84"/>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84"/>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7" name="Google Shape;2687;p84"/>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5</a:t>
            </a:r>
            <a:endParaRPr sz="100">
              <a:solidFill>
                <a:schemeClr val="dk2"/>
              </a:solidFill>
            </a:endParaRPr>
          </a:p>
        </p:txBody>
      </p:sp>
      <p:sp>
        <p:nvSpPr>
          <p:cNvPr id="2688" name="Google Shape;2688;p84"/>
          <p:cNvSpPr txBox="1">
            <a:spLocks noGrp="1"/>
          </p:cNvSpPr>
          <p:nvPr>
            <p:ph type="subTitle" idx="1"/>
          </p:nvPr>
        </p:nvSpPr>
        <p:spPr>
          <a:xfrm>
            <a:off x="2648400" y="280900"/>
            <a:ext cx="5538600" cy="11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“Identify the buying-friend of degree K (i.e. the customers that are related through a chain of  buying-friend relationships of degree K). Again, depending on the model the operations can  become quite complicated. We expect that you write a script for K=4.”</a:t>
            </a:r>
            <a:endParaRPr sz="1500" i="1"/>
          </a:p>
        </p:txBody>
      </p:sp>
      <p:pic>
        <p:nvPicPr>
          <p:cNvPr id="2689" name="Google Shape;2689;p84"/>
          <p:cNvPicPr preferRelativeResize="0"/>
          <p:nvPr/>
        </p:nvPicPr>
        <p:blipFill rotWithShape="1">
          <a:blip r:embed="rId3">
            <a:alphaModFix/>
          </a:blip>
          <a:srcRect/>
          <a:stretch/>
        </p:blipFill>
        <p:spPr>
          <a:xfrm>
            <a:off x="2185025" y="1998300"/>
            <a:ext cx="4773950" cy="268832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693"/>
        <p:cNvGrpSpPr/>
        <p:nvPr/>
      </p:nvGrpSpPr>
      <p:grpSpPr>
        <a:xfrm>
          <a:off x="0" y="0"/>
          <a:ext cx="0" cy="0"/>
          <a:chOff x="0" y="0"/>
          <a:chExt cx="0" cy="0"/>
        </a:xfrm>
      </p:grpSpPr>
      <p:grpSp>
        <p:nvGrpSpPr>
          <p:cNvPr id="2694" name="Google Shape;2694;p85"/>
          <p:cNvGrpSpPr/>
          <p:nvPr/>
        </p:nvGrpSpPr>
        <p:grpSpPr>
          <a:xfrm>
            <a:off x="1114277" y="234516"/>
            <a:ext cx="1424366" cy="1413447"/>
            <a:chOff x="3614228" y="234880"/>
            <a:chExt cx="1915500" cy="1915500"/>
          </a:xfrm>
        </p:grpSpPr>
        <p:sp>
          <p:nvSpPr>
            <p:cNvPr id="2695" name="Google Shape;2695;p85"/>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85"/>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7" name="Google Shape;2697;p85"/>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5</a:t>
            </a:r>
            <a:endParaRPr sz="100">
              <a:solidFill>
                <a:schemeClr val="dk2"/>
              </a:solidFill>
            </a:endParaRPr>
          </a:p>
        </p:txBody>
      </p:sp>
      <p:sp>
        <p:nvSpPr>
          <p:cNvPr id="2698" name="Google Shape;2698;p85"/>
          <p:cNvSpPr txBox="1">
            <a:spLocks noGrp="1"/>
          </p:cNvSpPr>
          <p:nvPr>
            <p:ph type="subTitle" idx="1"/>
          </p:nvPr>
        </p:nvSpPr>
        <p:spPr>
          <a:xfrm>
            <a:off x="2648400" y="280900"/>
            <a:ext cx="5538600" cy="11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“Identify the buying-friend of degree K (i.e. the customers that are related through a chain of  buying-friend relationships of degree K). Again, depending on the model the operations can  become quite complicated. We expect that you write a script for K=4.”</a:t>
            </a:r>
            <a:endParaRPr sz="1500" i="1"/>
          </a:p>
        </p:txBody>
      </p:sp>
      <p:sp>
        <p:nvSpPr>
          <p:cNvPr id="2699" name="Google Shape;2699;p85"/>
          <p:cNvSpPr txBox="1"/>
          <p:nvPr/>
        </p:nvSpPr>
        <p:spPr>
          <a:xfrm>
            <a:off x="1443325" y="1834625"/>
            <a:ext cx="4595100" cy="692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MATCH</a:t>
            </a:r>
            <a:r>
              <a:rPr lang="en" sz="1000">
                <a:solidFill>
                  <a:srgbClr val="333333"/>
                </a:solidFill>
                <a:latin typeface="Courier New"/>
                <a:ea typeface="Courier New"/>
                <a:cs typeface="Courier New"/>
                <a:sym typeface="Courier New"/>
              </a:rPr>
              <a:t> </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Customer</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BUYING_FRIENDS</a:t>
            </a:r>
            <a:r>
              <a:rPr lang="en" sz="1000">
                <a:solidFill>
                  <a:srgbClr val="586E75"/>
                </a:solidFill>
                <a:latin typeface="Courier New"/>
                <a:ea typeface="Courier New"/>
                <a:cs typeface="Courier New"/>
                <a:sym typeface="Courier New"/>
              </a:rPr>
              <a:t>*</a:t>
            </a:r>
            <a:r>
              <a:rPr lang="en" sz="1000">
                <a:solidFill>
                  <a:srgbClr val="2AA198"/>
                </a:solidFill>
                <a:latin typeface="Courier New"/>
                <a:ea typeface="Courier New"/>
                <a:cs typeface="Courier New"/>
                <a:sym typeface="Courier New"/>
              </a:rPr>
              <a:t>4</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Customer</a:t>
            </a:r>
            <a:r>
              <a:rPr lang="en" sz="1000">
                <a:solidFill>
                  <a:srgbClr val="586E75"/>
                </a:solidFill>
                <a:latin typeface="Courier New"/>
                <a:ea typeface="Courier New"/>
                <a:cs typeface="Courier New"/>
                <a:sym typeface="Courier New"/>
              </a:rPr>
              <a:t>)</a:t>
            </a:r>
            <a:endParaRPr sz="1000">
              <a:solidFill>
                <a:srgbClr val="586E75"/>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WHERE</a:t>
            </a:r>
            <a:r>
              <a:rPr lang="en" sz="1000">
                <a:solidFill>
                  <a:srgbClr val="333333"/>
                </a:solidFill>
                <a:latin typeface="Courier New"/>
                <a:ea typeface="Courier New"/>
                <a:cs typeface="Courier New"/>
                <a:sym typeface="Courier New"/>
              </a:rPr>
              <a:t> 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&lt;</a:t>
            </a:r>
            <a:r>
              <a:rPr lang="en" sz="1000">
                <a:solidFill>
                  <a:srgbClr val="333333"/>
                </a:solidFill>
                <a:latin typeface="Courier New"/>
                <a:ea typeface="Courier New"/>
                <a:cs typeface="Courier New"/>
                <a:sym typeface="Courier New"/>
              </a:rPr>
              <a:t>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endParaRPr sz="1000">
              <a:solidFill>
                <a:srgbClr val="333333"/>
              </a:solidFill>
              <a:latin typeface="Courier New"/>
              <a:ea typeface="Courier New"/>
              <a:cs typeface="Courier New"/>
              <a:sym typeface="Courier New"/>
            </a:endParaRPr>
          </a:p>
          <a:p>
            <a:pPr marL="0" lvl="0" indent="0" algn="just" rtl="0">
              <a:lnSpc>
                <a:spcPct val="115000"/>
              </a:lnSpc>
              <a:spcBef>
                <a:spcPts val="0"/>
              </a:spcBef>
              <a:spcAft>
                <a:spcPts val="0"/>
              </a:spcAft>
              <a:buNone/>
            </a:pPr>
            <a:r>
              <a:rPr lang="en" sz="1000">
                <a:solidFill>
                  <a:srgbClr val="859900"/>
                </a:solidFill>
                <a:latin typeface="Courier New"/>
                <a:ea typeface="Courier New"/>
                <a:cs typeface="Courier New"/>
                <a:sym typeface="Courier New"/>
              </a:rPr>
              <a:t>RETURN</a:t>
            </a:r>
            <a:r>
              <a:rPr lang="en" sz="1000">
                <a:solidFill>
                  <a:srgbClr val="333333"/>
                </a:solidFill>
                <a:latin typeface="Courier New"/>
                <a:ea typeface="Courier New"/>
                <a:cs typeface="Courier New"/>
                <a:sym typeface="Courier New"/>
              </a:rPr>
              <a:t> </a:t>
            </a:r>
            <a:r>
              <a:rPr lang="en" sz="1000">
                <a:solidFill>
                  <a:srgbClr val="859900"/>
                </a:solidFill>
                <a:latin typeface="Courier New"/>
                <a:ea typeface="Courier New"/>
                <a:cs typeface="Courier New"/>
                <a:sym typeface="Courier New"/>
              </a:rPr>
              <a:t>DISTINCT</a:t>
            </a:r>
            <a:r>
              <a:rPr lang="en" sz="1000">
                <a:solidFill>
                  <a:srgbClr val="333333"/>
                </a:solidFill>
                <a:latin typeface="Courier New"/>
                <a:ea typeface="Courier New"/>
                <a:cs typeface="Courier New"/>
                <a:sym typeface="Courier New"/>
              </a:rPr>
              <a:t> c1</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 c2</a:t>
            </a:r>
            <a:r>
              <a:rPr lang="en" sz="1000">
                <a:solidFill>
                  <a:srgbClr val="586E75"/>
                </a:solidFill>
                <a:latin typeface="Courier New"/>
                <a:ea typeface="Courier New"/>
                <a:cs typeface="Courier New"/>
                <a:sym typeface="Courier New"/>
              </a:rPr>
              <a:t>.</a:t>
            </a:r>
            <a:r>
              <a:rPr lang="en" sz="1000">
                <a:solidFill>
                  <a:srgbClr val="333333"/>
                </a:solidFill>
                <a:latin typeface="Courier New"/>
                <a:ea typeface="Courier New"/>
                <a:cs typeface="Courier New"/>
                <a:sym typeface="Courier New"/>
              </a:rPr>
              <a:t>id</a:t>
            </a:r>
            <a:endParaRPr sz="1000">
              <a:solidFill>
                <a:srgbClr val="859900"/>
              </a:solidFill>
              <a:latin typeface="Courier New"/>
              <a:ea typeface="Courier New"/>
              <a:cs typeface="Courier New"/>
              <a:sym typeface="Courier New"/>
            </a:endParaRPr>
          </a:p>
        </p:txBody>
      </p:sp>
      <p:sp>
        <p:nvSpPr>
          <p:cNvPr id="2700" name="Google Shape;2700;p85"/>
          <p:cNvSpPr/>
          <p:nvPr/>
        </p:nvSpPr>
        <p:spPr>
          <a:xfrm>
            <a:off x="2648400" y="2974350"/>
            <a:ext cx="5131500" cy="15639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300">
                <a:latin typeface="Barlow Semi Condensed"/>
                <a:ea typeface="Barlow Semi Condensed"/>
                <a:cs typeface="Barlow Semi Condensed"/>
                <a:sym typeface="Barlow Semi Condensed"/>
              </a:rPr>
              <a:t>Suppose that nodes c1 and c2 are buying-friends of degree K=4. The result of the query should not report both the pairs </a:t>
            </a:r>
            <a:r>
              <a:rPr lang="en" sz="1300" i="1">
                <a:latin typeface="Barlow Semi Condensed"/>
                <a:ea typeface="Barlow Semi Condensed"/>
                <a:cs typeface="Barlow Semi Condensed"/>
                <a:sym typeface="Barlow Semi Condensed"/>
              </a:rPr>
              <a:t>(c1, c2) </a:t>
            </a:r>
            <a:r>
              <a:rPr lang="en" sz="1300">
                <a:latin typeface="Barlow Semi Condensed"/>
                <a:ea typeface="Barlow Semi Condensed"/>
                <a:cs typeface="Barlow Semi Condensed"/>
                <a:sym typeface="Barlow Semi Condensed"/>
              </a:rPr>
              <a:t>and</a:t>
            </a:r>
            <a:r>
              <a:rPr lang="en" sz="1300" i="1">
                <a:latin typeface="Barlow Semi Condensed"/>
                <a:ea typeface="Barlow Semi Condensed"/>
                <a:cs typeface="Barlow Semi Condensed"/>
                <a:sym typeface="Barlow Semi Condensed"/>
              </a:rPr>
              <a:t> (c2, c1)</a:t>
            </a:r>
            <a:r>
              <a:rPr lang="en" sz="1300">
                <a:latin typeface="Barlow Semi Condensed"/>
                <a:ea typeface="Barlow Semi Condensed"/>
                <a:cs typeface="Barlow Semi Condensed"/>
                <a:sym typeface="Barlow Semi Condensed"/>
              </a:rPr>
              <a:t>. Therefore we have added the condition </a:t>
            </a:r>
            <a:r>
              <a:rPr lang="en" sz="1300" b="1" i="1">
                <a:latin typeface="Barlow Semi Condensed"/>
                <a:ea typeface="Barlow Semi Condensed"/>
                <a:cs typeface="Barlow Semi Condensed"/>
                <a:sym typeface="Barlow Semi Condensed"/>
              </a:rPr>
              <a:t>WHERE c1.id&lt;c2.id</a:t>
            </a:r>
            <a:r>
              <a:rPr lang="en" sz="1300" b="1">
                <a:latin typeface="Barlow Semi Condensed"/>
                <a:ea typeface="Barlow Semi Condensed"/>
                <a:cs typeface="Barlow Semi Condensed"/>
                <a:sym typeface="Barlow Semi Condensed"/>
              </a:rPr>
              <a:t> in order to obtain each pair only once</a:t>
            </a:r>
            <a:r>
              <a:rPr lang="en" sz="1300">
                <a:latin typeface="Barlow Semi Condensed"/>
                <a:ea typeface="Barlow Semi Condensed"/>
                <a:cs typeface="Barlow Semi Condensed"/>
                <a:sym typeface="Barlow Semi Condensed"/>
              </a:rPr>
              <a:t>. The idea is that for each node we have to look only at the nodes with an ID greater than its one because all the possible buying-friends with an ID lower than its one have been already returned.</a:t>
            </a:r>
            <a:endParaRPr sz="1300">
              <a:latin typeface="Barlow Semi Condensed"/>
              <a:ea typeface="Barlow Semi Condensed"/>
              <a:cs typeface="Barlow Semi Condensed"/>
              <a:sym typeface="Barlow Semi Condensed"/>
            </a:endParaRPr>
          </a:p>
        </p:txBody>
      </p:sp>
      <p:sp>
        <p:nvSpPr>
          <p:cNvPr id="2701" name="Google Shape;2701;p85"/>
          <p:cNvSpPr/>
          <p:nvPr/>
        </p:nvSpPr>
        <p:spPr>
          <a:xfrm>
            <a:off x="1443325" y="2105675"/>
            <a:ext cx="1553700" cy="1506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2" name="Google Shape;2702;p85"/>
          <p:cNvCxnSpPr>
            <a:stCxn id="2700" idx="0"/>
            <a:endCxn id="2701" idx="3"/>
          </p:cNvCxnSpPr>
          <p:nvPr/>
        </p:nvCxnSpPr>
        <p:spPr>
          <a:xfrm rot="10800000">
            <a:off x="2997150" y="2180850"/>
            <a:ext cx="2217000" cy="793500"/>
          </a:xfrm>
          <a:prstGeom prst="straightConnector1">
            <a:avLst/>
          </a:prstGeom>
          <a:noFill/>
          <a:ln w="19050" cap="flat" cmpd="sng">
            <a:solidFill>
              <a:schemeClr val="accent1"/>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grpSp>
        <p:nvGrpSpPr>
          <p:cNvPr id="2707" name="Google Shape;2707;p86"/>
          <p:cNvGrpSpPr/>
          <p:nvPr/>
        </p:nvGrpSpPr>
        <p:grpSpPr>
          <a:xfrm>
            <a:off x="1114277" y="234516"/>
            <a:ext cx="1424366" cy="1413447"/>
            <a:chOff x="3614228" y="234880"/>
            <a:chExt cx="1915500" cy="1915500"/>
          </a:xfrm>
        </p:grpSpPr>
        <p:sp>
          <p:nvSpPr>
            <p:cNvPr id="2708" name="Google Shape;2708;p86"/>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86"/>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0" name="Google Shape;2710;p86"/>
          <p:cNvSpPr txBox="1"/>
          <p:nvPr/>
        </p:nvSpPr>
        <p:spPr>
          <a:xfrm>
            <a:off x="1114276" y="494850"/>
            <a:ext cx="1424400" cy="892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600">
                <a:solidFill>
                  <a:schemeClr val="dk2"/>
                </a:solidFill>
                <a:latin typeface="Fjalla One"/>
                <a:ea typeface="Fjalla One"/>
                <a:cs typeface="Fjalla One"/>
                <a:sym typeface="Fjalla One"/>
              </a:rPr>
              <a:t>5</a:t>
            </a:r>
            <a:endParaRPr sz="100">
              <a:solidFill>
                <a:schemeClr val="dk2"/>
              </a:solidFill>
            </a:endParaRPr>
          </a:p>
        </p:txBody>
      </p:sp>
      <p:sp>
        <p:nvSpPr>
          <p:cNvPr id="2711" name="Google Shape;2711;p86"/>
          <p:cNvSpPr txBox="1">
            <a:spLocks noGrp="1"/>
          </p:cNvSpPr>
          <p:nvPr>
            <p:ph type="subTitle" idx="1"/>
          </p:nvPr>
        </p:nvSpPr>
        <p:spPr>
          <a:xfrm>
            <a:off x="2648400" y="280900"/>
            <a:ext cx="5538600" cy="110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i="1"/>
              <a:t>“Identify the buying-friend of degree K (i.e. the customers that are related through a chain of  buying-friend relationships of degree K). Again, depending on the model the operations can  become quite complicated. We expect that you write a script for K=4.”</a:t>
            </a:r>
            <a:endParaRPr sz="1500" i="1"/>
          </a:p>
        </p:txBody>
      </p:sp>
      <p:graphicFrame>
        <p:nvGraphicFramePr>
          <p:cNvPr id="2712" name="Google Shape;2712;p86"/>
          <p:cNvGraphicFramePr/>
          <p:nvPr/>
        </p:nvGraphicFramePr>
        <p:xfrm>
          <a:off x="1706400" y="2124075"/>
          <a:ext cx="5731200" cy="883920"/>
        </p:xfrm>
        <a:graphic>
          <a:graphicData uri="http://schemas.openxmlformats.org/drawingml/2006/table">
            <a:tbl>
              <a:tblPr>
                <a:noFill/>
                <a:tableStyleId>{848B6E5D-48AA-4319-9CC3-5876CC7062AB}</a:tableStyleId>
              </a:tblPr>
              <a:tblGrid>
                <a:gridCol w="2865600">
                  <a:extLst>
                    <a:ext uri="{9D8B030D-6E8A-4147-A177-3AD203B41FA5}">
                      <a16:colId xmlns:a16="http://schemas.microsoft.com/office/drawing/2014/main" val="20000"/>
                    </a:ext>
                  </a:extLst>
                </a:gridCol>
                <a:gridCol w="2865600">
                  <a:extLst>
                    <a:ext uri="{9D8B030D-6E8A-4147-A177-3AD203B41FA5}">
                      <a16:colId xmlns:a16="http://schemas.microsoft.com/office/drawing/2014/main" val="20001"/>
                    </a:ext>
                  </a:extLst>
                </a:gridCol>
              </a:tblGrid>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1 (small)</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648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2 (medium)</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704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Dataset 3 (large)</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R w="6350" cap="flat" cmpd="sng">
                      <a:solidFill>
                        <a:srgbClr val="000000"/>
                      </a:solidFill>
                      <a:prstDash val="solid"/>
                      <a:round/>
                      <a:headEnd type="none" w="sm" len="sm"/>
                      <a:tailEnd type="none" w="sm" len="sm"/>
                    </a:lnR>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tc>
                  <a:txBody>
                    <a:bodyPr/>
                    <a:lstStyle/>
                    <a:p>
                      <a:pPr marL="0" lvl="0" indent="0" algn="just" rtl="0">
                        <a:spcBef>
                          <a:spcPts val="0"/>
                        </a:spcBef>
                        <a:spcAft>
                          <a:spcPts val="0"/>
                        </a:spcAft>
                        <a:buNone/>
                      </a:pPr>
                      <a:r>
                        <a:rPr lang="en" sz="1100">
                          <a:solidFill>
                            <a:srgbClr val="333333"/>
                          </a:solidFill>
                          <a:latin typeface="Georgia"/>
                          <a:ea typeface="Georgia"/>
                          <a:cs typeface="Georgia"/>
                          <a:sym typeface="Georgia"/>
                        </a:rPr>
                        <a:t>1856 ms</a:t>
                      </a:r>
                      <a:endParaRPr sz="1100">
                        <a:solidFill>
                          <a:srgbClr val="333333"/>
                        </a:solidFill>
                        <a:latin typeface="Georgia"/>
                        <a:ea typeface="Georgia"/>
                        <a:cs typeface="Georgia"/>
                        <a:sym typeface="Georgia"/>
                      </a:endParaRPr>
                    </a:p>
                  </a:txBody>
                  <a:tcPr marL="63500" marR="63500" marT="63500" marB="63500">
                    <a:lnL w="6350" cap="flat" cmpd="sng">
                      <a:solidFill>
                        <a:srgbClr val="000000"/>
                      </a:solidFill>
                      <a:prstDash val="solid"/>
                      <a:round/>
                      <a:headEnd type="none" w="sm" len="sm"/>
                      <a:tailEnd type="none" w="sm" len="sm"/>
                    </a:lnL>
                    <a:lnT w="6350" cap="flat" cmpd="sng">
                      <a:solidFill>
                        <a:srgbClr val="000000"/>
                      </a:solidFill>
                      <a:prstDash val="solid"/>
                      <a:round/>
                      <a:headEnd type="none" w="sm" len="sm"/>
                      <a:tailEnd type="none" w="sm" len="sm"/>
                    </a:lnT>
                    <a:lnB w="63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716"/>
        <p:cNvGrpSpPr/>
        <p:nvPr/>
      </p:nvGrpSpPr>
      <p:grpSpPr>
        <a:xfrm>
          <a:off x="0" y="0"/>
          <a:ext cx="0" cy="0"/>
          <a:chOff x="0" y="0"/>
          <a:chExt cx="0" cy="0"/>
        </a:xfrm>
      </p:grpSpPr>
      <p:sp>
        <p:nvSpPr>
          <p:cNvPr id="2717" name="Google Shape;2717;p87"/>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Queries</a:t>
            </a:r>
            <a:endParaRPr/>
          </a:p>
        </p:txBody>
      </p:sp>
      <p:pic>
        <p:nvPicPr>
          <p:cNvPr id="2718" name="Google Shape;2718;p87" title="Grafico"/>
          <p:cNvPicPr preferRelativeResize="0"/>
          <p:nvPr/>
        </p:nvPicPr>
        <p:blipFill>
          <a:blip r:embed="rId3">
            <a:alphaModFix/>
          </a:blip>
          <a:stretch>
            <a:fillRect/>
          </a:stretch>
        </p:blipFill>
        <p:spPr>
          <a:xfrm>
            <a:off x="1485900" y="1211950"/>
            <a:ext cx="6172201" cy="38140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722"/>
        <p:cNvGrpSpPr/>
        <p:nvPr/>
      </p:nvGrpSpPr>
      <p:grpSpPr>
        <a:xfrm>
          <a:off x="0" y="0"/>
          <a:ext cx="0" cy="0"/>
          <a:chOff x="0" y="0"/>
          <a:chExt cx="0" cy="0"/>
        </a:xfrm>
      </p:grpSpPr>
      <p:sp>
        <p:nvSpPr>
          <p:cNvPr id="2723" name="Google Shape;2723;p88"/>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2724" name="Google Shape;2724;p88"/>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accent1"/>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r>
              <a:rPr lang="en">
                <a:solidFill>
                  <a:srgbClr val="595959"/>
                </a:solidFill>
                <a:latin typeface="Barlow Semi Condensed Light"/>
                <a:ea typeface="Barlow Semi Condensed Light"/>
                <a:cs typeface="Barlow Semi Condensed Light"/>
                <a:sym typeface="Barlow Semi Condensed Light"/>
              </a:rPr>
              <a:t>You can find our project here:</a:t>
            </a:r>
            <a:endParaRPr>
              <a:solidFill>
                <a:srgbClr val="595959"/>
              </a:solidFill>
              <a:latin typeface="Barlow Semi Condensed Light"/>
              <a:ea typeface="Barlow Semi Condensed Light"/>
              <a:cs typeface="Barlow Semi Condensed Light"/>
              <a:sym typeface="Barlow Semi Condensed Light"/>
            </a:endParaRPr>
          </a:p>
        </p:txBody>
      </p:sp>
      <p:sp>
        <p:nvSpPr>
          <p:cNvPr id="2725" name="Google Shape;2725;p88"/>
          <p:cNvSpPr/>
          <p:nvPr/>
        </p:nvSpPr>
        <p:spPr>
          <a:xfrm>
            <a:off x="2497575" y="3777325"/>
            <a:ext cx="4169400" cy="6708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pic>
        <p:nvPicPr>
          <p:cNvPr id="2726" name="Google Shape;2726;p88">
            <a:hlinkClick r:id="rId3"/>
          </p:cNvPr>
          <p:cNvPicPr preferRelativeResize="0"/>
          <p:nvPr/>
        </p:nvPicPr>
        <p:blipFill>
          <a:blip r:embed="rId4">
            <a:alphaModFix/>
          </a:blip>
          <a:stretch>
            <a:fillRect/>
          </a:stretch>
        </p:blipFill>
        <p:spPr>
          <a:xfrm>
            <a:off x="4324199" y="2658825"/>
            <a:ext cx="486575" cy="486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6"/>
        <p:cNvGrpSpPr/>
        <p:nvPr/>
      </p:nvGrpSpPr>
      <p:grpSpPr>
        <a:xfrm>
          <a:off x="0" y="0"/>
          <a:ext cx="0" cy="0"/>
          <a:chOff x="0" y="0"/>
          <a:chExt cx="0" cy="0"/>
        </a:xfrm>
      </p:grpSpPr>
      <p:sp>
        <p:nvSpPr>
          <p:cNvPr id="2177" name="Google Shape;2177;p38"/>
          <p:cNvSpPr txBox="1">
            <a:spLocks noGrp="1"/>
          </p:cNvSpPr>
          <p:nvPr>
            <p:ph type="title" idx="4294967295"/>
          </p:nvPr>
        </p:nvSpPr>
        <p:spPr>
          <a:xfrm>
            <a:off x="723748" y="338325"/>
            <a:ext cx="769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Dataset creation time</a:t>
            </a:r>
            <a:endParaRPr/>
          </a:p>
          <a:p>
            <a:pPr marL="0" lvl="0" indent="0" algn="l" rtl="0">
              <a:spcBef>
                <a:spcPts val="0"/>
              </a:spcBef>
              <a:spcAft>
                <a:spcPts val="0"/>
              </a:spcAft>
              <a:buNone/>
            </a:pPr>
            <a:endParaRPr/>
          </a:p>
        </p:txBody>
      </p:sp>
      <p:graphicFrame>
        <p:nvGraphicFramePr>
          <p:cNvPr id="2178" name="Google Shape;2178;p38"/>
          <p:cNvGraphicFramePr/>
          <p:nvPr/>
        </p:nvGraphicFramePr>
        <p:xfrm>
          <a:off x="177088" y="1734325"/>
          <a:ext cx="8789800" cy="2070735"/>
        </p:xfrm>
        <a:graphic>
          <a:graphicData uri="http://schemas.openxmlformats.org/drawingml/2006/table">
            <a:tbl>
              <a:tblPr>
                <a:noFill/>
                <a:tableStyleId>{88FDCD3F-3CBF-42FA-A9B8-93CE43994E67}</a:tableStyleId>
              </a:tblPr>
              <a:tblGrid>
                <a:gridCol w="1098725">
                  <a:extLst>
                    <a:ext uri="{9D8B030D-6E8A-4147-A177-3AD203B41FA5}">
                      <a16:colId xmlns:a16="http://schemas.microsoft.com/office/drawing/2014/main" val="20000"/>
                    </a:ext>
                  </a:extLst>
                </a:gridCol>
                <a:gridCol w="1098725">
                  <a:extLst>
                    <a:ext uri="{9D8B030D-6E8A-4147-A177-3AD203B41FA5}">
                      <a16:colId xmlns:a16="http://schemas.microsoft.com/office/drawing/2014/main" val="20001"/>
                    </a:ext>
                  </a:extLst>
                </a:gridCol>
                <a:gridCol w="1098725">
                  <a:extLst>
                    <a:ext uri="{9D8B030D-6E8A-4147-A177-3AD203B41FA5}">
                      <a16:colId xmlns:a16="http://schemas.microsoft.com/office/drawing/2014/main" val="20002"/>
                    </a:ext>
                  </a:extLst>
                </a:gridCol>
                <a:gridCol w="1098725">
                  <a:extLst>
                    <a:ext uri="{9D8B030D-6E8A-4147-A177-3AD203B41FA5}">
                      <a16:colId xmlns:a16="http://schemas.microsoft.com/office/drawing/2014/main" val="20003"/>
                    </a:ext>
                  </a:extLst>
                </a:gridCol>
                <a:gridCol w="1098725">
                  <a:extLst>
                    <a:ext uri="{9D8B030D-6E8A-4147-A177-3AD203B41FA5}">
                      <a16:colId xmlns:a16="http://schemas.microsoft.com/office/drawing/2014/main" val="20004"/>
                    </a:ext>
                  </a:extLst>
                </a:gridCol>
                <a:gridCol w="1098725">
                  <a:extLst>
                    <a:ext uri="{9D8B030D-6E8A-4147-A177-3AD203B41FA5}">
                      <a16:colId xmlns:a16="http://schemas.microsoft.com/office/drawing/2014/main" val="20005"/>
                    </a:ext>
                  </a:extLst>
                </a:gridCol>
                <a:gridCol w="1098725">
                  <a:extLst>
                    <a:ext uri="{9D8B030D-6E8A-4147-A177-3AD203B41FA5}">
                      <a16:colId xmlns:a16="http://schemas.microsoft.com/office/drawing/2014/main" val="20006"/>
                    </a:ext>
                  </a:extLst>
                </a:gridCol>
                <a:gridCol w="1098725">
                  <a:extLst>
                    <a:ext uri="{9D8B030D-6E8A-4147-A177-3AD203B41FA5}">
                      <a16:colId xmlns:a16="http://schemas.microsoft.com/office/drawing/2014/main" val="20007"/>
                    </a:ext>
                  </a:extLst>
                </a:gridCol>
              </a:tblGrid>
              <a:tr h="476250">
                <a:tc>
                  <a:txBody>
                    <a:bodyPr/>
                    <a:lstStyle/>
                    <a:p>
                      <a:pPr marL="0" lvl="0" indent="0" algn="ctr" rtl="0">
                        <a:lnSpc>
                          <a:spcPct val="115000"/>
                        </a:lnSpc>
                        <a:spcBef>
                          <a:spcPts val="0"/>
                        </a:spcBef>
                        <a:spcAft>
                          <a:spcPts val="0"/>
                        </a:spcAft>
                        <a:buNone/>
                      </a:pPr>
                      <a:r>
                        <a:rPr lang="en" sz="1600">
                          <a:solidFill>
                            <a:schemeClr val="lt1"/>
                          </a:solidFill>
                          <a:latin typeface="Fjalla One"/>
                          <a:ea typeface="Fjalla One"/>
                          <a:cs typeface="Fjalla One"/>
                          <a:sym typeface="Fjalla One"/>
                        </a:rPr>
                        <a:t>Dataset</a:t>
                      </a:r>
                      <a:endParaRPr sz="1600">
                        <a:solidFill>
                          <a:schemeClr val="lt1"/>
                        </a:solidFill>
                        <a:latin typeface="Fjalla One"/>
                        <a:ea typeface="Fjalla One"/>
                        <a:cs typeface="Fjalla One"/>
                        <a:sym typeface="Fjalla One"/>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nr CUSTOMERS</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nr</a:t>
                      </a:r>
                      <a:endParaRPr sz="16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TERMINALS</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nr</a:t>
                      </a:r>
                      <a:endParaRPr sz="16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TX</a:t>
                      </a:r>
                      <a:endParaRPr sz="16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b="1" i="1">
                          <a:latin typeface="Barlow Semi Condensed"/>
                          <a:ea typeface="Barlow Semi Condensed"/>
                          <a:cs typeface="Barlow Semi Condensed"/>
                          <a:sym typeface="Barlow Semi Condensed"/>
                        </a:rPr>
                        <a:t>generated</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TG</a:t>
                      </a:r>
                      <a:endParaRPr sz="16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CUSTOMER</a:t>
                      </a:r>
                      <a:endParaRPr sz="16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TABLE</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TG</a:t>
                      </a:r>
                      <a:endParaRPr sz="16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TERMINAL</a:t>
                      </a:r>
                      <a:endParaRPr sz="16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TABLE</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TG</a:t>
                      </a:r>
                      <a:endParaRPr sz="16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TX</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TA TERMINALS</a:t>
                      </a:r>
                      <a:endParaRPr sz="1600" b="1">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b="1">
                          <a:latin typeface="Barlow Semi Condensed"/>
                          <a:ea typeface="Barlow Semi Condensed"/>
                          <a:cs typeface="Barlow Semi Condensed"/>
                          <a:sym typeface="Barlow Semi Condensed"/>
                        </a:rPr>
                        <a:t>to CUSTOMERS</a:t>
                      </a:r>
                      <a:endParaRPr sz="1600" b="1">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ctr" rtl="0">
                        <a:lnSpc>
                          <a:spcPct val="115000"/>
                        </a:lnSpc>
                        <a:spcBef>
                          <a:spcPts val="0"/>
                        </a:spcBef>
                        <a:spcAft>
                          <a:spcPts val="0"/>
                        </a:spcAft>
                        <a:buNone/>
                      </a:pPr>
                      <a:r>
                        <a:rPr lang="en" sz="1600">
                          <a:solidFill>
                            <a:schemeClr val="lt1"/>
                          </a:solidFill>
                          <a:latin typeface="Fjalla One"/>
                          <a:ea typeface="Fjalla One"/>
                          <a:cs typeface="Fjalla One"/>
                          <a:sym typeface="Fjalla One"/>
                        </a:rPr>
                        <a:t>SMALL</a:t>
                      </a:r>
                      <a:endParaRPr sz="1600">
                        <a:solidFill>
                          <a:schemeClr val="lt1"/>
                        </a:solidFill>
                        <a:latin typeface="Fjalla One"/>
                        <a:ea typeface="Fjalla One"/>
                        <a:cs typeface="Fjalla One"/>
                        <a:sym typeface="Fjalla One"/>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2500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5000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1745300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rgbClr val="FFFFFF"/>
                    </a:solidFill>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0,018</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0,011</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7,50E+01</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0,66</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200025">
                <a:tc>
                  <a:txBody>
                    <a:bodyPr/>
                    <a:lstStyle/>
                    <a:p>
                      <a:pPr marL="0" lvl="0" indent="0" algn="ctr" rtl="0">
                        <a:lnSpc>
                          <a:spcPct val="115000"/>
                        </a:lnSpc>
                        <a:spcBef>
                          <a:spcPts val="0"/>
                        </a:spcBef>
                        <a:spcAft>
                          <a:spcPts val="0"/>
                        </a:spcAft>
                        <a:buNone/>
                      </a:pPr>
                      <a:r>
                        <a:rPr lang="en" sz="1600">
                          <a:solidFill>
                            <a:schemeClr val="lt1"/>
                          </a:solidFill>
                          <a:latin typeface="Fjalla One"/>
                          <a:ea typeface="Fjalla One"/>
                          <a:cs typeface="Fjalla One"/>
                          <a:sym typeface="Fjalla One"/>
                        </a:rPr>
                        <a:t>MEDIUM</a:t>
                      </a:r>
                      <a:endParaRPr sz="1600">
                        <a:solidFill>
                          <a:schemeClr val="lt1"/>
                        </a:solidFill>
                        <a:latin typeface="Fjalla One"/>
                        <a:ea typeface="Fjalla One"/>
                        <a:cs typeface="Fjalla One"/>
                        <a:sym typeface="Fjalla One"/>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5000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9000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3500393</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0,049</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0,049</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1,70E+02</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1,5</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200025">
                <a:tc>
                  <a:txBody>
                    <a:bodyPr/>
                    <a:lstStyle/>
                    <a:p>
                      <a:pPr marL="0" lvl="0" indent="0" algn="ctr" rtl="0">
                        <a:lnSpc>
                          <a:spcPct val="115000"/>
                        </a:lnSpc>
                        <a:spcBef>
                          <a:spcPts val="0"/>
                        </a:spcBef>
                        <a:spcAft>
                          <a:spcPts val="0"/>
                        </a:spcAft>
                        <a:buNone/>
                      </a:pPr>
                      <a:r>
                        <a:rPr lang="en" sz="1600">
                          <a:solidFill>
                            <a:schemeClr val="lt1"/>
                          </a:solidFill>
                          <a:latin typeface="Fjalla One"/>
                          <a:ea typeface="Fjalla One"/>
                          <a:cs typeface="Fjalla One"/>
                          <a:sym typeface="Fjalla One"/>
                        </a:rPr>
                        <a:t>LARGE</a:t>
                      </a:r>
                      <a:endParaRPr sz="1600">
                        <a:solidFill>
                          <a:schemeClr val="lt1"/>
                        </a:solidFill>
                        <a:latin typeface="Fjalla One"/>
                        <a:ea typeface="Fjalla One"/>
                        <a:cs typeface="Fjalla One"/>
                        <a:sym typeface="Fjalla One"/>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7500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14000</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5286887</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0,057</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0,057</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2,30E+02</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600">
                          <a:latin typeface="Barlow Semi Condensed"/>
                          <a:ea typeface="Barlow Semi Condensed"/>
                          <a:cs typeface="Barlow Semi Condensed"/>
                          <a:sym typeface="Barlow Semi Condensed"/>
                        </a:rPr>
                        <a:t>2,2</a:t>
                      </a:r>
                      <a:endParaRPr sz="1600">
                        <a:latin typeface="Barlow Semi Condensed"/>
                        <a:ea typeface="Barlow Semi Condensed"/>
                        <a:cs typeface="Barlow Semi Condensed"/>
                        <a:sym typeface="Barlow Semi Condensed"/>
                      </a:endParaRPr>
                    </a:p>
                  </a:txBody>
                  <a:tcPr marL="25400" marR="25400" marT="25400" marB="2540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79" name="Google Shape;2179;p38"/>
          <p:cNvSpPr/>
          <p:nvPr/>
        </p:nvSpPr>
        <p:spPr>
          <a:xfrm>
            <a:off x="6189800" y="4110375"/>
            <a:ext cx="2777100" cy="7353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8"/>
          <p:cNvSpPr txBox="1">
            <a:spLocks noGrp="1"/>
          </p:cNvSpPr>
          <p:nvPr>
            <p:ph type="subTitle" idx="1"/>
          </p:nvPr>
        </p:nvSpPr>
        <p:spPr>
          <a:xfrm>
            <a:off x="6394576" y="4193473"/>
            <a:ext cx="2367900" cy="5688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TG = time to generate (in s)</a:t>
            </a:r>
            <a:endParaRPr sz="1600">
              <a:solidFill>
                <a:schemeClr val="dk1"/>
              </a:solidFill>
              <a:latin typeface="Barlow Semi Condensed"/>
              <a:ea typeface="Barlow Semi Condensed"/>
              <a:cs typeface="Barlow Semi Condensed"/>
              <a:sym typeface="Barlow Semi Condensed"/>
            </a:endParaRPr>
          </a:p>
          <a:p>
            <a:pPr marL="0" lvl="0" indent="0" algn="ctr" rtl="0">
              <a:lnSpc>
                <a:spcPct val="115000"/>
              </a:lnSpc>
              <a:spcBef>
                <a:spcPts val="0"/>
              </a:spcBef>
              <a:spcAft>
                <a:spcPts val="0"/>
              </a:spcAft>
              <a:buNone/>
            </a:pPr>
            <a:r>
              <a:rPr lang="en" sz="1600">
                <a:solidFill>
                  <a:schemeClr val="dk1"/>
                </a:solidFill>
                <a:latin typeface="Barlow Semi Condensed"/>
                <a:ea typeface="Barlow Semi Condensed"/>
                <a:cs typeface="Barlow Semi Condensed"/>
                <a:sym typeface="Barlow Semi Condensed"/>
              </a:rPr>
              <a:t>TA = time to associate (in s)</a:t>
            </a:r>
            <a:endParaRPr sz="160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5" name="Google Shape;2185;p39"/>
          <p:cNvSpPr txBox="1">
            <a:spLocks noGrp="1"/>
          </p:cNvSpPr>
          <p:nvPr>
            <p:ph type="title"/>
          </p:nvPr>
        </p:nvSpPr>
        <p:spPr>
          <a:xfrm>
            <a:off x="2520300" y="2169450"/>
            <a:ext cx="38706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UML Class Diagram</a:t>
            </a:r>
            <a:endParaRPr/>
          </a:p>
        </p:txBody>
      </p:sp>
      <p:sp>
        <p:nvSpPr>
          <p:cNvPr id="2186" name="Google Shape;2186;p39"/>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a:t>
            </a:r>
            <a:endParaRPr/>
          </a:p>
        </p:txBody>
      </p:sp>
      <p:sp>
        <p:nvSpPr>
          <p:cNvPr id="2187" name="Google Shape;2187;p39"/>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Diagram and constraints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1"/>
        <p:cNvGrpSpPr/>
        <p:nvPr/>
      </p:nvGrpSpPr>
      <p:grpSpPr>
        <a:xfrm>
          <a:off x="0" y="0"/>
          <a:ext cx="0" cy="0"/>
          <a:chOff x="0" y="0"/>
          <a:chExt cx="0" cy="0"/>
        </a:xfrm>
      </p:grpSpPr>
      <p:pic>
        <p:nvPicPr>
          <p:cNvPr id="2192" name="Google Shape;2192;p40"/>
          <p:cNvPicPr preferRelativeResize="0"/>
          <p:nvPr/>
        </p:nvPicPr>
        <p:blipFill rotWithShape="1">
          <a:blip r:embed="rId3">
            <a:alphaModFix/>
          </a:blip>
          <a:srcRect/>
          <a:stretch/>
        </p:blipFill>
        <p:spPr>
          <a:xfrm>
            <a:off x="509588" y="1226325"/>
            <a:ext cx="8124825" cy="2867025"/>
          </a:xfrm>
          <a:prstGeom prst="rect">
            <a:avLst/>
          </a:prstGeom>
          <a:noFill/>
          <a:ln>
            <a:noFill/>
          </a:ln>
        </p:spPr>
      </p:pic>
      <p:sp>
        <p:nvSpPr>
          <p:cNvPr id="2193" name="Google Shape;2193;p40"/>
          <p:cNvSpPr txBox="1">
            <a:spLocks noGrp="1"/>
          </p:cNvSpPr>
          <p:nvPr>
            <p:ph type="title"/>
          </p:nvPr>
        </p:nvSpPr>
        <p:spPr>
          <a:xfrm>
            <a:off x="723748" y="338325"/>
            <a:ext cx="769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UML Class Diagram</a:t>
            </a:r>
            <a:endParaRPr/>
          </a:p>
          <a:p>
            <a:pPr marL="0" lvl="0" indent="0" algn="ctr" rtl="0">
              <a:spcBef>
                <a:spcPts val="0"/>
              </a:spcBef>
              <a:spcAft>
                <a:spcPts val="0"/>
              </a:spcAft>
              <a:buNone/>
            </a:pPr>
            <a:endParaRPr/>
          </a:p>
        </p:txBody>
      </p:sp>
      <p:cxnSp>
        <p:nvCxnSpPr>
          <p:cNvPr id="2194" name="Google Shape;2194;p40"/>
          <p:cNvCxnSpPr>
            <a:stCxn id="2195" idx="0"/>
          </p:cNvCxnSpPr>
          <p:nvPr/>
        </p:nvCxnSpPr>
        <p:spPr>
          <a:xfrm rot="10800000">
            <a:off x="1995013" y="3803000"/>
            <a:ext cx="2577000" cy="521100"/>
          </a:xfrm>
          <a:prstGeom prst="straightConnector1">
            <a:avLst/>
          </a:prstGeom>
          <a:noFill/>
          <a:ln w="19050" cap="flat" cmpd="sng">
            <a:solidFill>
              <a:schemeClr val="accent1"/>
            </a:solidFill>
            <a:prstDash val="solid"/>
            <a:round/>
            <a:headEnd type="none" w="med" len="med"/>
            <a:tailEnd type="stealth" w="med" len="med"/>
          </a:ln>
        </p:spPr>
      </p:cxnSp>
      <p:sp>
        <p:nvSpPr>
          <p:cNvPr id="2195" name="Google Shape;2195;p40"/>
          <p:cNvSpPr/>
          <p:nvPr/>
        </p:nvSpPr>
        <p:spPr>
          <a:xfrm>
            <a:off x="1064713" y="4324100"/>
            <a:ext cx="7014600" cy="718800"/>
          </a:xfrm>
          <a:prstGeom prst="roundRect">
            <a:avLst>
              <a:gd name="adj" fmla="val 16667"/>
            </a:avLst>
          </a:prstGeom>
          <a:solidFill>
            <a:schemeClr val="lt1"/>
          </a:solidFill>
          <a:ln w="28575" cap="flat" cmpd="sng">
            <a:solidFill>
              <a:schemeClr val="accen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0"/>
          <p:cNvSpPr txBox="1">
            <a:spLocks noGrp="1"/>
          </p:cNvSpPr>
          <p:nvPr>
            <p:ph type="subTitle" idx="1"/>
          </p:nvPr>
        </p:nvSpPr>
        <p:spPr>
          <a:xfrm>
            <a:off x="1229838" y="4405341"/>
            <a:ext cx="6714000" cy="5562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1600" b="1">
                <a:solidFill>
                  <a:schemeClr val="dk1"/>
                </a:solidFill>
                <a:latin typeface="Barlow Semi Condensed"/>
                <a:ea typeface="Barlow Semi Condensed"/>
                <a:cs typeface="Barlow Semi Condensed"/>
                <a:sym typeface="Barlow Semi Condensed"/>
              </a:rPr>
              <a:t>We have included </a:t>
            </a:r>
            <a:r>
              <a:rPr lang="en" sz="1600">
                <a:solidFill>
                  <a:schemeClr val="dk1"/>
                </a:solidFill>
                <a:latin typeface="Barlow Semi Condensed"/>
                <a:ea typeface="Barlow Semi Condensed"/>
                <a:cs typeface="Barlow Semi Condensed"/>
                <a:sym typeface="Barlow Semi Condensed"/>
              </a:rPr>
              <a:t>not only the fields specified by the project documentation, but </a:t>
            </a:r>
            <a:r>
              <a:rPr lang="en" sz="1600" b="1">
                <a:solidFill>
                  <a:schemeClr val="dk1"/>
                </a:solidFill>
                <a:latin typeface="Barlow Semi Condensed"/>
                <a:ea typeface="Barlow Semi Condensed"/>
                <a:cs typeface="Barlow Semi Condensed"/>
                <a:sym typeface="Barlow Semi Condensed"/>
              </a:rPr>
              <a:t>also the data used to create the dataset</a:t>
            </a:r>
            <a:r>
              <a:rPr lang="en" sz="1600">
                <a:solidFill>
                  <a:schemeClr val="dk1"/>
                </a:solidFill>
                <a:latin typeface="Barlow Semi Condensed"/>
                <a:ea typeface="Barlow Semi Condensed"/>
                <a:cs typeface="Barlow Semi Condensed"/>
                <a:sym typeface="Barlow Semi Condensed"/>
              </a:rPr>
              <a:t> (the ones identified by the </a:t>
            </a:r>
            <a:r>
              <a:rPr lang="en" sz="1600">
                <a:solidFill>
                  <a:srgbClr val="CCCCCC"/>
                </a:solidFill>
                <a:latin typeface="Barlow Semi Condensed"/>
                <a:ea typeface="Barlow Semi Condensed"/>
                <a:cs typeface="Barlow Semi Condensed"/>
                <a:sym typeface="Barlow Semi Condensed"/>
              </a:rPr>
              <a:t>grey </a:t>
            </a:r>
            <a:r>
              <a:rPr lang="en" sz="1600">
                <a:solidFill>
                  <a:schemeClr val="dk1"/>
                </a:solidFill>
                <a:latin typeface="Barlow Semi Condensed"/>
                <a:ea typeface="Barlow Semi Condensed"/>
                <a:cs typeface="Barlow Semi Condensed"/>
                <a:sym typeface="Barlow Semi Condensed"/>
              </a:rPr>
              <a:t>colour).</a:t>
            </a:r>
            <a:endParaRPr sz="1600">
              <a:solidFill>
                <a:schemeClr val="dk1"/>
              </a:solidFill>
              <a:latin typeface="Barlow Semi Condensed"/>
              <a:ea typeface="Barlow Semi Condensed"/>
              <a:cs typeface="Barlow Semi Condensed"/>
              <a:sym typeface="Barlow Semi Condensed"/>
            </a:endParaRPr>
          </a:p>
        </p:txBody>
      </p:sp>
      <p:cxnSp>
        <p:nvCxnSpPr>
          <p:cNvPr id="2197" name="Google Shape;2197;p40"/>
          <p:cNvCxnSpPr>
            <a:stCxn id="2195" idx="0"/>
          </p:cNvCxnSpPr>
          <p:nvPr/>
        </p:nvCxnSpPr>
        <p:spPr>
          <a:xfrm rot="10800000" flipH="1">
            <a:off x="4572013" y="3482600"/>
            <a:ext cx="482400" cy="841500"/>
          </a:xfrm>
          <a:prstGeom prst="straightConnector1">
            <a:avLst/>
          </a:prstGeom>
          <a:noFill/>
          <a:ln w="19050" cap="flat" cmpd="sng">
            <a:solidFill>
              <a:schemeClr val="accent1"/>
            </a:solidFill>
            <a:prstDash val="solid"/>
            <a:round/>
            <a:headEnd type="none" w="med" len="med"/>
            <a:tailEnd type="stealth" w="med" len="med"/>
          </a:ln>
        </p:spPr>
      </p:cxnSp>
      <p:cxnSp>
        <p:nvCxnSpPr>
          <p:cNvPr id="2198" name="Google Shape;2198;p40"/>
          <p:cNvCxnSpPr/>
          <p:nvPr/>
        </p:nvCxnSpPr>
        <p:spPr>
          <a:xfrm rot="10800000" flipH="1">
            <a:off x="4579363" y="4070291"/>
            <a:ext cx="528600" cy="253800"/>
          </a:xfrm>
          <a:prstGeom prst="straightConnector1">
            <a:avLst/>
          </a:prstGeom>
          <a:noFill/>
          <a:ln w="19050" cap="flat" cmpd="sng">
            <a:solidFill>
              <a:schemeClr val="accent1"/>
            </a:solidFill>
            <a:prstDash val="solid"/>
            <a:round/>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9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9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9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2"/>
        <p:cNvGrpSpPr/>
        <p:nvPr/>
      </p:nvGrpSpPr>
      <p:grpSpPr>
        <a:xfrm>
          <a:off x="0" y="0"/>
          <a:ext cx="0" cy="0"/>
          <a:chOff x="0" y="0"/>
          <a:chExt cx="0" cy="0"/>
        </a:xfrm>
      </p:grpSpPr>
      <p:sp>
        <p:nvSpPr>
          <p:cNvPr id="2203" name="Google Shape;2203;p41"/>
          <p:cNvSpPr txBox="1">
            <a:spLocks noGrp="1"/>
          </p:cNvSpPr>
          <p:nvPr>
            <p:ph type="subTitle" idx="1"/>
          </p:nvPr>
        </p:nvSpPr>
        <p:spPr>
          <a:xfrm>
            <a:off x="2743050" y="1327588"/>
            <a:ext cx="5903400" cy="3288900"/>
          </a:xfrm>
          <a:prstGeom prst="rect">
            <a:avLst/>
          </a:prstGeom>
          <a:noFill/>
          <a:ln>
            <a:noFill/>
          </a:ln>
        </p:spPr>
        <p:txBody>
          <a:bodyPr spcFirstLastPara="1" wrap="square" lIns="91425" tIns="91425" rIns="91425" bIns="91425" anchor="ctr" anchorCtr="0">
            <a:spAutoFit/>
          </a:bodyPr>
          <a:lstStyle/>
          <a:p>
            <a:pPr marL="457200" lvl="0" indent="-330200" algn="just" rtl="0">
              <a:spcBef>
                <a:spcPts val="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customer_id </a:t>
            </a:r>
            <a:r>
              <a:rPr lang="en" sz="1600">
                <a:solidFill>
                  <a:schemeClr val="dk2"/>
                </a:solidFill>
                <a:latin typeface="Barlow Semi Condensed"/>
                <a:ea typeface="Barlow Semi Condensed"/>
                <a:cs typeface="Barlow Semi Condensed"/>
                <a:sym typeface="Barlow Semi Condensed"/>
              </a:rPr>
              <a:t>is a unique identifier for each customer;</a:t>
            </a:r>
            <a:endParaRPr sz="1600">
              <a:solidFill>
                <a:schemeClr val="dk2"/>
              </a:solidFill>
              <a:latin typeface="Barlow Semi Condensed"/>
              <a:ea typeface="Barlow Semi Condensed"/>
              <a:cs typeface="Barlow Semi Condensed"/>
              <a:sym typeface="Barlow Semi Condensed"/>
            </a:endParaRPr>
          </a:p>
          <a:p>
            <a:pPr marL="457200" lvl="0" indent="-330200" algn="just" rtl="0">
              <a:spcBef>
                <a:spcPts val="1000"/>
              </a:spcBef>
              <a:spcAft>
                <a:spcPts val="0"/>
              </a:spcAft>
              <a:buClr>
                <a:schemeClr val="accent1"/>
              </a:buClr>
              <a:buSzPts val="1600"/>
              <a:buChar char="●"/>
            </a:pPr>
            <a:r>
              <a:rPr lang="en" sz="1600">
                <a:solidFill>
                  <a:schemeClr val="dk2"/>
                </a:solidFill>
                <a:latin typeface="Barlow Semi Condensed"/>
                <a:ea typeface="Barlow Semi Condensed"/>
                <a:cs typeface="Barlow Semi Condensed"/>
                <a:sym typeface="Barlow Semi Condensed"/>
              </a:rPr>
              <a:t>the pair (</a:t>
            </a:r>
            <a:r>
              <a:rPr lang="en" sz="1600" b="1">
                <a:solidFill>
                  <a:schemeClr val="dk1"/>
                </a:solidFill>
                <a:latin typeface="Barlow Semi Condensed"/>
                <a:ea typeface="Barlow Semi Condensed"/>
                <a:cs typeface="Barlow Semi Condensed"/>
                <a:sym typeface="Barlow Semi Condensed"/>
              </a:rPr>
              <a:t>x_customer_id</a:t>
            </a:r>
            <a:r>
              <a:rPr lang="en" sz="1600">
                <a:solidFill>
                  <a:schemeClr val="dk2"/>
                </a:solidFill>
                <a:latin typeface="Barlow Semi Condensed"/>
                <a:ea typeface="Barlow Semi Condensed"/>
                <a:cs typeface="Barlow Semi Condensed"/>
                <a:sym typeface="Barlow Semi Condensed"/>
              </a:rPr>
              <a:t>, </a:t>
            </a:r>
            <a:r>
              <a:rPr lang="en" sz="1600" b="1">
                <a:solidFill>
                  <a:schemeClr val="dk1"/>
                </a:solidFill>
                <a:latin typeface="Barlow Semi Condensed"/>
                <a:ea typeface="Barlow Semi Condensed"/>
                <a:cs typeface="Barlow Semi Condensed"/>
                <a:sym typeface="Barlow Semi Condensed"/>
              </a:rPr>
              <a:t>y_customer_id</a:t>
            </a:r>
            <a:r>
              <a:rPr lang="en" sz="1600" i="1">
                <a:solidFill>
                  <a:schemeClr val="dk2"/>
                </a:solidFill>
                <a:latin typeface="Barlow Semi Condensed"/>
                <a:ea typeface="Barlow Semi Condensed"/>
                <a:cs typeface="Barlow Semi Condensed"/>
                <a:sym typeface="Barlow Semi Condensed"/>
              </a:rPr>
              <a:t>)</a:t>
            </a:r>
            <a:r>
              <a:rPr lang="en" sz="1600">
                <a:solidFill>
                  <a:schemeClr val="dk2"/>
                </a:solidFill>
                <a:latin typeface="Barlow Semi Condensed"/>
                <a:ea typeface="Barlow Semi Condensed"/>
                <a:cs typeface="Barlow Semi Condensed"/>
                <a:sym typeface="Barlow Semi Condensed"/>
              </a:rPr>
              <a:t> defines the geographical location of the customer;</a:t>
            </a:r>
            <a:endParaRPr sz="1600">
              <a:solidFill>
                <a:schemeClr val="dk2"/>
              </a:solidFill>
              <a:latin typeface="Barlow Semi Condensed"/>
              <a:ea typeface="Barlow Semi Condensed"/>
              <a:cs typeface="Barlow Semi Condensed"/>
              <a:sym typeface="Barlow Semi Condensed"/>
            </a:endParaRPr>
          </a:p>
          <a:p>
            <a:pPr marL="457200" lvl="0" indent="-330200" algn="just" rtl="0">
              <a:spcBef>
                <a:spcPts val="100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mean_amount </a:t>
            </a:r>
            <a:r>
              <a:rPr lang="en" sz="1600">
                <a:solidFill>
                  <a:schemeClr val="dk2"/>
                </a:solidFill>
                <a:latin typeface="Barlow Semi Condensed"/>
                <a:ea typeface="Barlow Semi Condensed"/>
                <a:cs typeface="Barlow Semi Condensed"/>
                <a:sym typeface="Barlow Semi Condensed"/>
              </a:rPr>
              <a:t>and </a:t>
            </a:r>
            <a:r>
              <a:rPr lang="en" sz="1600" b="1">
                <a:solidFill>
                  <a:schemeClr val="dk1"/>
                </a:solidFill>
                <a:latin typeface="Barlow Semi Condensed"/>
                <a:ea typeface="Barlow Semi Condensed"/>
                <a:cs typeface="Barlow Semi Condensed"/>
                <a:sym typeface="Barlow Semi Condensed"/>
              </a:rPr>
              <a:t>std_amount </a:t>
            </a:r>
            <a:r>
              <a:rPr lang="en" sz="1600">
                <a:solidFill>
                  <a:schemeClr val="dk2"/>
                </a:solidFill>
                <a:latin typeface="Barlow Semi Condensed"/>
                <a:ea typeface="Barlow Semi Condensed"/>
                <a:cs typeface="Barlow Semi Condensed"/>
                <a:sym typeface="Barlow Semi Condensed"/>
              </a:rPr>
              <a:t>are the mean and standard deviation of the transaction amounts for the customer;</a:t>
            </a:r>
            <a:endParaRPr sz="1600">
              <a:solidFill>
                <a:schemeClr val="dk2"/>
              </a:solidFill>
              <a:latin typeface="Barlow Semi Condensed"/>
              <a:ea typeface="Barlow Semi Condensed"/>
              <a:cs typeface="Barlow Semi Condensed"/>
              <a:sym typeface="Barlow Semi Condensed"/>
            </a:endParaRPr>
          </a:p>
          <a:p>
            <a:pPr marL="457200" lvl="0" indent="-330200" algn="just" rtl="0">
              <a:spcBef>
                <a:spcPts val="100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mean_nb_tx_per_day </a:t>
            </a:r>
            <a:r>
              <a:rPr lang="en" sz="1600">
                <a:solidFill>
                  <a:schemeClr val="dk2"/>
                </a:solidFill>
                <a:latin typeface="Barlow Semi Condensed"/>
                <a:ea typeface="Barlow Semi Condensed"/>
                <a:cs typeface="Barlow Semi Condensed"/>
                <a:sym typeface="Barlow Semi Condensed"/>
              </a:rPr>
              <a:t>is the average number of transactions per day for the customer;</a:t>
            </a:r>
            <a:endParaRPr sz="1600">
              <a:solidFill>
                <a:schemeClr val="dk2"/>
              </a:solidFill>
              <a:latin typeface="Barlow Semi Condensed"/>
              <a:ea typeface="Barlow Semi Condensed"/>
              <a:cs typeface="Barlow Semi Condensed"/>
              <a:sym typeface="Barlow Semi Condensed"/>
            </a:endParaRPr>
          </a:p>
          <a:p>
            <a:pPr marL="457200" lvl="0" indent="-330200" algn="just" rtl="0">
              <a:spcBef>
                <a:spcPts val="1000"/>
              </a:spcBef>
              <a:spcAft>
                <a:spcPts val="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available_terminals </a:t>
            </a:r>
            <a:r>
              <a:rPr lang="en" sz="1600">
                <a:solidFill>
                  <a:schemeClr val="dk2"/>
                </a:solidFill>
                <a:latin typeface="Barlow Semi Condensed"/>
                <a:ea typeface="Barlow Semi Condensed"/>
                <a:cs typeface="Barlow Semi Condensed"/>
                <a:sym typeface="Barlow Semi Condensed"/>
              </a:rPr>
              <a:t>is the set of terminals geographically close to the customer position and on which he/she can do transactions;</a:t>
            </a:r>
            <a:endParaRPr sz="1600">
              <a:solidFill>
                <a:schemeClr val="dk2"/>
              </a:solidFill>
              <a:latin typeface="Barlow Semi Condensed"/>
              <a:ea typeface="Barlow Semi Condensed"/>
              <a:cs typeface="Barlow Semi Condensed"/>
              <a:sym typeface="Barlow Semi Condensed"/>
            </a:endParaRPr>
          </a:p>
          <a:p>
            <a:pPr marL="457200" lvl="0" indent="-330200" algn="just" rtl="0">
              <a:spcBef>
                <a:spcPts val="1000"/>
              </a:spcBef>
              <a:spcAft>
                <a:spcPts val="1000"/>
              </a:spcAft>
              <a:buClr>
                <a:schemeClr val="accent1"/>
              </a:buClr>
              <a:buSzPts val="1600"/>
              <a:buChar char="●"/>
            </a:pPr>
            <a:r>
              <a:rPr lang="en" sz="1600" b="1">
                <a:solidFill>
                  <a:schemeClr val="dk1"/>
                </a:solidFill>
                <a:latin typeface="Barlow Semi Condensed"/>
                <a:ea typeface="Barlow Semi Condensed"/>
                <a:cs typeface="Barlow Semi Condensed"/>
                <a:sym typeface="Barlow Semi Condensed"/>
              </a:rPr>
              <a:t>nb_terminals </a:t>
            </a:r>
            <a:r>
              <a:rPr lang="en" sz="1600">
                <a:solidFill>
                  <a:schemeClr val="dk2"/>
                </a:solidFill>
                <a:latin typeface="Barlow Semi Condensed"/>
                <a:ea typeface="Barlow Semi Condensed"/>
                <a:cs typeface="Barlow Semi Condensed"/>
                <a:sym typeface="Barlow Semi Condensed"/>
              </a:rPr>
              <a:t>is equal to the length of available_terminals.</a:t>
            </a:r>
            <a:endParaRPr/>
          </a:p>
        </p:txBody>
      </p:sp>
      <p:pic>
        <p:nvPicPr>
          <p:cNvPr id="2204" name="Google Shape;2204;p41"/>
          <p:cNvPicPr preferRelativeResize="0"/>
          <p:nvPr/>
        </p:nvPicPr>
        <p:blipFill>
          <a:blip r:embed="rId3">
            <a:alphaModFix/>
          </a:blip>
          <a:stretch>
            <a:fillRect/>
          </a:stretch>
        </p:blipFill>
        <p:spPr>
          <a:xfrm>
            <a:off x="533250" y="1681390"/>
            <a:ext cx="2209800" cy="2581275"/>
          </a:xfrm>
          <a:prstGeom prst="rect">
            <a:avLst/>
          </a:prstGeom>
          <a:noFill/>
          <a:ln>
            <a:noFill/>
          </a:ln>
        </p:spPr>
      </p:pic>
      <p:sp>
        <p:nvSpPr>
          <p:cNvPr id="2205" name="Google Shape;2205;p41"/>
          <p:cNvSpPr txBox="1">
            <a:spLocks noGrp="1"/>
          </p:cNvSpPr>
          <p:nvPr>
            <p:ph type="title"/>
          </p:nvPr>
        </p:nvSpPr>
        <p:spPr>
          <a:xfrm>
            <a:off x="723748" y="338325"/>
            <a:ext cx="7696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Customer</a:t>
            </a:r>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6979</Words>
  <Application>Microsoft Office PowerPoint</Application>
  <PresentationFormat>Presentazione su schermo (16:9)</PresentationFormat>
  <Paragraphs>529</Paragraphs>
  <Slides>56</Slides>
  <Notes>56</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56</vt:i4>
      </vt:variant>
    </vt:vector>
  </HeadingPairs>
  <TitlesOfParts>
    <vt:vector size="65" baseType="lpstr">
      <vt:lpstr>Barlow Semi Condensed Light</vt:lpstr>
      <vt:lpstr>Arial</vt:lpstr>
      <vt:lpstr>Barlow Semi Condensed Medium</vt:lpstr>
      <vt:lpstr>Barlow Semi Condensed</vt:lpstr>
      <vt:lpstr>Roboto Condensed Light</vt:lpstr>
      <vt:lpstr>Courier New</vt:lpstr>
      <vt:lpstr>Georgia</vt:lpstr>
      <vt:lpstr>Fjalla One</vt:lpstr>
      <vt:lpstr>Technology Consulting by Slidesgo</vt:lpstr>
      <vt:lpstr>Creation of a NoSQL DataBase for Credit Card Fraud Detection</vt:lpstr>
      <vt:lpstr>Table of Contents</vt:lpstr>
      <vt:lpstr>Python Code</vt:lpstr>
      <vt:lpstr>Changes applied to the Python code </vt:lpstr>
      <vt:lpstr>Dataset creation</vt:lpstr>
      <vt:lpstr>Dataset creation time </vt:lpstr>
      <vt:lpstr>UML Class Diagram</vt:lpstr>
      <vt:lpstr>UML Class Diagram </vt:lpstr>
      <vt:lpstr>Customer</vt:lpstr>
      <vt:lpstr>Terminal </vt:lpstr>
      <vt:lpstr>Transaction </vt:lpstr>
      <vt:lpstr>Transaction - cont </vt:lpstr>
      <vt:lpstr>UML Class Diagram </vt:lpstr>
      <vt:lpstr>Logical Data Model</vt:lpstr>
      <vt:lpstr>Implementation choices   </vt:lpstr>
      <vt:lpstr>Implementation choices - cont</vt:lpstr>
      <vt:lpstr>Graph database</vt:lpstr>
      <vt:lpstr>Neo4j</vt:lpstr>
      <vt:lpstr>Cypher, Load and Queries</vt:lpstr>
      <vt:lpstr>Loading of the CSV files</vt:lpstr>
      <vt:lpstr>Loading of the CSV files</vt:lpstr>
      <vt:lpstr>Loading of the CSV files</vt:lpstr>
      <vt:lpstr>Dataset loading time</vt:lpstr>
      <vt:lpstr>Dataset loading time </vt:lpstr>
      <vt:lpstr>Queries</vt:lpstr>
      <vt:lpstr>Queries</vt:lpstr>
      <vt:lpstr>Queries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Queries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Creation of a NoSQL DataBase for Credit Card Fraud Detection</dc:title>
  <cp:lastModifiedBy>Martina Baga</cp:lastModifiedBy>
  <cp:revision>1</cp:revision>
  <dcterms:modified xsi:type="dcterms:W3CDTF">2023-06-08T16:03:44Z</dcterms:modified>
</cp:coreProperties>
</file>