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iNtv0OuoiVjiRRxGOSMu8Noc6b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B1004B-2932-4EFF-8807-E5FCEFA877C9}">
  <a:tblStyle styleId="{ADB1004B-2932-4EFF-8807-E5FCEFA877C9}" styleName="Table_0">
    <a:wholeTbl>
      <a:tcTxStyle b="off" i="off">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210250" y="1244575"/>
            <a:ext cx="3911400" cy="3851100"/>
          </a:xfrm>
          <a:prstGeom prst="rect">
            <a:avLst/>
          </a:prstGeom>
          <a:noFill/>
          <a:ln>
            <a:noFill/>
          </a:ln>
        </p:spPr>
        <p:txBody>
          <a:bodyPr anchorCtr="0" anchor="t" bIns="45700" lIns="91425" spcFirstLastPara="1" rIns="91425" wrap="square" tIns="45700">
            <a:spAutoFit/>
          </a:bodyPr>
          <a:lstStyle/>
          <a:p>
            <a:pPr indent="0" lvl="0" marL="381000" marR="381000" rtl="0" algn="ctr">
              <a:lnSpc>
                <a:spcPct val="120000"/>
              </a:lnSpc>
              <a:spcBef>
                <a:spcPts val="0"/>
              </a:spcBef>
              <a:spcAft>
                <a:spcPts val="0"/>
              </a:spcAft>
              <a:buClr>
                <a:schemeClr val="dk1"/>
              </a:buClr>
              <a:buSzPts val="1100"/>
              <a:buFont typeface="Arial"/>
              <a:buNone/>
            </a:pPr>
            <a:r>
              <a:rPr b="1" lang="en-US" sz="2000">
                <a:solidFill>
                  <a:srgbClr val="201F1E"/>
                </a:solidFill>
                <a:highlight>
                  <a:srgbClr val="FFFFFF"/>
                </a:highlight>
                <a:latin typeface="Calibri"/>
                <a:ea typeface="Calibri"/>
                <a:cs typeface="Calibri"/>
                <a:sym typeface="Calibri"/>
              </a:rPr>
              <a:t>Attention CGU Staff </a:t>
            </a:r>
            <a:endParaRPr b="1" sz="2000">
              <a:solidFill>
                <a:srgbClr val="201F1E"/>
              </a:solidFill>
              <a:highlight>
                <a:srgbClr val="FFFFFF"/>
              </a:highlight>
              <a:latin typeface="Calibri"/>
              <a:ea typeface="Calibri"/>
              <a:cs typeface="Calibri"/>
              <a:sym typeface="Calibri"/>
            </a:endParaRPr>
          </a:p>
          <a:p>
            <a:pPr indent="0" lvl="0" marL="0" marR="381000" rtl="0" algn="l">
              <a:lnSpc>
                <a:spcPct val="120000"/>
              </a:lnSpc>
              <a:spcBef>
                <a:spcPts val="0"/>
              </a:spcBef>
              <a:spcAft>
                <a:spcPts val="0"/>
              </a:spcAft>
              <a:buClr>
                <a:schemeClr val="dk1"/>
              </a:buClr>
              <a:buSzPts val="1100"/>
              <a:buFont typeface="Arial"/>
              <a:buNone/>
            </a:pPr>
            <a:r>
              <a:rPr lang="en-US" sz="2000">
                <a:solidFill>
                  <a:srgbClr val="201F1E"/>
                </a:solidFill>
                <a:highlight>
                  <a:srgbClr val="FFFFFF"/>
                </a:highlight>
                <a:latin typeface="Calibri"/>
                <a:ea typeface="Calibri"/>
                <a:cs typeface="Calibri"/>
                <a:sym typeface="Calibri"/>
              </a:rPr>
              <a:t>It is time to move towards transdisciplinary, ethical, future focused teaching practices! Our presentation will teach you how to shift your classroom norms from information transmission. to full student engagement!</a:t>
            </a:r>
            <a:endParaRPr sz="2000">
              <a:solidFill>
                <a:srgbClr val="201F1E"/>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9074" l="10691" r="12038" t="12245"/>
          <a:stretch/>
        </p:blipFill>
        <p:spPr>
          <a:xfrm>
            <a:off x="294401" y="3834475"/>
            <a:ext cx="3502300" cy="2674600"/>
          </a:xfrm>
          <a:prstGeom prst="rect">
            <a:avLst/>
          </a:prstGeom>
          <a:noFill/>
          <a:ln>
            <a:noFill/>
          </a:ln>
        </p:spPr>
      </p:pic>
      <p:sp>
        <p:nvSpPr>
          <p:cNvPr id="86" name="Google Shape;86;p1"/>
          <p:cNvSpPr/>
          <p:nvPr/>
        </p:nvSpPr>
        <p:spPr>
          <a:xfrm>
            <a:off x="8741150" y="1352725"/>
            <a:ext cx="3108000" cy="512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2000">
                <a:solidFill>
                  <a:schemeClr val="dk1"/>
                </a:solidFill>
                <a:latin typeface="Calibri"/>
                <a:ea typeface="Calibri"/>
                <a:cs typeface="Calibri"/>
                <a:sym typeface="Calibri"/>
              </a:rPr>
              <a:t>Definition of </a:t>
            </a:r>
            <a:r>
              <a:rPr b="0" i="0" lang="en-US" sz="2000" u="none" cap="none" strike="noStrike">
                <a:solidFill>
                  <a:schemeClr val="dk1"/>
                </a:solidFill>
                <a:latin typeface="Calibri"/>
                <a:ea typeface="Calibri"/>
                <a:cs typeface="Calibri"/>
                <a:sym typeface="Calibri"/>
              </a:rPr>
              <a:t>Transdisciplinary </a:t>
            </a:r>
            <a:r>
              <a:rPr lang="en-US" sz="2000">
                <a:solidFill>
                  <a:schemeClr val="dk1"/>
                </a:solidFill>
                <a:latin typeface="Calibri"/>
                <a:ea typeface="Calibri"/>
                <a:cs typeface="Calibri"/>
                <a:sym typeface="Calibri"/>
              </a:rPr>
              <a:t>P</a:t>
            </a:r>
            <a:r>
              <a:rPr b="0" i="0" lang="en-US" sz="2000" u="none" cap="none" strike="noStrike">
                <a:solidFill>
                  <a:schemeClr val="dk1"/>
                </a:solidFill>
                <a:latin typeface="Calibri"/>
                <a:ea typeface="Calibri"/>
                <a:cs typeface="Calibri"/>
                <a:sym typeface="Calibri"/>
              </a:rPr>
              <a:t>edagogy: This is an instructional method that incorporates the significant objectives of multiple disciplines. It is focused on design thinking, which includes getting to know and understand your students so that you can develop a learning experience that meets the needs of the learner, fosters growth and sets them up to flourish and succeed in school and beyond. </a:t>
            </a:r>
            <a:endParaRPr b="0" i="0" sz="2000" u="none" cap="none" strike="noStrike">
              <a:solidFill>
                <a:schemeClr val="dk1"/>
              </a:solidFill>
              <a:latin typeface="Calibri"/>
              <a:ea typeface="Calibri"/>
              <a:cs typeface="Calibri"/>
              <a:sym typeface="Calibri"/>
            </a:endParaRPr>
          </a:p>
        </p:txBody>
      </p:sp>
      <p:graphicFrame>
        <p:nvGraphicFramePr>
          <p:cNvPr id="87" name="Google Shape;87;p1"/>
          <p:cNvGraphicFramePr/>
          <p:nvPr/>
        </p:nvGraphicFramePr>
        <p:xfrm>
          <a:off x="4041038" y="1428900"/>
          <a:ext cx="3000000" cy="3000000"/>
        </p:xfrm>
        <a:graphic>
          <a:graphicData uri="http://schemas.openxmlformats.org/drawingml/2006/table">
            <a:tbl>
              <a:tblPr>
                <a:noFill/>
                <a:tableStyleId>{ADB1004B-2932-4EFF-8807-E5FCEFA877C9}</a:tableStyleId>
              </a:tblPr>
              <a:tblGrid>
                <a:gridCol w="4455750"/>
              </a:tblGrid>
              <a:tr h="332725">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2D3B45"/>
                          </a:solidFill>
                          <a:highlight>
                            <a:srgbClr val="FFFFFF"/>
                          </a:highlight>
                        </a:rPr>
                        <a:t>Multiliteracies</a:t>
                      </a:r>
                      <a:r>
                        <a:rPr lang="en-US" sz="1200" u="none" cap="none" strike="noStrike">
                          <a:solidFill>
                            <a:srgbClr val="2D3B45"/>
                          </a:solidFill>
                          <a:highlight>
                            <a:srgbClr val="FFFFFF"/>
                          </a:highlight>
                        </a:rPr>
                        <a:t> to expand thoughts, modes and contexts</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2725">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2D3B45"/>
                          </a:solidFill>
                          <a:highlight>
                            <a:srgbClr val="FFFFFF"/>
                          </a:highlight>
                        </a:rPr>
                        <a:t>Transdisciplinary </a:t>
                      </a:r>
                      <a:r>
                        <a:rPr lang="en-US" sz="1200" u="none" cap="none" strike="noStrike">
                          <a:solidFill>
                            <a:srgbClr val="2D3B45"/>
                          </a:solidFill>
                          <a:highlight>
                            <a:srgbClr val="FFFFFF"/>
                          </a:highlight>
                        </a:rPr>
                        <a:t>to explore topics through other lenses</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10400">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2D3B45"/>
                          </a:solidFill>
                          <a:highlight>
                            <a:srgbClr val="FFFFFF"/>
                          </a:highlight>
                        </a:rPr>
                        <a:t>UDL</a:t>
                      </a:r>
                      <a:r>
                        <a:rPr lang="en-US" sz="1200" u="none" cap="none" strike="noStrike">
                          <a:solidFill>
                            <a:srgbClr val="2D3B45"/>
                          </a:solidFill>
                          <a:highlight>
                            <a:srgbClr val="FFFFFF"/>
                          </a:highlight>
                        </a:rPr>
                        <a:t> to provide options for leveled assignments</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2725">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2D3B45"/>
                          </a:solidFill>
                          <a:highlight>
                            <a:srgbClr val="FFFFFF"/>
                          </a:highlight>
                        </a:rPr>
                        <a:t>SAMR</a:t>
                      </a:r>
                      <a:r>
                        <a:rPr lang="en-US" sz="1200" u="none" cap="none" strike="noStrike">
                          <a:solidFill>
                            <a:srgbClr val="2D3B45"/>
                          </a:solidFill>
                          <a:highlight>
                            <a:srgbClr val="FFFFFF"/>
                          </a:highlight>
                        </a:rPr>
                        <a:t> guides technology to move towards redefinition </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2725">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2D3B45"/>
                          </a:solidFill>
                          <a:highlight>
                            <a:srgbClr val="FFFFFF"/>
                          </a:highlight>
                        </a:rPr>
                        <a:t>Employ Outcome Based Assessment </a:t>
                      </a:r>
                      <a:r>
                        <a:rPr lang="en-US" sz="1200" u="none" cap="none" strike="noStrike">
                          <a:solidFill>
                            <a:srgbClr val="2D3B45"/>
                          </a:solidFill>
                          <a:highlight>
                            <a:srgbClr val="FFFFFF"/>
                          </a:highlight>
                        </a:rPr>
                        <a:t>to measure learning</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953775">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2D3B45"/>
                          </a:solidFill>
                          <a:highlight>
                            <a:srgbClr val="FFFFFF"/>
                          </a:highlight>
                        </a:rPr>
                        <a:t>Build Community </a:t>
                      </a:r>
                      <a:r>
                        <a:rPr lang="en-US" sz="1200" u="none" cap="none" strike="noStrike">
                          <a:solidFill>
                            <a:srgbClr val="2D3B45"/>
                          </a:solidFill>
                          <a:highlight>
                            <a:srgbClr val="FFFFFF"/>
                          </a:highlight>
                        </a:rPr>
                        <a:t>the process of implementing community building activities</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10400">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2D3B45"/>
                          </a:solidFill>
                          <a:highlight>
                            <a:srgbClr val="FFFFFF"/>
                          </a:highlight>
                        </a:rPr>
                        <a:t>Engagement </a:t>
                      </a:r>
                      <a:r>
                        <a:rPr lang="en-US" sz="1200" u="none" cap="none" strike="noStrike">
                          <a:solidFill>
                            <a:srgbClr val="2D3B45"/>
                          </a:solidFill>
                          <a:highlight>
                            <a:srgbClr val="FFFFFF"/>
                          </a:highlight>
                        </a:rPr>
                        <a:t>- student led mini-lectures, transparent rubrics</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39875">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2D3B45"/>
                          </a:solidFill>
                          <a:highlight>
                            <a:srgbClr val="FFFFFF"/>
                          </a:highlight>
                        </a:rPr>
                        <a:t>Bloom’s and Fink’s Taxonomies </a:t>
                      </a:r>
                      <a:r>
                        <a:rPr lang="en-US" sz="1200" u="none" cap="none" strike="noStrike">
                          <a:solidFill>
                            <a:srgbClr val="2D3B45"/>
                          </a:solidFill>
                          <a:highlight>
                            <a:srgbClr val="FFFFFF"/>
                          </a:highlight>
                        </a:rPr>
                        <a:t>- focus classwork on higher order assignments </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39875">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2D3B45"/>
                          </a:solidFill>
                          <a:highlight>
                            <a:srgbClr val="FFFFFF"/>
                          </a:highlight>
                        </a:rPr>
                        <a:t>Cynefin Frame</a:t>
                      </a:r>
                      <a:r>
                        <a:rPr lang="en-US" sz="1200" u="none" cap="none" strike="noStrike">
                          <a:solidFill>
                            <a:srgbClr val="2D3B45"/>
                          </a:solidFill>
                          <a:highlight>
                            <a:srgbClr val="FFFFFF"/>
                          </a:highlight>
                        </a:rPr>
                        <a:t> to scaffold learning towards the complex/complicated</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4705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2D3B45"/>
                          </a:solidFill>
                          <a:highlight>
                            <a:srgbClr val="FFFFFF"/>
                          </a:highlight>
                        </a:rPr>
                        <a:t>C</a:t>
                      </a:r>
                      <a:r>
                        <a:rPr b="1" lang="en-US" sz="1200" u="none" cap="none" strike="noStrike">
                          <a:solidFill>
                            <a:srgbClr val="2D3B45"/>
                          </a:solidFill>
                          <a:highlight>
                            <a:srgbClr val="FFFFFF"/>
                          </a:highlight>
                        </a:rPr>
                        <a:t>ommunication/Oration i</a:t>
                      </a:r>
                      <a:r>
                        <a:rPr lang="en-US" sz="1200" u="none" cap="none" strike="noStrike">
                          <a:solidFill>
                            <a:srgbClr val="2D3B45"/>
                          </a:solidFill>
                          <a:highlight>
                            <a:srgbClr val="FFFFFF"/>
                          </a:highlight>
                        </a:rPr>
                        <a:t>nclude a mix of communication components to increase versatility in expressing effectively </a:t>
                      </a:r>
                      <a:endParaRPr sz="1200" u="none" cap="none" strike="noStrike">
                        <a:solidFill>
                          <a:srgbClr val="2D3B45"/>
                        </a:solidFill>
                        <a:highlight>
                          <a:srgbClr val="FFFFFF"/>
                        </a:highlight>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B45"/>
                        </a:solidFill>
                        <a:highlight>
                          <a:srgbClr val="FFFFFF"/>
                        </a:highlight>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88" name="Google Shape;88;p1"/>
          <p:cNvSpPr/>
          <p:nvPr/>
        </p:nvSpPr>
        <p:spPr>
          <a:xfrm>
            <a:off x="0" y="-51200"/>
            <a:ext cx="12192000" cy="1185900"/>
          </a:xfrm>
          <a:prstGeom prst="rect">
            <a:avLst/>
          </a:prstGeom>
          <a:solidFill>
            <a:srgbClr val="00B6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300">
                <a:solidFill>
                  <a:schemeClr val="lt1"/>
                </a:solidFill>
              </a:rPr>
              <a:t>10 Transdisciplinary Ethical Future Focused Principles</a:t>
            </a:r>
            <a:endParaRPr b="1" sz="3300">
              <a:solidFill>
                <a:schemeClr val="lt1"/>
              </a:solidFill>
            </a:endParaRPr>
          </a:p>
          <a:p>
            <a:pPr indent="0" lvl="0" marL="0" rtl="0" algn="l">
              <a:spcBef>
                <a:spcPts val="0"/>
              </a:spcBef>
              <a:spcAft>
                <a:spcPts val="0"/>
              </a:spcAft>
              <a:buNone/>
            </a:pPr>
            <a:r>
              <a:rPr lang="en-US" sz="1300">
                <a:solidFill>
                  <a:schemeClr val="lt1"/>
                </a:solidFill>
              </a:rPr>
              <a:t>             </a:t>
            </a:r>
            <a:r>
              <a:rPr lang="en-US">
                <a:solidFill>
                  <a:schemeClr val="lt1"/>
                </a:solidFill>
              </a:rPr>
              <a:t>Cindy Cheng, Christine D’Amico, Eric Thomas and Jamila Vorise</a:t>
            </a:r>
            <a:endParaRPr>
              <a:solidFill>
                <a:schemeClr val="lt1"/>
              </a:solidFill>
            </a:endParaRPr>
          </a:p>
          <a:p>
            <a:pPr indent="0" lvl="0" marL="0" rtl="0" algn="l">
              <a:spcBef>
                <a:spcPts val="0"/>
              </a:spcBef>
              <a:spcAft>
                <a:spcPts val="0"/>
              </a:spcAft>
              <a:buNone/>
            </a:pPr>
            <a:r>
              <a:rPr lang="en-US">
                <a:solidFill>
                  <a:schemeClr val="lt1"/>
                </a:solidFill>
              </a:rPr>
              <a:t>            PFF 530, Summer 2020</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2020-07-25T07:48:25Z</dcterms:created>
  <dc:creator>Cindy Cheng</dc:creator>
</cp:coreProperties>
</file>