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0"/>
  </p:notesMasterIdLst>
  <p:sldIdLst>
    <p:sldId id="282" r:id="rId2"/>
    <p:sldId id="268" r:id="rId3"/>
    <p:sldId id="258" r:id="rId4"/>
    <p:sldId id="269" r:id="rId5"/>
    <p:sldId id="270" r:id="rId6"/>
    <p:sldId id="271" r:id="rId7"/>
    <p:sldId id="272" r:id="rId8"/>
    <p:sldId id="260" r:id="rId9"/>
    <p:sldId id="273" r:id="rId10"/>
    <p:sldId id="275" r:id="rId11"/>
    <p:sldId id="276" r:id="rId12"/>
    <p:sldId id="265" r:id="rId13"/>
    <p:sldId id="277" r:id="rId14"/>
    <p:sldId id="278" r:id="rId15"/>
    <p:sldId id="279" r:id="rId16"/>
    <p:sldId id="261" r:id="rId17"/>
    <p:sldId id="262"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265939-7272-41F7-AF3D-DA06A7953132}" type="datetimeFigureOut">
              <a:rPr lang="en-US" smtClean="0"/>
              <a:pPr/>
              <a:t>11/29/2014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17A5E-16E9-4193-8297-0243F7C50A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A5642-D41D-4B0B-9BBF-1E8342EC8CD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14CC9E-6370-4ADD-A390-FB8214ADA2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185FC2-ACD9-4BB6-852D-8B86FF6FA037}" type="datetimeFigureOut">
              <a:rPr lang="en-US" smtClean="0"/>
              <a:pPr/>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14CC9E-6370-4ADD-A390-FB8214ADA2D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185FC2-ACD9-4BB6-852D-8B86FF6FA037}" type="datetimeFigureOut">
              <a:rPr lang="en-US" smtClean="0"/>
              <a:pPr/>
              <a:t>11/29/2014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14CC9E-6370-4ADD-A390-FB8214ADA2D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			Any cab</a:t>
            </a:r>
            <a:endParaRPr lang="en-US" sz="6000" b="1" dirty="0"/>
          </a:p>
        </p:txBody>
      </p:sp>
      <p:pic>
        <p:nvPicPr>
          <p:cNvPr id="4" name="Content Placeholder 3" descr="pic"/>
          <p:cNvPicPr>
            <a:picLocks noGrp="1"/>
          </p:cNvPicPr>
          <p:nvPr>
            <p:ph idx="1"/>
          </p:nvPr>
        </p:nvPicPr>
        <p:blipFill>
          <a:blip r:embed="rId2" cstate="print"/>
          <a:stretch>
            <a:fillRect/>
          </a:stretch>
        </p:blipFill>
        <p:spPr bwMode="auto">
          <a:xfrm>
            <a:off x="457200" y="2278887"/>
            <a:ext cx="8229600" cy="370198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81000" y="0"/>
            <a:ext cx="8229600" cy="6858000"/>
          </a:xfrm>
          <a:prstGeom prst="rect">
            <a:avLst/>
          </a:prstGeom>
        </p:spPr>
        <p:txBody>
          <a:bodyPr vert="horz">
            <a:normAutofit/>
          </a:bodyPr>
          <a:lstStyle/>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Many of the apps available in </a:t>
            </a:r>
            <a:r>
              <a:rPr lang="en-US" sz="2800" dirty="0" err="1" smtClean="0"/>
              <a:t>google</a:t>
            </a:r>
            <a:r>
              <a:rPr lang="en-US" sz="2800" dirty="0" smtClean="0"/>
              <a:t> play store uses any one of these services for tracking users current position. But each of the services has its own pros and cons.</a:t>
            </a:r>
          </a:p>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GPS feasts on your Smartphone's battery (though not as much as the display does). Many users turn GPS off on their phones to extend battery life, and even apps use it cautiously.</a:t>
            </a:r>
          </a:p>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However, GPS (or location) is also a key component of what many of the interesting apps and services rely 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tabLst/>
              <a:defRPr/>
            </a:pPr>
            <a:endParaRPr kumimoji="0" lang="en-US" sz="28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81000" y="0"/>
            <a:ext cx="8229600" cy="6858000"/>
          </a:xfrm>
          <a:prstGeom prst="rect">
            <a:avLst/>
          </a:prstGeom>
        </p:spPr>
        <p:txBody>
          <a:bodyPr vert="horz">
            <a:normAutofit/>
          </a:bodyPr>
          <a:lstStyle/>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Wi-Fi has less location accuracy when compare to gps but less power consumption also.</a:t>
            </a:r>
          </a:p>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Network providers are very weak in delivering the accurate location updates, but the least power consumption.</a:t>
            </a:r>
          </a:p>
          <a:p>
            <a:pPr algn="just" fontAlgn="base">
              <a:buFont typeface="Courier New" pitchFamily="49" charset="0"/>
              <a:buChar char="o"/>
            </a:pPr>
            <a:endParaRPr lang="en-US" sz="2800" dirty="0" smtClean="0"/>
          </a:p>
          <a:p>
            <a:pPr algn="just" fontAlgn="base">
              <a:buFont typeface="Courier New" pitchFamily="49" charset="0"/>
              <a:buChar char="o"/>
            </a:pPr>
            <a:r>
              <a:rPr lang="en-US" sz="2800" dirty="0" smtClean="0"/>
              <a:t>To handle the battery life problem, Google announced a </a:t>
            </a:r>
            <a:r>
              <a:rPr lang="en-US" sz="2800" b="1" dirty="0" smtClean="0"/>
              <a:t>fused location API</a:t>
            </a:r>
            <a:r>
              <a:rPr lang="en-US" sz="2800" dirty="0" smtClean="0"/>
              <a:t>. In principle, this would be a single API that would let users access location services. Behind the scenes, the API combines GPS, Wi-Fi, cellular data and other sensors to detect the user’s location.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tabLst/>
              <a:defRPr/>
            </a:pPr>
            <a:endParaRPr kumimoji="0" lang="en-US" sz="28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295400"/>
          </a:xfrm>
        </p:spPr>
        <p:txBody>
          <a:bodyPr/>
          <a:lstStyle/>
          <a:p>
            <a:r>
              <a:rPr lang="en-US" dirty="0" smtClean="0"/>
              <a:t>Parse clod data store</a:t>
            </a:r>
            <a:endParaRPr lang="en-US" dirty="0"/>
          </a:p>
        </p:txBody>
      </p:sp>
      <p:sp>
        <p:nvSpPr>
          <p:cNvPr id="4" name="Subtitle 2"/>
          <p:cNvSpPr txBox="1">
            <a:spLocks/>
          </p:cNvSpPr>
          <p:nvPr/>
        </p:nvSpPr>
        <p:spPr>
          <a:xfrm>
            <a:off x="381000" y="1143000"/>
            <a:ext cx="8229600" cy="5715000"/>
          </a:xfrm>
          <a:prstGeom prst="rect">
            <a:avLst/>
          </a:prstGeom>
        </p:spPr>
        <p:txBody>
          <a:bodyPr vert="horz">
            <a:normAutofit/>
          </a:bodyPr>
          <a:lstStyle/>
          <a:p>
            <a:pPr marL="274320" lvl="0" indent="-274320">
              <a:spcBef>
                <a:spcPct val="20000"/>
              </a:spcBef>
              <a:buClr>
                <a:schemeClr val="accent3"/>
              </a:buClr>
              <a:buSzPct val="95000"/>
              <a:buFont typeface="Courier New" pitchFamily="49" charset="0"/>
              <a:buChar char="o"/>
            </a:pPr>
            <a:r>
              <a:rPr kumimoji="0" lang="en-US" sz="2800" i="0" u="none" strike="noStrike" kern="1200" cap="none" spc="0" normalizeH="0" baseline="0" noProof="0" dirty="0" smtClean="0">
                <a:ln>
                  <a:noFill/>
                </a:ln>
                <a:solidFill>
                  <a:schemeClr val="tx1"/>
                </a:solidFill>
                <a:effectLst/>
                <a:uLnTx/>
                <a:uFillTx/>
                <a:ea typeface="+mn-ea"/>
                <a:cs typeface="+mn-cs"/>
              </a:rPr>
              <a:t>Android</a:t>
            </a:r>
            <a:r>
              <a:rPr kumimoji="0" lang="en-US" sz="2800" i="0" u="none" strike="noStrike" kern="1200" cap="none" spc="0" normalizeH="0" noProof="0" dirty="0" smtClean="0">
                <a:ln>
                  <a:noFill/>
                </a:ln>
                <a:solidFill>
                  <a:schemeClr val="tx1"/>
                </a:solidFill>
                <a:effectLst/>
                <a:uLnTx/>
                <a:uFillTx/>
                <a:ea typeface="+mn-ea"/>
                <a:cs typeface="+mn-cs"/>
              </a:rPr>
              <a:t> has a built in database called SqLite.</a:t>
            </a:r>
          </a:p>
          <a:p>
            <a:pPr marL="274320" lvl="0" indent="-274320">
              <a:spcBef>
                <a:spcPct val="20000"/>
              </a:spcBef>
              <a:buClr>
                <a:schemeClr val="accent3"/>
              </a:buClr>
              <a:buSzPct val="95000"/>
              <a:buFont typeface="Courier New" pitchFamily="49" charset="0"/>
              <a:buChar char="o"/>
            </a:pPr>
            <a:r>
              <a:rPr lang="en-US" sz="2800" baseline="0" dirty="0" smtClean="0"/>
              <a:t>But</a:t>
            </a:r>
            <a:r>
              <a:rPr lang="en-US" sz="2800" dirty="0" smtClean="0"/>
              <a:t> what happens if the mobile phone is lost or the application database is accidently got deleted forever ?</a:t>
            </a:r>
          </a:p>
          <a:p>
            <a:pPr marL="274320" lvl="0" indent="-274320">
              <a:spcBef>
                <a:spcPct val="20000"/>
              </a:spcBef>
              <a:buClr>
                <a:schemeClr val="accent3"/>
              </a:buClr>
              <a:buSzPct val="95000"/>
            </a:pPr>
            <a:r>
              <a:rPr kumimoji="0" lang="en-US" sz="2800" i="0" u="none" strike="noStrike" kern="1200" cap="none" spc="0" normalizeH="0" baseline="0" noProof="0" dirty="0" smtClean="0">
                <a:ln>
                  <a:noFill/>
                </a:ln>
                <a:solidFill>
                  <a:schemeClr val="tx1"/>
                </a:solidFill>
                <a:effectLst/>
                <a:uLnTx/>
                <a:uFillTx/>
                <a:ea typeface="+mn-ea"/>
                <a:cs typeface="+mn-cs"/>
              </a:rPr>
              <a:t>	ans : Cloud datastore .</a:t>
            </a:r>
          </a:p>
          <a:p>
            <a:pPr marL="274320" lvl="0" indent="-274320">
              <a:spcBef>
                <a:spcPct val="20000"/>
              </a:spcBef>
              <a:buClr>
                <a:schemeClr val="accent3"/>
              </a:buClr>
              <a:buSzPct val="95000"/>
              <a:buFont typeface="Courier New" pitchFamily="49" charset="0"/>
              <a:buChar char="o"/>
            </a:pPr>
            <a:r>
              <a:rPr lang="en-US" sz="2800" dirty="0" smtClean="0"/>
              <a:t>Now a days many third party vendors provide cloud data storage options for android, </a:t>
            </a:r>
            <a:r>
              <a:rPr lang="en-US" sz="2800" dirty="0" err="1" smtClean="0"/>
              <a:t>ios</a:t>
            </a:r>
            <a:r>
              <a:rPr lang="en-US" sz="2800" dirty="0" smtClean="0"/>
              <a:t> and windows mobile.</a:t>
            </a:r>
          </a:p>
          <a:p>
            <a:pPr marL="274320" lvl="0" indent="-274320">
              <a:spcBef>
                <a:spcPct val="20000"/>
              </a:spcBef>
              <a:buClr>
                <a:schemeClr val="accent3"/>
              </a:buClr>
              <a:buSzPct val="95000"/>
              <a:buFont typeface="Courier New" pitchFamily="49" charset="0"/>
              <a:buChar char="o"/>
            </a:pPr>
            <a:r>
              <a:rPr kumimoji="0" lang="en-US" sz="2800" i="0" u="none" strike="noStrike" kern="1200" cap="none" spc="0" normalizeH="0" baseline="0" noProof="0" dirty="0" smtClean="0">
                <a:ln>
                  <a:noFill/>
                </a:ln>
                <a:solidFill>
                  <a:schemeClr val="tx1"/>
                </a:solidFill>
                <a:effectLst/>
                <a:uLnTx/>
                <a:uFillTx/>
                <a:ea typeface="+mn-ea"/>
                <a:cs typeface="+mn-cs"/>
              </a:rPr>
              <a:t>Some</a:t>
            </a:r>
            <a:r>
              <a:rPr kumimoji="0" lang="en-US" sz="2800" i="0" u="none" strike="noStrike" kern="1200" cap="none" spc="0" normalizeH="0" noProof="0" dirty="0" smtClean="0">
                <a:ln>
                  <a:noFill/>
                </a:ln>
                <a:solidFill>
                  <a:schemeClr val="tx1"/>
                </a:solidFill>
                <a:effectLst/>
                <a:uLnTx/>
                <a:uFillTx/>
                <a:ea typeface="+mn-ea"/>
                <a:cs typeface="+mn-cs"/>
              </a:rPr>
              <a:t> of them are google app engine, windows azure, amazon cloud, facebook parse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81000" y="1524000"/>
            <a:ext cx="8229600" cy="5334000"/>
          </a:xfrm>
          <a:prstGeom prst="rect">
            <a:avLst/>
          </a:prstGeom>
        </p:spPr>
        <p:txBody>
          <a:bodyPr vert="horz">
            <a:normAutofit/>
          </a:bodyPr>
          <a:lstStyle/>
          <a:p>
            <a:pPr marL="274320" lvl="0" indent="-274320">
              <a:spcBef>
                <a:spcPct val="20000"/>
              </a:spcBef>
              <a:buClr>
                <a:schemeClr val="accent3"/>
              </a:buClr>
              <a:buSzPct val="95000"/>
              <a:buFont typeface="Courier New" pitchFamily="49" charset="0"/>
              <a:buChar char="o"/>
            </a:pPr>
            <a:endParaRPr kumimoji="0" lang="en-US" sz="3000" b="0" i="0" u="none" strike="noStrike" kern="1200" cap="none" spc="0" normalizeH="0" noProof="0" dirty="0" smtClean="0">
              <a:ln>
                <a:noFill/>
              </a:ln>
              <a:solidFill>
                <a:schemeClr val="tx1"/>
              </a:solidFill>
              <a:effectLst/>
              <a:uLnTx/>
              <a:uFillTx/>
              <a:latin typeface="+mj-lt"/>
              <a:ea typeface="+mn-ea"/>
              <a:cs typeface="+mn-cs"/>
            </a:endParaRPr>
          </a:p>
        </p:txBody>
      </p:sp>
      <p:sp>
        <p:nvSpPr>
          <p:cNvPr id="6" name="Subtitle 2"/>
          <p:cNvSpPr txBox="1">
            <a:spLocks/>
          </p:cNvSpPr>
          <p:nvPr/>
        </p:nvSpPr>
        <p:spPr>
          <a:xfrm>
            <a:off x="533400" y="1219200"/>
            <a:ext cx="8229600" cy="5791200"/>
          </a:xfrm>
          <a:prstGeom prst="rect">
            <a:avLst/>
          </a:prstGeom>
        </p:spPr>
        <p:txBody>
          <a:bodyPr vert="horz">
            <a:normAutofit/>
          </a:bodyPr>
          <a:lstStyle/>
          <a:p>
            <a:pPr marL="274320" lvl="0" indent="-274320">
              <a:spcBef>
                <a:spcPct val="20000"/>
              </a:spcBef>
              <a:buClr>
                <a:schemeClr val="accent3"/>
              </a:buClr>
              <a:buSzPct val="95000"/>
              <a:buFont typeface="Courier New" pitchFamily="49" charset="0"/>
              <a:buChar char="o"/>
            </a:pPr>
            <a:r>
              <a:rPr kumimoji="0" lang="en-US" sz="3000" b="0" i="0" u="none" strike="noStrike" kern="1200" cap="none" spc="0" normalizeH="0" noProof="0" dirty="0" smtClean="0">
                <a:ln>
                  <a:noFill/>
                </a:ln>
                <a:solidFill>
                  <a:schemeClr val="tx1"/>
                </a:solidFill>
                <a:effectLst/>
                <a:uLnTx/>
                <a:uFillTx/>
                <a:latin typeface="+mj-lt"/>
                <a:ea typeface="+mn-ea"/>
                <a:cs typeface="+mn-cs"/>
              </a:rPr>
              <a:t>So parse is a  cloud database in which data is stored and retrieved in the form of non </a:t>
            </a:r>
            <a:r>
              <a:rPr kumimoji="0" lang="en-US" sz="3000" b="0" i="0" u="none" strike="noStrike" kern="1200" cap="none" spc="0" normalizeH="0" noProof="0" dirty="0" err="1" smtClean="0">
                <a:ln>
                  <a:noFill/>
                </a:ln>
                <a:solidFill>
                  <a:schemeClr val="tx1"/>
                </a:solidFill>
                <a:effectLst/>
                <a:uLnTx/>
                <a:uFillTx/>
                <a:latin typeface="+mj-lt"/>
                <a:ea typeface="+mn-ea"/>
                <a:cs typeface="+mn-cs"/>
              </a:rPr>
              <a:t>sql</a:t>
            </a:r>
            <a:r>
              <a:rPr kumimoji="0" lang="en-US" sz="3000" b="0" i="0" u="none" strike="noStrike" kern="1200" cap="none" spc="0" normalizeH="0" noProof="0" dirty="0" smtClean="0">
                <a:ln>
                  <a:noFill/>
                </a:ln>
                <a:solidFill>
                  <a:schemeClr val="tx1"/>
                </a:solidFill>
                <a:effectLst/>
                <a:uLnTx/>
                <a:uFillTx/>
                <a:latin typeface="+mj-lt"/>
                <a:ea typeface="+mn-ea"/>
                <a:cs typeface="+mn-cs"/>
              </a:rPr>
              <a:t> entities.</a:t>
            </a:r>
          </a:p>
          <a:p>
            <a:pPr marL="274320" lvl="0" indent="-274320">
              <a:spcBef>
                <a:spcPct val="20000"/>
              </a:spcBef>
              <a:buClr>
                <a:schemeClr val="accent3"/>
              </a:buClr>
              <a:buSzPct val="95000"/>
              <a:buFont typeface="Courier New" pitchFamily="49" charset="0"/>
              <a:buChar char="o"/>
            </a:pPr>
            <a:endParaRPr kumimoji="0" lang="en-US" sz="3000" b="0" i="0" u="none" strike="noStrike" kern="1200" cap="none" spc="0" normalizeH="0" noProof="0" dirty="0" smtClean="0">
              <a:ln>
                <a:noFill/>
              </a:ln>
              <a:solidFill>
                <a:schemeClr val="tx1"/>
              </a:solidFill>
              <a:effectLst/>
              <a:uLnTx/>
              <a:uFillTx/>
              <a:latin typeface="+mj-lt"/>
              <a:ea typeface="+mn-ea"/>
              <a:cs typeface="+mn-cs"/>
            </a:endParaRPr>
          </a:p>
          <a:p>
            <a:pPr marL="274320" lvl="0" indent="-274320">
              <a:spcBef>
                <a:spcPct val="20000"/>
              </a:spcBef>
              <a:buClr>
                <a:schemeClr val="accent3"/>
              </a:buClr>
              <a:buSzPct val="95000"/>
              <a:buFont typeface="Courier New" pitchFamily="49" charset="0"/>
              <a:buChar char="o"/>
            </a:pPr>
            <a:r>
              <a:rPr lang="en-US" sz="3200" dirty="0" smtClean="0"/>
              <a:t>Parse focusing on creating a great user experience and forget complex infrastructure. Instantly add a powerful core, push notifications, and analytics to your app with Parse. </a:t>
            </a:r>
            <a:endParaRPr kumimoji="0" lang="en-US" sz="3000" b="0" i="0" u="none" strike="noStrike" kern="1200" cap="none" spc="0" normalizeH="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33400" y="838200"/>
            <a:ext cx="8229600" cy="6172200"/>
          </a:xfrm>
          <a:prstGeom prst="rect">
            <a:avLst/>
          </a:prstGeom>
        </p:spPr>
        <p:txBody>
          <a:bodyPr vert="horz">
            <a:normAutofit fontScale="55000" lnSpcReduction="20000"/>
          </a:bodyPr>
          <a:lstStyle/>
          <a:p>
            <a:pPr marL="274320" lvl="0" indent="-274320">
              <a:spcBef>
                <a:spcPct val="20000"/>
              </a:spcBef>
              <a:buClr>
                <a:schemeClr val="accent3"/>
              </a:buClr>
              <a:buSzPct val="95000"/>
              <a:buFont typeface="Courier New" pitchFamily="49" charset="0"/>
              <a:buChar char="o"/>
            </a:pPr>
            <a:endParaRPr kumimoji="0" lang="en-US" sz="3000" b="0" i="0" u="none" strike="noStrike" kern="1200" cap="none" spc="0" normalizeH="0" noProof="0" dirty="0" smtClean="0">
              <a:ln>
                <a:noFill/>
              </a:ln>
              <a:solidFill>
                <a:schemeClr val="tx1"/>
              </a:solidFill>
              <a:effectLst/>
              <a:uLnTx/>
              <a:uFillTx/>
              <a:latin typeface="+mj-lt"/>
              <a:ea typeface="+mn-ea"/>
              <a:cs typeface="+mn-cs"/>
            </a:endParaRP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"Title": "The Cuckoo's Calling",</a:t>
            </a:r>
          </a:p>
          <a:p>
            <a:pPr marL="274320" lvl="0" indent="-274320">
              <a:spcBef>
                <a:spcPct val="20000"/>
              </a:spcBef>
              <a:buClr>
                <a:schemeClr val="accent3"/>
              </a:buClr>
              <a:buSzPct val="95000"/>
              <a:buFont typeface="Courier New" pitchFamily="49" charset="0"/>
              <a:buChar char="o"/>
            </a:pPr>
            <a:r>
              <a:rPr lang="en-US" sz="3000" dirty="0" smtClean="0">
                <a:latin typeface="+mj-lt"/>
              </a:rPr>
              <a:t>    "Author": "Robert Galbraith",</a:t>
            </a:r>
          </a:p>
          <a:p>
            <a:pPr marL="274320" lvl="0" indent="-274320">
              <a:spcBef>
                <a:spcPct val="20000"/>
              </a:spcBef>
              <a:buClr>
                <a:schemeClr val="accent3"/>
              </a:buClr>
              <a:buSzPct val="95000"/>
              <a:buFont typeface="Courier New" pitchFamily="49" charset="0"/>
              <a:buChar char="o"/>
            </a:pPr>
            <a:r>
              <a:rPr lang="en-US" sz="3000" dirty="0" smtClean="0">
                <a:latin typeface="+mj-lt"/>
              </a:rPr>
              <a:t>    "Genre": "classic crime novel",</a:t>
            </a:r>
          </a:p>
          <a:p>
            <a:pPr marL="274320" lvl="0" indent="-274320">
              <a:spcBef>
                <a:spcPct val="20000"/>
              </a:spcBef>
              <a:buClr>
                <a:schemeClr val="accent3"/>
              </a:buClr>
              <a:buSzPct val="95000"/>
              <a:buFont typeface="Courier New" pitchFamily="49" charset="0"/>
              <a:buChar char="o"/>
            </a:pPr>
            <a:r>
              <a:rPr lang="en-US" sz="3000" dirty="0" smtClean="0">
                <a:latin typeface="+mj-lt"/>
              </a:rPr>
              <a:t>    "Detail": {</a:t>
            </a:r>
          </a:p>
          <a:p>
            <a:pPr marL="274320" lvl="0" indent="-274320">
              <a:spcBef>
                <a:spcPct val="20000"/>
              </a:spcBef>
              <a:buClr>
                <a:schemeClr val="accent3"/>
              </a:buClr>
              <a:buSzPct val="95000"/>
              <a:buFont typeface="Courier New" pitchFamily="49" charset="0"/>
              <a:buChar char="o"/>
            </a:pPr>
            <a:r>
              <a:rPr lang="en-US" sz="3000" dirty="0" smtClean="0">
                <a:latin typeface="+mj-lt"/>
              </a:rPr>
              <a:t>        "Publisher": "Little Brown",</a:t>
            </a:r>
          </a:p>
          <a:p>
            <a:pPr marL="274320" lvl="0" indent="-274320">
              <a:spcBef>
                <a:spcPct val="20000"/>
              </a:spcBef>
              <a:buClr>
                <a:schemeClr val="accent3"/>
              </a:buClr>
              <a:buSzPct val="95000"/>
              <a:buFont typeface="Courier New" pitchFamily="49" charset="0"/>
              <a:buChar char="o"/>
            </a:pPr>
            <a:r>
              <a:rPr lang="en-US" sz="3000" dirty="0" smtClean="0">
                <a:latin typeface="+mj-lt"/>
              </a:rPr>
              <a:t>        "</a:t>
            </a:r>
            <a:r>
              <a:rPr lang="en-US" sz="3000" dirty="0" err="1" smtClean="0">
                <a:latin typeface="+mj-lt"/>
              </a:rPr>
              <a:t>Publication_Year</a:t>
            </a:r>
            <a:r>
              <a:rPr lang="en-US" sz="3000" dirty="0" smtClean="0">
                <a:latin typeface="+mj-lt"/>
              </a:rPr>
              <a:t>": 2013,</a:t>
            </a:r>
          </a:p>
          <a:p>
            <a:pPr marL="274320" lvl="0" indent="-274320">
              <a:spcBef>
                <a:spcPct val="20000"/>
              </a:spcBef>
              <a:buClr>
                <a:schemeClr val="accent3"/>
              </a:buClr>
              <a:buSzPct val="95000"/>
              <a:buFont typeface="Courier New" pitchFamily="49" charset="0"/>
              <a:buChar char="o"/>
            </a:pPr>
            <a:r>
              <a:rPr lang="en-US" sz="3000" dirty="0" smtClean="0">
                <a:latin typeface="+mj-lt"/>
              </a:rPr>
              <a:t>        "ISBN-13": 9781408704004,</a:t>
            </a:r>
          </a:p>
          <a:p>
            <a:pPr marL="274320" lvl="0" indent="-274320">
              <a:spcBef>
                <a:spcPct val="20000"/>
              </a:spcBef>
              <a:buClr>
                <a:schemeClr val="accent3"/>
              </a:buClr>
              <a:buSzPct val="95000"/>
              <a:buFont typeface="Courier New" pitchFamily="49" charset="0"/>
              <a:buChar char="o"/>
            </a:pPr>
            <a:r>
              <a:rPr lang="en-US" sz="3000" dirty="0" smtClean="0">
                <a:latin typeface="+mj-lt"/>
              </a:rPr>
              <a:t>        "Language": "English",</a:t>
            </a:r>
          </a:p>
          <a:p>
            <a:pPr marL="274320" lvl="0" indent="-274320">
              <a:spcBef>
                <a:spcPct val="20000"/>
              </a:spcBef>
              <a:buClr>
                <a:schemeClr val="accent3"/>
              </a:buClr>
              <a:buSzPct val="95000"/>
              <a:buFont typeface="Courier New" pitchFamily="49" charset="0"/>
              <a:buChar char="o"/>
            </a:pPr>
            <a:r>
              <a:rPr lang="en-US" sz="3000" dirty="0" smtClean="0">
                <a:latin typeface="+mj-lt"/>
              </a:rPr>
              <a:t>        "Pages": 494</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"Price": [</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"type": "Hardcover",</a:t>
            </a:r>
          </a:p>
          <a:p>
            <a:pPr marL="274320" lvl="0" indent="-274320">
              <a:spcBef>
                <a:spcPct val="20000"/>
              </a:spcBef>
              <a:buClr>
                <a:schemeClr val="accent3"/>
              </a:buClr>
              <a:buSzPct val="95000"/>
              <a:buFont typeface="Courier New" pitchFamily="49" charset="0"/>
              <a:buChar char="o"/>
            </a:pPr>
            <a:r>
              <a:rPr lang="en-US" sz="3000" dirty="0" smtClean="0">
                <a:latin typeface="+mj-lt"/>
              </a:rPr>
              <a:t>            "price": 16.65</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"type": "</a:t>
            </a:r>
            <a:r>
              <a:rPr lang="en-US" sz="3000" dirty="0" err="1" smtClean="0">
                <a:latin typeface="+mj-lt"/>
              </a:rPr>
              <a:t>Kidle</a:t>
            </a:r>
            <a:r>
              <a:rPr lang="en-US" sz="3000" dirty="0" smtClean="0">
                <a:latin typeface="+mj-lt"/>
              </a:rPr>
              <a:t> Edition",</a:t>
            </a:r>
          </a:p>
          <a:p>
            <a:pPr marL="274320" lvl="0" indent="-274320">
              <a:spcBef>
                <a:spcPct val="20000"/>
              </a:spcBef>
              <a:buClr>
                <a:schemeClr val="accent3"/>
              </a:buClr>
              <a:buSzPct val="95000"/>
              <a:buFont typeface="Courier New" pitchFamily="49" charset="0"/>
              <a:buChar char="o"/>
            </a:pPr>
            <a:r>
              <a:rPr lang="en-US" sz="3000" dirty="0" smtClean="0">
                <a:latin typeface="+mj-lt"/>
              </a:rPr>
              <a:t>            "price": 7.03</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    ]</a:t>
            </a:r>
          </a:p>
          <a:p>
            <a:pPr marL="274320" lvl="0" indent="-274320">
              <a:spcBef>
                <a:spcPct val="20000"/>
              </a:spcBef>
              <a:buClr>
                <a:schemeClr val="accent3"/>
              </a:buClr>
              <a:buSzPct val="95000"/>
              <a:buFont typeface="Courier New" pitchFamily="49" charset="0"/>
              <a:buChar char="o"/>
            </a:pPr>
            <a:r>
              <a:rPr lang="en-US" sz="3000" dirty="0" smtClean="0">
                <a:latin typeface="+mj-lt"/>
              </a:rPr>
              <a:t>}</a:t>
            </a:r>
            <a:endParaRPr kumimoji="0" lang="en-US" sz="3000" b="0" i="0" u="none" strike="noStrike" kern="1200" cap="none" spc="0" normalizeH="0" noProof="0" dirty="0" smtClean="0">
              <a:ln>
                <a:noFill/>
              </a:ln>
              <a:solidFill>
                <a:schemeClr val="tx1"/>
              </a:solidFill>
              <a:effectLst/>
              <a:uLnTx/>
              <a:uFillTx/>
              <a:latin typeface="+mj-lt"/>
              <a:ea typeface="+mn-ea"/>
              <a:cs typeface="+mn-cs"/>
            </a:endParaRPr>
          </a:p>
        </p:txBody>
      </p:sp>
      <p:sp>
        <p:nvSpPr>
          <p:cNvPr id="8" name="Title 1"/>
          <p:cNvSpPr>
            <a:spLocks noGrp="1"/>
          </p:cNvSpPr>
          <p:nvPr>
            <p:ph type="title"/>
          </p:nvPr>
        </p:nvSpPr>
        <p:spPr>
          <a:xfrm>
            <a:off x="457200" y="0"/>
            <a:ext cx="8229600" cy="1143000"/>
          </a:xfrm>
        </p:spPr>
        <p:txBody>
          <a:bodyPr/>
          <a:lstStyle/>
          <a:p>
            <a:r>
              <a:rPr lang="en-US" dirty="0" smtClean="0"/>
              <a:t>Sample </a:t>
            </a:r>
            <a:r>
              <a:rPr lang="en-US" dirty="0" err="1" smtClean="0"/>
              <a:t>json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Modules</a:t>
            </a:r>
          </a:p>
        </p:txBody>
      </p:sp>
      <p:sp>
        <p:nvSpPr>
          <p:cNvPr id="4" name="Subtitle 2"/>
          <p:cNvSpPr txBox="1">
            <a:spLocks/>
          </p:cNvSpPr>
          <p:nvPr/>
        </p:nvSpPr>
        <p:spPr>
          <a:xfrm>
            <a:off x="381000" y="1143000"/>
            <a:ext cx="8229600" cy="4800600"/>
          </a:xfrm>
          <a:prstGeom prst="rect">
            <a:avLst/>
          </a:prstGeom>
        </p:spPr>
        <p:txBody>
          <a:bodyPr vert="horz">
            <a:normAutofit/>
          </a:bodyPr>
          <a:lstStyle/>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-&gt; Central</a:t>
            </a:r>
            <a:r>
              <a:rPr kumimoji="0" lang="en-US" sz="3000" b="0" i="0" u="none" strike="noStrike" kern="1200" cap="none" spc="0" normalizeH="0" noProof="0" dirty="0" smtClean="0">
                <a:ln>
                  <a:noFill/>
                </a:ln>
                <a:solidFill>
                  <a:schemeClr val="tx1"/>
                </a:solidFill>
                <a:effectLst/>
                <a:uLnTx/>
                <a:uFillTx/>
                <a:latin typeface="+mj-lt"/>
                <a:ea typeface="+mn-ea"/>
                <a:cs typeface="+mn-cs"/>
              </a:rPr>
              <a:t> Agency Creation</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a:p>
            <a:pPr marL="274320" lvl="0" indent="-274320">
              <a:spcBef>
                <a:spcPct val="20000"/>
              </a:spcBef>
              <a:buClr>
                <a:schemeClr val="accent3"/>
              </a:buClr>
              <a:buSzPct val="95000"/>
            </a:pPr>
            <a:r>
              <a:rPr lang="en-US" sz="3000" dirty="0" smtClean="0">
                <a:latin typeface="+mj-lt"/>
              </a:rPr>
              <a:t> 	</a:t>
            </a:r>
            <a:r>
              <a:rPr lang="en-US" sz="3000" baseline="0" dirty="0" smtClean="0">
                <a:latin typeface="+mj-lt"/>
              </a:rPr>
              <a:t>-&gt; Cab</a:t>
            </a:r>
            <a:r>
              <a:rPr lang="en-US" sz="3000" dirty="0" smtClean="0">
                <a:latin typeface="+mj-lt"/>
              </a:rPr>
              <a:t> Registration</a:t>
            </a:r>
          </a:p>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-&gt; </a:t>
            </a:r>
            <a:r>
              <a:rPr lang="en-US" sz="3000" noProof="0" dirty="0" smtClean="0">
                <a:latin typeface="+mj-lt"/>
              </a:rPr>
              <a:t>Cab</a:t>
            </a:r>
            <a:r>
              <a:rPr lang="en-US" sz="3000" dirty="0" smtClean="0">
                <a:latin typeface="+mj-lt"/>
              </a:rPr>
              <a:t> Location</a:t>
            </a:r>
          </a:p>
          <a:p>
            <a:pPr marL="274320" lvl="0" indent="-274320">
              <a:spcBef>
                <a:spcPct val="20000"/>
              </a:spcBef>
              <a:buClr>
                <a:schemeClr val="accent3"/>
              </a:buClr>
              <a:buSzPct val="95000"/>
            </a:pPr>
            <a:r>
              <a:rPr kumimoji="0" lang="en-IN" sz="3000" b="0" i="0" u="none" strike="noStrike" kern="1200" cap="none" spc="0" normalizeH="0" noProof="0" dirty="0" smtClean="0">
                <a:ln>
                  <a:noFill/>
                </a:ln>
                <a:solidFill>
                  <a:schemeClr val="tx1"/>
                </a:solidFill>
                <a:effectLst/>
                <a:uLnTx/>
                <a:uFillTx/>
                <a:latin typeface="+mj-lt"/>
                <a:ea typeface="+mn-ea"/>
                <a:cs typeface="+mn-cs"/>
              </a:rPr>
              <a:t>	-&gt; User Location Tracking</a:t>
            </a:r>
            <a:endParaRPr kumimoji="0" lang="en-US" sz="3000" b="0" i="0" u="none" strike="noStrike" kern="1200" cap="none" spc="0" normalizeH="0" noProof="0" dirty="0" smtClean="0">
              <a:ln>
                <a:noFill/>
              </a:ln>
              <a:solidFill>
                <a:schemeClr val="tx1"/>
              </a:solidFill>
              <a:effectLst/>
              <a:uLnTx/>
              <a:uFillTx/>
              <a:latin typeface="+mj-lt"/>
              <a:ea typeface="+mn-ea"/>
              <a:cs typeface="+mn-cs"/>
            </a:endParaRPr>
          </a:p>
        </p:txBody>
      </p:sp>
      <p:pic>
        <p:nvPicPr>
          <p:cNvPr id="6" name="Picture 5" descr="gps-location.png"/>
          <p:cNvPicPr>
            <a:picLocks noChangeAspect="1"/>
          </p:cNvPicPr>
          <p:nvPr/>
        </p:nvPicPr>
        <p:blipFill>
          <a:blip r:embed="rId2" cstate="print"/>
          <a:stretch>
            <a:fillRect/>
          </a:stretch>
        </p:blipFill>
        <p:spPr>
          <a:xfrm>
            <a:off x="5257800" y="3505200"/>
            <a:ext cx="3238500" cy="2190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Logic</a:t>
            </a:r>
            <a:endParaRPr lang="en-US" dirty="0"/>
          </a:p>
        </p:txBody>
      </p:sp>
      <p:sp>
        <p:nvSpPr>
          <p:cNvPr id="3" name="Content Placeholder 2"/>
          <p:cNvSpPr>
            <a:spLocks noGrp="1"/>
          </p:cNvSpPr>
          <p:nvPr>
            <p:ph idx="1"/>
          </p:nvPr>
        </p:nvSpPr>
        <p:spPr/>
        <p:txBody>
          <a:bodyPr/>
          <a:lstStyle/>
          <a:p>
            <a:r>
              <a:rPr lang="en-US" dirty="0" smtClean="0"/>
              <a:t>Step 1</a:t>
            </a:r>
          </a:p>
          <a:p>
            <a:pPr>
              <a:buFont typeface="Courier New" pitchFamily="49" charset="0"/>
              <a:buChar char="o"/>
            </a:pPr>
            <a:r>
              <a:rPr lang="en-US" dirty="0" smtClean="0"/>
              <a:t>Create an Android app with a cloud data base on Parse.</a:t>
            </a:r>
          </a:p>
          <a:p>
            <a:pPr>
              <a:buFont typeface="Courier New" pitchFamily="49" charset="0"/>
              <a:buChar char="o"/>
            </a:pPr>
            <a:r>
              <a:rPr lang="en-US" dirty="0" smtClean="0"/>
              <a:t>The  cabs register the device with a unique username and password provided by admin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92500"/>
          </a:bodyPr>
          <a:lstStyle/>
          <a:p>
            <a:r>
              <a:rPr lang="en-US" dirty="0" smtClean="0"/>
              <a:t>Step 2</a:t>
            </a:r>
          </a:p>
          <a:p>
            <a:pPr>
              <a:buNone/>
            </a:pPr>
            <a:endParaRPr lang="en-US" dirty="0" smtClean="0"/>
          </a:p>
          <a:p>
            <a:pPr>
              <a:buFont typeface="Courier New" pitchFamily="49" charset="0"/>
              <a:buChar char="o"/>
            </a:pPr>
            <a:r>
              <a:rPr lang="en-US" dirty="0" smtClean="0"/>
              <a:t>Implement the cab tracking module by finding the current location with the help of fusion location provider.</a:t>
            </a:r>
          </a:p>
          <a:p>
            <a:pPr>
              <a:buNone/>
            </a:pPr>
            <a:r>
              <a:rPr lang="en-US" dirty="0" smtClean="0"/>
              <a:t>	</a:t>
            </a:r>
          </a:p>
          <a:p>
            <a:pPr>
              <a:buFont typeface="Courier New" pitchFamily="49" charset="0"/>
              <a:buChar char="o"/>
            </a:pPr>
            <a:r>
              <a:rPr lang="en-US" dirty="0" smtClean="0"/>
              <a:t>Create a cloud account on Parse and create the registration, tracking tables.</a:t>
            </a:r>
          </a:p>
          <a:p>
            <a:pPr>
              <a:buFont typeface="Courier New" pitchFamily="49" charset="0"/>
              <a:buChar char="o"/>
            </a:pPr>
            <a:endParaRPr lang="en-IN" dirty="0" smtClean="0"/>
          </a:p>
          <a:p>
            <a:pPr>
              <a:buFont typeface="Courier New" pitchFamily="49" charset="0"/>
              <a:buChar char="o"/>
            </a:pPr>
            <a:r>
              <a:rPr lang="en-IN" dirty="0" smtClean="0"/>
              <a:t>User get the details of the cabbie of his current location. User can select the available cabbie and send a request.</a:t>
            </a:r>
            <a:endParaRPr lang="en-US" dirty="0" smtClean="0"/>
          </a:p>
          <a:p>
            <a:pPr>
              <a:buNone/>
            </a:pPr>
            <a:endParaRPr lang="en-US" dirty="0" smtClean="0"/>
          </a:p>
          <a:p>
            <a:pPr>
              <a:buFont typeface="Courier New" pitchFamily="49" charset="0"/>
              <a:buChar char="o"/>
            </a:pPr>
            <a:r>
              <a:rPr lang="en-US" dirty="0" smtClean="0"/>
              <a:t> Find the geographic position (latitude and longitude) of the user using fusion location provider and  send the location, co-ordinates, cabbie details to the cloud database from a background service.</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r>
              <a:rPr lang="en-US" smtClean="0"/>
              <a:t>Step 3</a:t>
            </a:r>
            <a:endParaRPr lang="en-US" dirty="0" smtClean="0"/>
          </a:p>
          <a:p>
            <a:pPr>
              <a:buNone/>
            </a:pPr>
            <a:endParaRPr lang="en-US" dirty="0" smtClean="0"/>
          </a:p>
          <a:p>
            <a:pPr>
              <a:buFont typeface="Courier New" pitchFamily="49" charset="0"/>
              <a:buChar char="o"/>
            </a:pPr>
            <a:r>
              <a:rPr lang="en-US" dirty="0" smtClean="0"/>
              <a:t>Create a web application by using JSP, with an admin login system to monitor all the  activities, user’s current location etc.</a:t>
            </a:r>
          </a:p>
          <a:p>
            <a:pPr>
              <a:buFont typeface="Courier New" pitchFamily="49" charset="0"/>
              <a:buChar char="o"/>
            </a:pPr>
            <a:r>
              <a:rPr lang="en-US" dirty="0" smtClean="0"/>
              <a:t>All the datas can be collected back from the cloud database that we prepared.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457200"/>
            <a:ext cx="8458200" cy="6248400"/>
          </a:xfrm>
        </p:spPr>
        <p:txBody>
          <a:bodyPr>
            <a:normAutofit/>
          </a:bodyPr>
          <a:lstStyle/>
          <a:p>
            <a:pPr algn="just"/>
            <a:endParaRPr lang="en-US" dirty="0" smtClean="0"/>
          </a:p>
          <a:p>
            <a:pPr algn="just"/>
            <a:endParaRPr lang="en-US" dirty="0" smtClean="0"/>
          </a:p>
          <a:p>
            <a:pPr algn="just"/>
            <a:r>
              <a:rPr lang="en-US" sz="3000" dirty="0" smtClean="0"/>
              <a:t>To develop an android app that can </a:t>
            </a:r>
            <a:r>
              <a:rPr lang="en-US" sz="3200" dirty="0" smtClean="0"/>
              <a:t>connects you directly to taxi drivers through the agency in the TAP of a button</a:t>
            </a:r>
          </a:p>
          <a:p>
            <a:pPr algn="just"/>
            <a:endParaRPr lang="en-US" sz="3000" dirty="0" smtClean="0"/>
          </a:p>
          <a:p>
            <a:pPr algn="just"/>
            <a:r>
              <a:rPr lang="en-US" sz="3200" dirty="0" smtClean="0"/>
              <a:t>AnyCab introduces a completely unique driver’s application, where drivers can receive push notifications of the passenger’s location. </a:t>
            </a:r>
          </a:p>
          <a:p>
            <a:pPr algn="just"/>
            <a:endParaRPr lang="en-US" sz="2800" dirty="0" smtClean="0"/>
          </a:p>
          <a:p>
            <a:pPr algn="just"/>
            <a:r>
              <a:rPr lang="en-US" sz="3200" dirty="0" smtClean="0"/>
              <a:t>AnyCab is a great online / mobile platform for both taxi drivers and passengers. </a:t>
            </a:r>
          </a:p>
          <a:p>
            <a:pPr algn="just">
              <a:buNone/>
            </a:pPr>
            <a:endParaRPr lang="en-US" sz="3000" dirty="0" smtClean="0"/>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lstStyle/>
          <a:p>
            <a:r>
              <a:rPr lang="en-US" dirty="0" smtClean="0"/>
              <a:t>Technologies used.</a:t>
            </a:r>
            <a:endParaRPr lang="en-US" dirty="0"/>
          </a:p>
        </p:txBody>
      </p:sp>
      <p:sp>
        <p:nvSpPr>
          <p:cNvPr id="3" name="Content Placeholder 2"/>
          <p:cNvSpPr>
            <a:spLocks noGrp="1"/>
          </p:cNvSpPr>
          <p:nvPr>
            <p:ph idx="1"/>
          </p:nvPr>
        </p:nvSpPr>
        <p:spPr>
          <a:xfrm>
            <a:off x="457200" y="1600200"/>
            <a:ext cx="8229600" cy="2362199"/>
          </a:xfrm>
        </p:spPr>
        <p:txBody>
          <a:bodyPr>
            <a:normAutofit lnSpcReduction="10000"/>
          </a:bodyPr>
          <a:lstStyle/>
          <a:p>
            <a:r>
              <a:rPr lang="en-US" dirty="0" smtClean="0"/>
              <a:t>Android</a:t>
            </a:r>
          </a:p>
          <a:p>
            <a:r>
              <a:rPr lang="en-US" dirty="0" smtClean="0"/>
              <a:t>Google Map </a:t>
            </a:r>
            <a:r>
              <a:rPr lang="en-US" dirty="0" err="1" smtClean="0"/>
              <a:t>Api</a:t>
            </a:r>
            <a:r>
              <a:rPr lang="en-US" dirty="0" smtClean="0"/>
              <a:t> v2</a:t>
            </a:r>
          </a:p>
          <a:p>
            <a:r>
              <a:rPr lang="en-US" dirty="0" smtClean="0"/>
              <a:t>Google Location </a:t>
            </a:r>
            <a:r>
              <a:rPr lang="en-US" dirty="0" err="1" smtClean="0"/>
              <a:t>Api</a:t>
            </a:r>
            <a:endParaRPr lang="en-US" dirty="0" smtClean="0"/>
          </a:p>
          <a:p>
            <a:r>
              <a:rPr lang="en-US" dirty="0" smtClean="0"/>
              <a:t>Fused location Provider</a:t>
            </a:r>
          </a:p>
          <a:p>
            <a:r>
              <a:rPr lang="en-US" dirty="0" smtClean="0"/>
              <a:t>Parse Cloud datastore</a:t>
            </a:r>
          </a:p>
          <a:p>
            <a:endParaRPr lang="en-US" dirty="0"/>
          </a:p>
        </p:txBody>
      </p:sp>
      <p:sp>
        <p:nvSpPr>
          <p:cNvPr id="6" name="Title 1"/>
          <p:cNvSpPr txBox="1">
            <a:spLocks/>
          </p:cNvSpPr>
          <p:nvPr/>
        </p:nvSpPr>
        <p:spPr>
          <a:xfrm>
            <a:off x="457200" y="2910840"/>
            <a:ext cx="8183880" cy="1508760"/>
          </a:xfrm>
          <a:prstGeom prst="rect">
            <a:avLst/>
          </a:prstGeom>
        </p:spPr>
        <p:txBody>
          <a:bodyPr vert="horz" lIns="0" rIns="0" bIns="0" anchor="b">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sz="5000" dirty="0" smtClean="0">
              <a:solidFill>
                <a:schemeClr val="tx2"/>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5000" dirty="0" smtClean="0">
              <a:solidFill>
                <a:schemeClr val="tx2"/>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5000" dirty="0" smtClean="0">
                <a:solidFill>
                  <a:schemeClr val="tx2"/>
                </a:solidFill>
                <a:latin typeface="+mj-lt"/>
                <a:ea typeface="+mj-ea"/>
                <a:cs typeface="+mj-cs"/>
              </a:rPr>
              <a:t>Languages</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used.</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Content Placeholder 2"/>
          <p:cNvSpPr txBox="1">
            <a:spLocks/>
          </p:cNvSpPr>
          <p:nvPr/>
        </p:nvSpPr>
        <p:spPr>
          <a:xfrm>
            <a:off x="457200" y="4343400"/>
            <a:ext cx="8229600" cy="1828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Java</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JSP</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600200"/>
            <a:ext cx="8839200" cy="2362200"/>
          </a:xfrm>
        </p:spPr>
        <p:txBody>
          <a:bodyPr>
            <a:normAutofit/>
          </a:bodyPr>
          <a:lstStyle/>
          <a:p>
            <a:r>
              <a:rPr lang="en-US" sz="3000" dirty="0" smtClean="0">
                <a:solidFill>
                  <a:schemeClr val="tx1"/>
                </a:solidFill>
                <a:latin typeface="+mj-lt"/>
              </a:rPr>
              <a:t>Android is an open source  Linux-based operating system designed for touch screen mobile devices such as smart phones, tablets and even watches and TVs.</a:t>
            </a:r>
          </a:p>
        </p:txBody>
      </p:sp>
      <p:sp>
        <p:nvSpPr>
          <p:cNvPr id="7" name="Rectangle 6"/>
          <p:cNvSpPr/>
          <p:nvPr/>
        </p:nvSpPr>
        <p:spPr>
          <a:xfrm>
            <a:off x="2523692" y="381000"/>
            <a:ext cx="4433842"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dirty="0" smtClean="0">
                <a:ln w="11430"/>
                <a:solidFill>
                  <a:srgbClr val="00B050"/>
                </a:solidFill>
                <a:effectLst>
                  <a:outerShdw blurRad="50800" dist="39000" dir="5460000" algn="tl">
                    <a:srgbClr val="000000">
                      <a:alpha val="38000"/>
                    </a:srgbClr>
                  </a:outerShdw>
                </a:effectLst>
              </a:rPr>
              <a:t>what is android?</a:t>
            </a:r>
            <a:endParaRPr lang="en-US" sz="4800" b="1" cap="none" spc="0" dirty="0">
              <a:ln w="11430"/>
              <a:solidFill>
                <a:srgbClr val="00B050"/>
              </a:solidFill>
              <a:effectLst>
                <a:outerShdw blurRad="50800" dist="39000" dir="5460000" algn="tl">
                  <a:srgbClr val="000000">
                    <a:alpha val="38000"/>
                  </a:srgbClr>
                </a:outerShdw>
              </a:effectLst>
            </a:endParaRPr>
          </a:p>
        </p:txBody>
      </p:sp>
      <p:pic>
        <p:nvPicPr>
          <p:cNvPr id="5" name="Picture 4" descr="ANDROID.png"/>
          <p:cNvPicPr>
            <a:picLocks noChangeAspect="1"/>
          </p:cNvPicPr>
          <p:nvPr/>
        </p:nvPicPr>
        <p:blipFill>
          <a:blip r:embed="rId3" cstate="print"/>
          <a:stretch>
            <a:fillRect/>
          </a:stretch>
        </p:blipFill>
        <p:spPr>
          <a:xfrm>
            <a:off x="6906584" y="4419600"/>
            <a:ext cx="2618416" cy="2438400"/>
          </a:xfrm>
          <a:prstGeom prst="rect">
            <a:avLst/>
          </a:prstGeom>
        </p:spPr>
      </p:pic>
      <p:pic>
        <p:nvPicPr>
          <p:cNvPr id="6" name="Picture 5" descr="htc-one.jpg"/>
          <p:cNvPicPr>
            <a:picLocks noChangeAspect="1"/>
          </p:cNvPicPr>
          <p:nvPr/>
        </p:nvPicPr>
        <p:blipFill>
          <a:blip r:embed="rId4" cstate="print"/>
          <a:stretch>
            <a:fillRect/>
          </a:stretch>
        </p:blipFill>
        <p:spPr>
          <a:xfrm rot="20356884">
            <a:off x="3862923" y="4508889"/>
            <a:ext cx="902717" cy="1816180"/>
          </a:xfrm>
          <a:prstGeom prst="rect">
            <a:avLst/>
          </a:prstGeom>
        </p:spPr>
      </p:pic>
      <p:pic>
        <p:nvPicPr>
          <p:cNvPr id="8" name="Picture 7" descr="nexus-5 (1).jpg"/>
          <p:cNvPicPr>
            <a:picLocks noChangeAspect="1"/>
          </p:cNvPicPr>
          <p:nvPr/>
        </p:nvPicPr>
        <p:blipFill>
          <a:blip r:embed="rId5" cstate="print"/>
          <a:stretch>
            <a:fillRect/>
          </a:stretch>
        </p:blipFill>
        <p:spPr>
          <a:xfrm rot="449789">
            <a:off x="5673920" y="4699283"/>
            <a:ext cx="898738" cy="1765377"/>
          </a:xfrm>
          <a:prstGeom prst="rect">
            <a:avLst/>
          </a:prstGeom>
        </p:spPr>
      </p:pic>
      <p:pic>
        <p:nvPicPr>
          <p:cNvPr id="9" name="Picture 8" descr="nexus-7.jpg"/>
          <p:cNvPicPr>
            <a:picLocks noChangeAspect="1"/>
          </p:cNvPicPr>
          <p:nvPr/>
        </p:nvPicPr>
        <p:blipFill>
          <a:blip r:embed="rId6" cstate="print"/>
          <a:stretch>
            <a:fillRect/>
          </a:stretch>
        </p:blipFill>
        <p:spPr>
          <a:xfrm rot="16009038">
            <a:off x="903576" y="4522930"/>
            <a:ext cx="1529521" cy="268899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8305800" cy="5638800"/>
          </a:xfrm>
        </p:spPr>
        <p:txBody>
          <a:bodyPr>
            <a:noAutofit/>
          </a:bodyPr>
          <a:lstStyle/>
          <a:p>
            <a:pPr algn="l">
              <a:lnSpc>
                <a:spcPct val="150000"/>
              </a:lnSpc>
              <a:buFont typeface="Arial" pitchFamily="34" charset="0"/>
              <a:buChar char="•"/>
            </a:pPr>
            <a:r>
              <a:rPr lang="en-US" sz="2700" dirty="0" smtClean="0"/>
              <a:t>Users rapidly migrating from website to mobile phone</a:t>
            </a:r>
          </a:p>
          <a:p>
            <a:pPr algn="l">
              <a:lnSpc>
                <a:spcPct val="150000"/>
              </a:lnSpc>
              <a:buFont typeface="Arial" pitchFamily="34" charset="0"/>
              <a:buChar char="•"/>
            </a:pPr>
            <a:r>
              <a:rPr lang="en-US" sz="2700" dirty="0" smtClean="0"/>
              <a:t>Android is free, open source and the most popular</a:t>
            </a:r>
          </a:p>
          <a:p>
            <a:pPr algn="l">
              <a:lnSpc>
                <a:spcPct val="150000"/>
              </a:lnSpc>
              <a:buFont typeface="Arial" pitchFamily="34" charset="0"/>
              <a:buChar char="•"/>
            </a:pPr>
            <a:r>
              <a:rPr lang="en-US" sz="2700" dirty="0" smtClean="0"/>
              <a:t>Google products work best on android</a:t>
            </a:r>
          </a:p>
          <a:p>
            <a:pPr algn="l">
              <a:lnSpc>
                <a:spcPct val="150000"/>
              </a:lnSpc>
              <a:buFont typeface="Arial" pitchFamily="34" charset="0"/>
              <a:buChar char="•"/>
            </a:pPr>
            <a:r>
              <a:rPr lang="en-US" sz="2700" dirty="0" smtClean="0"/>
              <a:t>Powerful, simple and beautiful </a:t>
            </a:r>
          </a:p>
          <a:p>
            <a:pPr algn="l">
              <a:lnSpc>
                <a:spcPct val="150000"/>
              </a:lnSpc>
              <a:buFont typeface="Arial" pitchFamily="34" charset="0"/>
              <a:buChar char="•"/>
            </a:pPr>
            <a:r>
              <a:rPr lang="en-US" sz="2700" dirty="0" smtClean="0"/>
              <a:t>Fast application development in Java</a:t>
            </a:r>
          </a:p>
          <a:p>
            <a:pPr algn="l">
              <a:lnSpc>
                <a:spcPct val="150000"/>
              </a:lnSpc>
              <a:buFont typeface="Arial" pitchFamily="34" charset="0"/>
              <a:buChar char="•"/>
            </a:pPr>
            <a:r>
              <a:rPr lang="en-US" sz="2700" dirty="0" smtClean="0"/>
              <a:t>Over 1.5 million android devices every day</a:t>
            </a:r>
          </a:p>
          <a:p>
            <a:pPr algn="l">
              <a:lnSpc>
                <a:spcPct val="150000"/>
              </a:lnSpc>
              <a:buFont typeface="Arial" pitchFamily="34" charset="0"/>
              <a:buChar char="•"/>
            </a:pPr>
            <a:r>
              <a:rPr lang="en-US" sz="2700" dirty="0" smtClean="0"/>
              <a:t>More than 70 % of mobile developers are android  developers							</a:t>
            </a:r>
          </a:p>
        </p:txBody>
      </p:sp>
      <p:sp>
        <p:nvSpPr>
          <p:cNvPr id="7" name="Rectangle 6"/>
          <p:cNvSpPr/>
          <p:nvPr/>
        </p:nvSpPr>
        <p:spPr>
          <a:xfrm>
            <a:off x="149101" y="-76200"/>
            <a:ext cx="8994900" cy="7848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500" b="1" dirty="0" smtClean="0">
                <a:ln w="11430"/>
                <a:solidFill>
                  <a:srgbClr val="00B050"/>
                </a:solidFill>
                <a:effectLst>
                  <a:outerShdw blurRad="50800" dist="39000" dir="5460000" algn="tl">
                    <a:srgbClr val="000000">
                      <a:alpha val="38000"/>
                    </a:srgbClr>
                  </a:outerShdw>
                </a:effectLst>
              </a:rPr>
              <a:t>why we choose android?</a:t>
            </a:r>
            <a:endParaRPr lang="en-US" sz="45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dirty="0" smtClean="0"/>
              <a:t>Google Map Api v2</a:t>
            </a:r>
            <a:endParaRPr lang="en-US" dirty="0"/>
          </a:p>
        </p:txBody>
      </p:sp>
      <p:sp>
        <p:nvSpPr>
          <p:cNvPr id="4" name="Subtitle 2"/>
          <p:cNvSpPr txBox="1">
            <a:spLocks/>
          </p:cNvSpPr>
          <p:nvPr/>
        </p:nvSpPr>
        <p:spPr>
          <a:xfrm>
            <a:off x="457200" y="1828800"/>
            <a:ext cx="8229600" cy="4800600"/>
          </a:xfrm>
          <a:prstGeom prst="rect">
            <a:avLst/>
          </a:prstGeom>
        </p:spPr>
        <p:txBody>
          <a:bodyPr vert="horz">
            <a:normAutofit/>
          </a:bodyPr>
          <a:lstStyle/>
          <a:p>
            <a:pPr marL="274320" lvl="0" indent="-274320">
              <a:spcBef>
                <a:spcPct val="20000"/>
              </a:spcBef>
              <a:buClr>
                <a:schemeClr val="accent3"/>
              </a:buClr>
              <a:buSzPct val="95000"/>
              <a:defRPr/>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Creating a map is nearly impossible. It h</a:t>
            </a:r>
            <a:r>
              <a:rPr lang="en-US" sz="3000" dirty="0" err="1" smtClean="0"/>
              <a:t>elps</a:t>
            </a:r>
            <a:r>
              <a:rPr lang="en-US" sz="3000" dirty="0" smtClean="0"/>
              <a:t> us to use the real google map in </a:t>
            </a:r>
            <a:r>
              <a:rPr lang="en-US" sz="3000" b="1" dirty="0" smtClean="0"/>
              <a:t>our</a:t>
            </a:r>
            <a:r>
              <a:rPr lang="en-US" sz="3000" dirty="0" smtClean="0"/>
              <a:t> application.</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p:txBody>
      </p:sp>
      <p:pic>
        <p:nvPicPr>
          <p:cNvPr id="5" name="Picture 4" descr="hero-chromebook.png"/>
          <p:cNvPicPr>
            <a:picLocks noChangeAspect="1"/>
          </p:cNvPicPr>
          <p:nvPr/>
        </p:nvPicPr>
        <p:blipFill>
          <a:blip r:embed="rId2" cstate="print"/>
          <a:stretch>
            <a:fillRect/>
          </a:stretch>
        </p:blipFill>
        <p:spPr>
          <a:xfrm>
            <a:off x="3505200" y="3492132"/>
            <a:ext cx="4981575" cy="299683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Google location Api</a:t>
            </a:r>
          </a:p>
        </p:txBody>
      </p:sp>
      <p:sp>
        <p:nvSpPr>
          <p:cNvPr id="4" name="Subtitle 2"/>
          <p:cNvSpPr txBox="1">
            <a:spLocks/>
          </p:cNvSpPr>
          <p:nvPr/>
        </p:nvSpPr>
        <p:spPr>
          <a:xfrm>
            <a:off x="381000" y="1219200"/>
            <a:ext cx="8229600" cy="4800600"/>
          </a:xfrm>
          <a:prstGeom prst="rect">
            <a:avLst/>
          </a:prstGeom>
        </p:spPr>
        <p:txBody>
          <a:bodyPr vert="horz">
            <a:normAutofit/>
          </a:bodyPr>
          <a:lstStyle/>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a:t>
            </a:r>
            <a:r>
              <a:rPr lang="en-US" sz="3200" dirty="0" smtClean="0"/>
              <a:t>The location APIs make it easy for you to build location-aware applications, without needing to focus on the details of the underlying location technology. They also let you minimize power consumption by using all of the capabilities of the device hardware. Also helps to find latitude and longitude from a location name. </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p:txBody>
      </p:sp>
      <p:pic>
        <p:nvPicPr>
          <p:cNvPr id="6" name="Picture 5" descr="gps-location.png"/>
          <p:cNvPicPr>
            <a:picLocks noChangeAspect="1"/>
          </p:cNvPicPr>
          <p:nvPr/>
        </p:nvPicPr>
        <p:blipFill>
          <a:blip r:embed="rId2" cstate="print"/>
          <a:stretch>
            <a:fillRect/>
          </a:stretch>
        </p:blipFill>
        <p:spPr>
          <a:xfrm>
            <a:off x="5257800" y="4667250"/>
            <a:ext cx="3238500" cy="2190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b="-2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81000" y="990600"/>
            <a:ext cx="8229600" cy="5638800"/>
          </a:xfrm>
          <a:prstGeom prst="rect">
            <a:avLst/>
          </a:prstGeom>
        </p:spPr>
        <p:txBody>
          <a:bodyPr vert="horz">
            <a:normAutofit/>
          </a:bodyPr>
          <a:lstStyle/>
          <a:p>
            <a:pPr fontAlgn="base">
              <a:buFont typeface="Courier New" pitchFamily="49" charset="0"/>
              <a:buChar char="o"/>
            </a:pPr>
            <a:r>
              <a:rPr lang="en-US" sz="2800" dirty="0" smtClean="0"/>
              <a:t>Location is critical to a new generation of contextual apps that are more aware of where the user is and what they're doing.</a:t>
            </a:r>
          </a:p>
          <a:p>
            <a:pPr fontAlgn="base"/>
            <a:endParaRPr lang="en-US" sz="2800" dirty="0" smtClean="0"/>
          </a:p>
          <a:p>
            <a:pPr fontAlgn="base">
              <a:buFont typeface="Courier New" pitchFamily="49" charset="0"/>
              <a:buChar char="o"/>
            </a:pPr>
            <a:r>
              <a:rPr lang="en-US" sz="2800" dirty="0" smtClean="0"/>
              <a:t>In mobile phone technology, we can sense the current  location only   by using the following providers.</a:t>
            </a:r>
          </a:p>
          <a:p>
            <a:pPr fontAlgn="base"/>
            <a:r>
              <a:rPr lang="en-US" sz="2800" dirty="0" smtClean="0"/>
              <a:t>	1. GPS (global positioning system)</a:t>
            </a:r>
          </a:p>
          <a:p>
            <a:pPr fontAlgn="base"/>
            <a:r>
              <a:rPr lang="en-US" sz="2800" dirty="0" smtClean="0"/>
              <a:t>	2. </a:t>
            </a:r>
            <a:r>
              <a:rPr lang="en-US" sz="2800" dirty="0" smtClean="0"/>
              <a:t>Wi-Fi</a:t>
            </a:r>
            <a:endParaRPr lang="en-US" sz="2800" dirty="0" smtClean="0"/>
          </a:p>
          <a:p>
            <a:pPr fontAlgn="base"/>
            <a:r>
              <a:rPr lang="en-US" sz="2800" dirty="0" smtClean="0"/>
              <a:t>	3. Network provider (idea, </a:t>
            </a:r>
            <a:r>
              <a:rPr lang="en-US" sz="2800" dirty="0" err="1" smtClean="0"/>
              <a:t>airtel</a:t>
            </a:r>
            <a:r>
              <a:rPr lang="en-US" sz="2800" dirty="0" smtClean="0"/>
              <a:t>, </a:t>
            </a:r>
            <a:r>
              <a:rPr lang="en-US" sz="2800" dirty="0" err="1" smtClean="0"/>
              <a:t>bsnl</a:t>
            </a:r>
            <a:r>
              <a:rPr lang="en-US" sz="2800" dirty="0" smtClean="0"/>
              <a:t> etc)</a:t>
            </a:r>
          </a:p>
          <a:p>
            <a:pPr fontAlgn="base">
              <a:buFont typeface="Courier New" pitchFamily="49" charset="0"/>
              <a:buChar char="o"/>
            </a:pPr>
            <a:endParaRPr kumimoji="0" lang="en-US" sz="28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496</TotalTime>
  <Words>748</Words>
  <Application>Microsoft Office PowerPoint</Application>
  <PresentationFormat>On-screen Show (4:3)</PresentationFormat>
  <Paragraphs>110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   Any cab</vt:lpstr>
      <vt:lpstr>Agenda</vt:lpstr>
      <vt:lpstr>Technologies used.</vt:lpstr>
      <vt:lpstr>Slide 4</vt:lpstr>
      <vt:lpstr>Slide 5</vt:lpstr>
      <vt:lpstr>Google Map Api v2</vt:lpstr>
      <vt:lpstr>Google location Api</vt:lpstr>
      <vt:lpstr>Slide 8</vt:lpstr>
      <vt:lpstr>Slide 9</vt:lpstr>
      <vt:lpstr>Slide 10</vt:lpstr>
      <vt:lpstr>Slide 11</vt:lpstr>
      <vt:lpstr>Parse clod data store</vt:lpstr>
      <vt:lpstr>Slide 13</vt:lpstr>
      <vt:lpstr>Sample json</vt:lpstr>
      <vt:lpstr>Modules</vt:lpstr>
      <vt:lpstr>Project Logic</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CinSoftwares .</cp:lastModifiedBy>
  <cp:revision>79</cp:revision>
  <dcterms:created xsi:type="dcterms:W3CDTF">2013-12-05T15:44:28Z</dcterms:created>
  <dcterms:modified xsi:type="dcterms:W3CDTF">2014-11-29T17:53:21Z</dcterms:modified>
</cp:coreProperties>
</file>