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notesMasterIdLst>
    <p:notesMasterId r:id="rId18"/>
  </p:notesMasterIdLst>
  <p:sldIdLst>
    <p:sldId id="256" r:id="rId2"/>
    <p:sldId id="257" r:id="rId3"/>
    <p:sldId id="258" r:id="rId4"/>
    <p:sldId id="269" r:id="rId5"/>
    <p:sldId id="270" r:id="rId6"/>
    <p:sldId id="260" r:id="rId7"/>
    <p:sldId id="265" r:id="rId8"/>
    <p:sldId id="271" r:id="rId9"/>
    <p:sldId id="272" r:id="rId10"/>
    <p:sldId id="273" r:id="rId11"/>
    <p:sldId id="274" r:id="rId12"/>
    <p:sldId id="261" r:id="rId13"/>
    <p:sldId id="275" r:id="rId14"/>
    <p:sldId id="277" r:id="rId15"/>
    <p:sldId id="262" r:id="rId16"/>
    <p:sldId id="27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265939-7272-41F7-AF3D-DA06A7953132}" type="datetimeFigureOut">
              <a:rPr lang="en-US" smtClean="0"/>
              <a:pPr/>
              <a:t>11/30/2014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A17A5E-16E9-4193-8297-0243F7C50AB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B9A17A5E-16E9-4193-8297-0243F7C50ABA}"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23A5642-D41D-4B0B-9BBF-1E8342EC8CDA}"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185FC2-ACD9-4BB6-852D-8B86FF6FA037}" type="datetimeFigureOut">
              <a:rPr lang="en-US" smtClean="0"/>
              <a:pPr/>
              <a:t>11/30/2014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4CC9E-6370-4ADD-A390-FB8214ADA2D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185FC2-ACD9-4BB6-852D-8B86FF6FA037}" type="datetimeFigureOut">
              <a:rPr lang="en-US" smtClean="0"/>
              <a:pPr/>
              <a:t>11/30/2014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4CC9E-6370-4ADD-A390-FB8214ADA2D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185FC2-ACD9-4BB6-852D-8B86FF6FA037}" type="datetimeFigureOut">
              <a:rPr lang="en-US" smtClean="0"/>
              <a:pPr/>
              <a:t>11/30/2014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4CC9E-6370-4ADD-A390-FB8214ADA2D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185FC2-ACD9-4BB6-852D-8B86FF6FA037}" type="datetimeFigureOut">
              <a:rPr lang="en-US" smtClean="0"/>
              <a:pPr/>
              <a:t>11/30/2014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4CC9E-6370-4ADD-A390-FB8214ADA2D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185FC2-ACD9-4BB6-852D-8B86FF6FA037}" type="datetimeFigureOut">
              <a:rPr lang="en-US" smtClean="0"/>
              <a:pPr/>
              <a:t>11/30/2014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4CC9E-6370-4ADD-A390-FB8214ADA2D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185FC2-ACD9-4BB6-852D-8B86FF6FA037}" type="datetimeFigureOut">
              <a:rPr lang="en-US" smtClean="0"/>
              <a:pPr/>
              <a:t>11/30/2014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14CC9E-6370-4ADD-A390-FB8214ADA2D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185FC2-ACD9-4BB6-852D-8B86FF6FA037}" type="datetimeFigureOut">
              <a:rPr lang="en-US" smtClean="0"/>
              <a:pPr/>
              <a:t>11/30/2014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14CC9E-6370-4ADD-A390-FB8214ADA2D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185FC2-ACD9-4BB6-852D-8B86FF6FA037}" type="datetimeFigureOut">
              <a:rPr lang="en-US" smtClean="0"/>
              <a:pPr/>
              <a:t>11/30/2014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14CC9E-6370-4ADD-A390-FB8214ADA2D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185FC2-ACD9-4BB6-852D-8B86FF6FA037}" type="datetimeFigureOut">
              <a:rPr lang="en-US" smtClean="0"/>
              <a:pPr/>
              <a:t>11/30/2014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14CC9E-6370-4ADD-A390-FB8214ADA2D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185FC2-ACD9-4BB6-852D-8B86FF6FA037}" type="datetimeFigureOut">
              <a:rPr lang="en-US" smtClean="0"/>
              <a:pPr/>
              <a:t>11/30/2014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14CC9E-6370-4ADD-A390-FB8214ADA2D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185FC2-ACD9-4BB6-852D-8B86FF6FA037}" type="datetimeFigureOut">
              <a:rPr lang="en-US" smtClean="0"/>
              <a:pPr/>
              <a:t>11/30/2014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14CC9E-6370-4ADD-A390-FB8214ADA2D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185FC2-ACD9-4BB6-852D-8B86FF6FA037}" type="datetimeFigureOut">
              <a:rPr lang="en-US" smtClean="0"/>
              <a:pPr/>
              <a:t>11/30/2014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14CC9E-6370-4ADD-A390-FB8214ADA2D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6000" t="18000" r="-26000"/>
          </a:stretch>
        </a:blipFill>
        <a:effectLst/>
      </p:bgPr>
    </p:bg>
    <p:spTree>
      <p:nvGrpSpPr>
        <p:cNvPr id="1" name=""/>
        <p:cNvGrpSpPr/>
        <p:nvPr/>
      </p:nvGrpSpPr>
      <p:grpSpPr>
        <a:xfrm>
          <a:off x="0" y="0"/>
          <a:ext cx="0" cy="0"/>
          <a:chOff x="0" y="0"/>
          <a:chExt cx="0" cy="0"/>
        </a:xfrm>
      </p:grpSpPr>
      <p:sp>
        <p:nvSpPr>
          <p:cNvPr id="7" name="Rectangle 6"/>
          <p:cNvSpPr/>
          <p:nvPr/>
        </p:nvSpPr>
        <p:spPr>
          <a:xfrm>
            <a:off x="0" y="0"/>
            <a:ext cx="8915400" cy="1323439"/>
          </a:xfrm>
          <a:prstGeom prst="rect">
            <a:avLst/>
          </a:prstGeom>
          <a:noFill/>
        </p:spPr>
        <p:txBody>
          <a:bodyPr wrap="square" lIns="91440" tIns="45720" rIns="91440" bIns="45720">
            <a:spAutoFit/>
          </a:bodyPr>
          <a:lstStyle/>
          <a:p>
            <a:pPr algn="ctr"/>
            <a:r>
              <a:rPr lang="en-US" sz="4000" b="1" cap="none" spc="0" dirty="0" smtClean="0">
                <a:ln w="1905"/>
                <a:solidFill>
                  <a:srgbClr val="7030A0"/>
                </a:solidFill>
                <a:effectLst>
                  <a:innerShdw blurRad="69850" dist="43180" dir="5400000">
                    <a:srgbClr val="000000">
                      <a:alpha val="65000"/>
                    </a:srgbClr>
                  </a:innerShdw>
                </a:effectLst>
              </a:rPr>
              <a:t>Intelligent Location Finder, Reminder &amp; Alert generator</a:t>
            </a:r>
            <a:endParaRPr lang="en-US" sz="4000" b="1" cap="none" spc="0" dirty="0">
              <a:ln w="1905"/>
              <a:solidFill>
                <a:srgbClr val="7030A0"/>
              </a:soli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81000" y="381000"/>
            <a:ext cx="8229600" cy="6324600"/>
          </a:xfrm>
          <a:prstGeom prst="rect">
            <a:avLst/>
          </a:prstGeom>
        </p:spPr>
        <p:txBody>
          <a:bodyPr vert="horz">
            <a:noAutofit/>
          </a:bodyPr>
          <a:lstStyle/>
          <a:p>
            <a:pPr>
              <a:buFont typeface="Wingdings" pitchFamily="2" charset="2"/>
              <a:buChar char="§"/>
            </a:pPr>
            <a:r>
              <a:rPr lang="en-US" sz="3000" dirty="0" smtClean="0"/>
              <a:t> Geo-fencing combines awareness of the user's current location with awareness of nearby features, defined as the user's proximity to locations that may be of interest.</a:t>
            </a:r>
          </a:p>
          <a:p>
            <a:pPr>
              <a:buFont typeface="Wingdings" pitchFamily="2" charset="2"/>
              <a:buChar char="§"/>
            </a:pPr>
            <a:r>
              <a:rPr lang="en-US" sz="3000" dirty="0" smtClean="0"/>
              <a:t> To mark a location of interest, you specify its latitude and longitude. To adjust the proximity for the location, you add a radius. </a:t>
            </a:r>
          </a:p>
          <a:p>
            <a:pPr>
              <a:buFont typeface="Wingdings" pitchFamily="2" charset="2"/>
              <a:buChar char="§"/>
            </a:pPr>
            <a:r>
              <a:rPr lang="en-US" sz="3000" dirty="0" smtClean="0"/>
              <a:t>The latitude, longitude, and radius define a geo-fence. You can have multiple active geo-fences at one time.</a:t>
            </a:r>
          </a:p>
          <a:p>
            <a:pPr>
              <a:buFont typeface="Wingdings" pitchFamily="2" charset="2"/>
              <a:buChar char="§"/>
            </a:pPr>
            <a:r>
              <a:rPr lang="en-US" sz="3000" dirty="0" smtClean="0"/>
              <a:t>Location Services treats a geo-fences as an area rather than as a points and proximity. This allows it to detect when the user enters or exits a geo-fence. </a:t>
            </a:r>
            <a:endParaRPr lang="en-US" sz="3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t>Modules</a:t>
            </a:r>
          </a:p>
        </p:txBody>
      </p:sp>
      <p:sp>
        <p:nvSpPr>
          <p:cNvPr id="4" name="Subtitle 2"/>
          <p:cNvSpPr txBox="1">
            <a:spLocks/>
          </p:cNvSpPr>
          <p:nvPr/>
        </p:nvSpPr>
        <p:spPr>
          <a:xfrm>
            <a:off x="381000" y="1143000"/>
            <a:ext cx="8229600" cy="4800600"/>
          </a:xfrm>
          <a:prstGeom prst="rect">
            <a:avLst/>
          </a:prstGeom>
        </p:spPr>
        <p:txBody>
          <a:bodyPr vert="horz">
            <a:normAutofit/>
          </a:bodyPr>
          <a:lstStyle/>
          <a:p>
            <a:pPr marL="274320" lvl="0" indent="-274320">
              <a:spcBef>
                <a:spcPct val="20000"/>
              </a:spcBef>
              <a:buClr>
                <a:schemeClr val="accent3"/>
              </a:buClr>
              <a:buSzPct val="95000"/>
            </a:pPr>
            <a:r>
              <a:rPr kumimoji="0" lang="en-US" sz="3000" b="0" i="0" u="none" strike="noStrike" kern="1200" cap="none" spc="0" normalizeH="0" baseline="0" noProof="0" dirty="0" smtClean="0">
                <a:ln>
                  <a:noFill/>
                </a:ln>
                <a:solidFill>
                  <a:schemeClr val="tx1"/>
                </a:solidFill>
                <a:effectLst/>
                <a:uLnTx/>
                <a:uFillTx/>
                <a:latin typeface="+mj-lt"/>
                <a:ea typeface="+mn-ea"/>
                <a:cs typeface="+mn-cs"/>
              </a:rPr>
              <a:t>    -&gt; Location</a:t>
            </a:r>
            <a:r>
              <a:rPr kumimoji="0" lang="en-US" sz="3000" b="0" i="0" u="none" strike="noStrike" kern="1200" cap="none" spc="0" normalizeH="0" noProof="0" dirty="0" smtClean="0">
                <a:ln>
                  <a:noFill/>
                </a:ln>
                <a:solidFill>
                  <a:schemeClr val="tx1"/>
                </a:solidFill>
                <a:effectLst/>
                <a:uLnTx/>
                <a:uFillTx/>
                <a:latin typeface="+mj-lt"/>
                <a:ea typeface="+mn-ea"/>
                <a:cs typeface="+mn-cs"/>
              </a:rPr>
              <a:t> Finding Module</a:t>
            </a:r>
          </a:p>
          <a:p>
            <a:pPr marL="274320" lvl="0" indent="-274320">
              <a:spcBef>
                <a:spcPct val="20000"/>
              </a:spcBef>
              <a:buClr>
                <a:schemeClr val="accent3"/>
              </a:buClr>
              <a:buSzPct val="95000"/>
            </a:pPr>
            <a:r>
              <a:rPr lang="en-US" sz="3000" baseline="0" dirty="0" smtClean="0">
                <a:latin typeface="+mj-lt"/>
              </a:rPr>
              <a:t>	-&gt; </a:t>
            </a:r>
            <a:r>
              <a:rPr lang="en-US" sz="3000" dirty="0" smtClean="0">
                <a:latin typeface="+mj-lt"/>
              </a:rPr>
              <a:t>Geo-fence Creation Module</a:t>
            </a:r>
          </a:p>
          <a:p>
            <a:pPr marL="274320" lvl="0" indent="-274320">
              <a:spcBef>
                <a:spcPct val="20000"/>
              </a:spcBef>
              <a:buClr>
                <a:schemeClr val="accent3"/>
              </a:buClr>
              <a:buSzPct val="95000"/>
            </a:pPr>
            <a:r>
              <a:rPr kumimoji="0" lang="en-US" sz="3000" b="0" i="0" u="none" strike="noStrike" kern="1200" cap="none" spc="0" normalizeH="0" baseline="0" noProof="0" dirty="0" smtClean="0">
                <a:ln>
                  <a:noFill/>
                </a:ln>
                <a:solidFill>
                  <a:schemeClr val="tx1"/>
                </a:solidFill>
                <a:effectLst/>
                <a:uLnTx/>
                <a:uFillTx/>
                <a:latin typeface="+mj-lt"/>
                <a:ea typeface="+mn-ea"/>
                <a:cs typeface="+mn-cs"/>
              </a:rPr>
              <a:t>	-&gt; Geo-fence</a:t>
            </a:r>
            <a:r>
              <a:rPr kumimoji="0" lang="en-US" sz="3000" b="0" i="0" u="none" strike="noStrike" kern="1200" cap="none" spc="0" normalizeH="0" noProof="0" dirty="0" smtClean="0">
                <a:ln>
                  <a:noFill/>
                </a:ln>
                <a:solidFill>
                  <a:schemeClr val="tx1"/>
                </a:solidFill>
                <a:effectLst/>
                <a:uLnTx/>
                <a:uFillTx/>
                <a:latin typeface="+mj-lt"/>
                <a:ea typeface="+mn-ea"/>
                <a:cs typeface="+mn-cs"/>
              </a:rPr>
              <a:t> Monitoring</a:t>
            </a:r>
          </a:p>
          <a:p>
            <a:pPr marL="274320" lvl="0" indent="-274320">
              <a:spcBef>
                <a:spcPct val="20000"/>
              </a:spcBef>
              <a:buClr>
                <a:schemeClr val="accent3"/>
              </a:buClr>
              <a:buSzPct val="95000"/>
            </a:pPr>
            <a:r>
              <a:rPr lang="en-US" sz="3000" baseline="0" dirty="0" smtClean="0">
                <a:latin typeface="+mj-lt"/>
              </a:rPr>
              <a:t>	-&gt; Women</a:t>
            </a:r>
            <a:r>
              <a:rPr lang="en-US" sz="3000" dirty="0" smtClean="0">
                <a:latin typeface="+mj-lt"/>
              </a:rPr>
              <a:t> Security </a:t>
            </a:r>
            <a:r>
              <a:rPr lang="en-US" sz="3000" dirty="0" smtClean="0">
                <a:latin typeface="+mj-lt"/>
              </a:rPr>
              <a:t>Module</a:t>
            </a:r>
          </a:p>
          <a:p>
            <a:pPr marL="274320" lvl="0" indent="-274320">
              <a:spcBef>
                <a:spcPct val="20000"/>
              </a:spcBef>
              <a:buClr>
                <a:schemeClr val="accent3"/>
              </a:buClr>
              <a:buSzPct val="95000"/>
            </a:pPr>
            <a:r>
              <a:rPr kumimoji="0" lang="en-IN" sz="3000" b="0" i="0" u="none" strike="noStrike" kern="1200" cap="none" spc="0" normalizeH="0" baseline="0" noProof="0" dirty="0" smtClean="0">
                <a:ln>
                  <a:noFill/>
                </a:ln>
                <a:solidFill>
                  <a:schemeClr val="tx1"/>
                </a:solidFill>
                <a:effectLst/>
                <a:uLnTx/>
                <a:uFillTx/>
                <a:latin typeface="+mj-lt"/>
                <a:ea typeface="+mn-ea"/>
                <a:cs typeface="+mn-cs"/>
              </a:rPr>
              <a:t>	</a:t>
            </a:r>
            <a:r>
              <a:rPr kumimoji="0" lang="en-IN" sz="3000" b="0" i="0" u="none" strike="noStrike" kern="1200" cap="none" spc="0" normalizeH="0" baseline="0" noProof="0" dirty="0" smtClean="0">
                <a:ln>
                  <a:noFill/>
                </a:ln>
                <a:solidFill>
                  <a:schemeClr val="tx1"/>
                </a:solidFill>
                <a:effectLst/>
                <a:uLnTx/>
                <a:uFillTx/>
                <a:latin typeface="+mj-lt"/>
                <a:ea typeface="+mn-ea"/>
                <a:cs typeface="+mn-cs"/>
              </a:rPr>
              <a:t>-&gt; Server less</a:t>
            </a:r>
            <a:r>
              <a:rPr kumimoji="0" lang="en-IN" sz="3000" b="0" i="0" u="none" strike="noStrike" kern="1200" cap="none" spc="0" normalizeH="0" noProof="0" dirty="0" smtClean="0">
                <a:ln>
                  <a:noFill/>
                </a:ln>
                <a:solidFill>
                  <a:schemeClr val="tx1"/>
                </a:solidFill>
                <a:effectLst/>
                <a:uLnTx/>
                <a:uFillTx/>
                <a:latin typeface="+mj-lt"/>
                <a:ea typeface="+mn-ea"/>
                <a:cs typeface="+mn-cs"/>
              </a:rPr>
              <a:t> </a:t>
            </a:r>
            <a:r>
              <a:rPr lang="en-US" sz="3200" dirty="0" smtClean="0"/>
              <a:t>Location </a:t>
            </a:r>
            <a:r>
              <a:rPr lang="en-US" sz="3200" dirty="0" smtClean="0"/>
              <a:t>sharing module</a:t>
            </a:r>
            <a:endParaRPr kumimoji="0" lang="en-US" sz="3000" b="0" i="0" u="none" strike="noStrike" kern="1200" cap="none" spc="0" normalizeH="0" baseline="0" noProof="0" dirty="0" smtClean="0">
              <a:ln>
                <a:noFill/>
              </a:ln>
              <a:solidFill>
                <a:schemeClr val="tx1"/>
              </a:solidFill>
              <a:effectLst/>
              <a:uLnTx/>
              <a:uFillTx/>
              <a:latin typeface="+mj-lt"/>
              <a:ea typeface="+mn-ea"/>
              <a:cs typeface="+mn-cs"/>
            </a:endParaRPr>
          </a:p>
        </p:txBody>
      </p:sp>
      <p:pic>
        <p:nvPicPr>
          <p:cNvPr id="6" name="Picture 5" descr="gps-location.png"/>
          <p:cNvPicPr>
            <a:picLocks noChangeAspect="1"/>
          </p:cNvPicPr>
          <p:nvPr/>
        </p:nvPicPr>
        <p:blipFill>
          <a:blip r:embed="rId2" cstate="print"/>
          <a:stretch>
            <a:fillRect/>
          </a:stretch>
        </p:blipFill>
        <p:spPr>
          <a:xfrm>
            <a:off x="5334000" y="4419600"/>
            <a:ext cx="3238500" cy="219075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Logic</a:t>
            </a:r>
            <a:endParaRPr lang="en-US" dirty="0"/>
          </a:p>
        </p:txBody>
      </p:sp>
      <p:sp>
        <p:nvSpPr>
          <p:cNvPr id="3" name="Content Placeholder 2"/>
          <p:cNvSpPr>
            <a:spLocks noGrp="1"/>
          </p:cNvSpPr>
          <p:nvPr>
            <p:ph idx="1"/>
          </p:nvPr>
        </p:nvSpPr>
        <p:spPr>
          <a:xfrm>
            <a:off x="457200" y="1600200"/>
            <a:ext cx="8229600" cy="4724400"/>
          </a:xfrm>
        </p:spPr>
        <p:txBody>
          <a:bodyPr>
            <a:normAutofit lnSpcReduction="10000"/>
          </a:bodyPr>
          <a:lstStyle/>
          <a:p>
            <a:r>
              <a:rPr lang="en-US" dirty="0" smtClean="0"/>
              <a:t>Step 1</a:t>
            </a:r>
          </a:p>
          <a:p>
            <a:pPr>
              <a:buNone/>
            </a:pPr>
            <a:endParaRPr lang="en-US" dirty="0" smtClean="0"/>
          </a:p>
          <a:p>
            <a:pPr>
              <a:buFont typeface="Courier New" pitchFamily="49" charset="0"/>
              <a:buChar char="o"/>
            </a:pPr>
            <a:r>
              <a:rPr lang="en-US" dirty="0" smtClean="0"/>
              <a:t>Create an Android app with which is capable of finding the places that user demands.</a:t>
            </a:r>
          </a:p>
          <a:p>
            <a:pPr>
              <a:buFont typeface="Courier New" pitchFamily="49" charset="0"/>
              <a:buChar char="o"/>
            </a:pPr>
            <a:r>
              <a:rPr lang="en-US" dirty="0" smtClean="0"/>
              <a:t>We use Google places API for finding the places such as hotels, atm, bank, hospitals etc.</a:t>
            </a:r>
          </a:p>
          <a:p>
            <a:pPr lvl="1">
              <a:buFont typeface="Courier New" pitchFamily="49" charset="0"/>
              <a:buChar char="o"/>
            </a:pPr>
            <a:r>
              <a:rPr lang="en-US" dirty="0" smtClean="0"/>
              <a:t>1.1</a:t>
            </a:r>
          </a:p>
          <a:p>
            <a:pPr lvl="1">
              <a:buNone/>
            </a:pPr>
            <a:r>
              <a:rPr lang="en-US" dirty="0" smtClean="0"/>
              <a:t>   Create a clod project in google developer console and enable places api( cloud.google.com/console).</a:t>
            </a:r>
          </a:p>
          <a:p>
            <a:pPr>
              <a:buFont typeface="Courier New" pitchFamily="49" charset="0"/>
              <a:buChar char="o"/>
            </a:pPr>
            <a:endParaRPr lang="en-US" dirty="0" smtClean="0"/>
          </a:p>
          <a:p>
            <a:pPr>
              <a:buNone/>
            </a:pPr>
            <a:endParaRPr lang="en-US" dirty="0" smtClean="0"/>
          </a:p>
          <a:p>
            <a:pPr>
              <a:buNone/>
            </a:pPr>
            <a:endParaRPr lang="en-US" dirty="0"/>
          </a:p>
        </p:txBody>
      </p:sp>
      <p:pic>
        <p:nvPicPr>
          <p:cNvPr id="4" name="Picture 3" descr="Grand_X_V970_Front.jpg"/>
          <p:cNvPicPr>
            <a:picLocks noChangeAspect="1"/>
          </p:cNvPicPr>
          <p:nvPr/>
        </p:nvPicPr>
        <p:blipFill>
          <a:blip r:embed="rId2" cstate="print"/>
          <a:stretch>
            <a:fillRect/>
          </a:stretch>
        </p:blipFill>
        <p:spPr>
          <a:xfrm>
            <a:off x="6858000" y="457200"/>
            <a:ext cx="1498600" cy="20574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92500"/>
          </a:bodyPr>
          <a:lstStyle/>
          <a:p>
            <a:pPr>
              <a:buNone/>
            </a:pPr>
            <a:endParaRPr lang="en-US" dirty="0" smtClean="0"/>
          </a:p>
          <a:p>
            <a:pPr lvl="1">
              <a:buFont typeface="Courier New" pitchFamily="49" charset="0"/>
              <a:buChar char="o"/>
            </a:pPr>
            <a:r>
              <a:rPr lang="en-US" dirty="0" smtClean="0"/>
              <a:t>1.2</a:t>
            </a:r>
          </a:p>
          <a:p>
            <a:pPr lvl="1">
              <a:buNone/>
            </a:pPr>
            <a:r>
              <a:rPr lang="en-US" dirty="0" smtClean="0"/>
              <a:t>   </a:t>
            </a:r>
            <a:r>
              <a:rPr lang="en-US" b="1" dirty="0" smtClean="0"/>
              <a:t>Places api </a:t>
            </a:r>
            <a:r>
              <a:rPr lang="en-US" dirty="0" smtClean="0"/>
              <a:t>receives input in latitude and longitude format. But Its hard for the user for typing the latitude and longitude rather than typing a location name.</a:t>
            </a:r>
          </a:p>
          <a:p>
            <a:pPr lvl="1">
              <a:buFont typeface="Courier New" pitchFamily="49" charset="0"/>
              <a:buChar char="o"/>
            </a:pPr>
            <a:r>
              <a:rPr lang="en-US" dirty="0" smtClean="0"/>
              <a:t>1.3</a:t>
            </a:r>
          </a:p>
          <a:p>
            <a:pPr lvl="1">
              <a:buNone/>
            </a:pPr>
            <a:r>
              <a:rPr lang="en-US" dirty="0"/>
              <a:t>	</a:t>
            </a:r>
            <a:r>
              <a:rPr lang="en-US" dirty="0" smtClean="0"/>
              <a:t>So convert the location name that user types into its corresponding latitude and longitude. This process is reverse geo coding and done by the </a:t>
            </a:r>
            <a:r>
              <a:rPr lang="en-US" b="1" dirty="0" smtClean="0"/>
              <a:t>location Api</a:t>
            </a:r>
          </a:p>
          <a:p>
            <a:pPr lvl="1">
              <a:buFont typeface="Courier New" pitchFamily="49" charset="0"/>
              <a:buChar char="o"/>
            </a:pPr>
            <a:r>
              <a:rPr lang="en-US" dirty="0" smtClean="0"/>
              <a:t>1.4</a:t>
            </a:r>
            <a:endParaRPr lang="en-US" b="1" dirty="0" smtClean="0"/>
          </a:p>
          <a:p>
            <a:pPr lvl="1">
              <a:buNone/>
            </a:pPr>
            <a:r>
              <a:rPr lang="en-US" b="1" dirty="0"/>
              <a:t>	</a:t>
            </a:r>
            <a:r>
              <a:rPr lang="en-US" dirty="0" smtClean="0"/>
              <a:t>Generate a </a:t>
            </a:r>
            <a:r>
              <a:rPr lang="en-US" b="1" dirty="0" smtClean="0"/>
              <a:t>license key </a:t>
            </a:r>
            <a:r>
              <a:rPr lang="en-US" dirty="0" smtClean="0"/>
              <a:t>from google in order to use these facilities and make api call from android application </a:t>
            </a:r>
          </a:p>
          <a:p>
            <a:pPr>
              <a:buFont typeface="Courier New" pitchFamily="49" charset="0"/>
              <a:buChar char="o"/>
            </a:pP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858000"/>
          </a:xfrm>
        </p:spPr>
        <p:txBody>
          <a:bodyPr>
            <a:normAutofit fontScale="92500"/>
          </a:bodyPr>
          <a:lstStyle/>
          <a:p>
            <a:pPr>
              <a:buNone/>
            </a:pPr>
            <a:endParaRPr lang="en-US" dirty="0" smtClean="0"/>
          </a:p>
          <a:p>
            <a:pPr lvl="1">
              <a:buFont typeface="Courier New" pitchFamily="49" charset="0"/>
              <a:buChar char="o"/>
            </a:pPr>
            <a:r>
              <a:rPr lang="en-US" dirty="0" smtClean="0"/>
              <a:t>2.1</a:t>
            </a:r>
          </a:p>
          <a:p>
            <a:pPr lvl="1">
              <a:buNone/>
            </a:pPr>
            <a:r>
              <a:rPr lang="en-US" dirty="0" smtClean="0"/>
              <a:t>   Make the app geo sensitive and create location based reminder by using </a:t>
            </a:r>
            <a:r>
              <a:rPr lang="en-US" b="1" dirty="0" smtClean="0"/>
              <a:t>Geo-fencing api</a:t>
            </a:r>
            <a:r>
              <a:rPr lang="en-US" dirty="0" smtClean="0"/>
              <a:t> (say, I want to set a reminder to inform me about to pay the electricity bill when I reaches near by electricity office)</a:t>
            </a:r>
            <a:endParaRPr lang="en-US" b="1" dirty="0" smtClean="0"/>
          </a:p>
          <a:p>
            <a:pPr lvl="1">
              <a:buFont typeface="Courier New" pitchFamily="49" charset="0"/>
              <a:buChar char="o"/>
            </a:pPr>
            <a:r>
              <a:rPr lang="en-US" dirty="0" smtClean="0"/>
              <a:t>2.2</a:t>
            </a:r>
          </a:p>
          <a:p>
            <a:pPr lvl="1">
              <a:buNone/>
            </a:pPr>
            <a:r>
              <a:rPr lang="en-US" dirty="0"/>
              <a:t>	</a:t>
            </a:r>
            <a:r>
              <a:rPr lang="en-US" dirty="0" smtClean="0"/>
              <a:t>Receive the location coordinates, as input from a google map and the radius and the message. In order to use map in our app we need to get the license key from google by submitting the digital signature of our android app.</a:t>
            </a:r>
          </a:p>
          <a:p>
            <a:pPr lvl="1">
              <a:buFont typeface="Courier New" pitchFamily="49" charset="0"/>
              <a:buChar char="o"/>
            </a:pPr>
            <a:r>
              <a:rPr lang="en-US" dirty="0"/>
              <a:t> </a:t>
            </a:r>
            <a:r>
              <a:rPr lang="en-US" dirty="0" smtClean="0"/>
              <a:t> 2.3</a:t>
            </a:r>
            <a:endParaRPr lang="en-US" b="1" dirty="0" smtClean="0"/>
          </a:p>
          <a:p>
            <a:pPr lvl="1">
              <a:buNone/>
            </a:pPr>
            <a:r>
              <a:rPr lang="en-US" dirty="0"/>
              <a:t>	</a:t>
            </a:r>
            <a:r>
              <a:rPr lang="en-US" dirty="0" smtClean="0"/>
              <a:t>Create and monitor the geo-fence object. When the user enters a particular geo-fence, display alert.</a:t>
            </a:r>
          </a:p>
          <a:p>
            <a:pPr lvl="1">
              <a:buNone/>
            </a:pPr>
            <a:endParaRPr lang="en-US" dirty="0" smtClean="0"/>
          </a:p>
          <a:p>
            <a:pPr lvl="1">
              <a:buNone/>
            </a:pPr>
            <a:endParaRPr lang="en-US" dirty="0" smtClean="0"/>
          </a:p>
          <a:p>
            <a:pPr>
              <a:buFont typeface="Courier New" pitchFamily="49" charset="0"/>
              <a:buChar char="o"/>
            </a:pP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a:bodyPr>
          <a:lstStyle/>
          <a:p>
            <a:pPr>
              <a:buFont typeface="Courier New" pitchFamily="49" charset="0"/>
              <a:buChar char="o"/>
            </a:pPr>
            <a:r>
              <a:rPr lang="en-US" sz="2800" dirty="0" smtClean="0"/>
              <a:t>Step 3</a:t>
            </a:r>
          </a:p>
          <a:p>
            <a:pPr>
              <a:buNone/>
            </a:pPr>
            <a:r>
              <a:rPr lang="en-US" sz="2800" dirty="0" smtClean="0"/>
              <a:t>Create a women security alert system.</a:t>
            </a:r>
          </a:p>
          <a:p>
            <a:pPr>
              <a:buFont typeface="Courier New" pitchFamily="49" charset="0"/>
              <a:buChar char="o"/>
            </a:pPr>
            <a:r>
              <a:rPr lang="en-US" sz="2800" dirty="0"/>
              <a:t> </a:t>
            </a:r>
            <a:r>
              <a:rPr lang="en-US" sz="2800" dirty="0" smtClean="0"/>
              <a:t>3.1 Get the alert phone numbers from the user and store in the local database, SQLite</a:t>
            </a:r>
          </a:p>
          <a:p>
            <a:pPr>
              <a:buFont typeface="Courier New" pitchFamily="49" charset="0"/>
              <a:buChar char="o"/>
            </a:pPr>
            <a:r>
              <a:rPr lang="en-US" sz="2800" dirty="0" smtClean="0"/>
              <a:t>3.2 Create a background service which always checks for the shake pattern of the by checking a threshold shake power. Accelerometer  is used to detect shake.  </a:t>
            </a:r>
          </a:p>
          <a:p>
            <a:pPr>
              <a:buFont typeface="Courier New" pitchFamily="49" charset="0"/>
              <a:buChar char="o"/>
            </a:pPr>
            <a:r>
              <a:rPr lang="en-US" sz="2800" dirty="0" smtClean="0"/>
              <a:t>3.3 if there is any accident the user can send alert messages to the phone numbers already set in the database by shaking the device.</a:t>
            </a:r>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Step 4</a:t>
            </a:r>
            <a:endParaRPr lang="en-US" dirty="0"/>
          </a:p>
        </p:txBody>
      </p:sp>
      <p:sp>
        <p:nvSpPr>
          <p:cNvPr id="3" name="Content Placeholder 2"/>
          <p:cNvSpPr>
            <a:spLocks noGrp="1"/>
          </p:cNvSpPr>
          <p:nvPr>
            <p:ph idx="1"/>
          </p:nvPr>
        </p:nvSpPr>
        <p:spPr/>
        <p:txBody>
          <a:bodyPr>
            <a:normAutofit fontScale="92500"/>
          </a:bodyPr>
          <a:lstStyle/>
          <a:p>
            <a:pPr>
              <a:buNone/>
            </a:pPr>
            <a:endParaRPr lang="en-US" dirty="0" smtClean="0"/>
          </a:p>
          <a:p>
            <a:pPr>
              <a:buFont typeface="Courier New" pitchFamily="49" charset="0"/>
              <a:buChar char="o"/>
            </a:pPr>
            <a:r>
              <a:rPr lang="en-US" dirty="0" smtClean="0"/>
              <a:t>Create a background service which always checks for the </a:t>
            </a:r>
            <a:r>
              <a:rPr lang="en-US" dirty="0" smtClean="0"/>
              <a:t>dialing phone call .</a:t>
            </a:r>
          </a:p>
          <a:p>
            <a:pPr>
              <a:buFont typeface="Courier New" pitchFamily="49" charset="0"/>
              <a:buChar char="o"/>
            </a:pPr>
            <a:r>
              <a:rPr lang="en-US" dirty="0" smtClean="0"/>
              <a:t>Recipients receive a sms allowing them to view your location in real-time </a:t>
            </a:r>
            <a:r>
              <a:rPr lang="en-US" dirty="0" smtClean="0"/>
              <a:t>.It </a:t>
            </a:r>
            <a:r>
              <a:rPr lang="en-US" dirty="0" smtClean="0"/>
              <a:t>instantly shares your location with friends, partners and colleagues</a:t>
            </a:r>
          </a:p>
          <a:p>
            <a:pPr>
              <a:buFont typeface="Courier New" pitchFamily="49" charset="0"/>
              <a:buChar char="o"/>
            </a:pPr>
            <a:r>
              <a:rPr lang="en-US" dirty="0" smtClean="0"/>
              <a:t> </a:t>
            </a:r>
            <a:r>
              <a:rPr lang="en-US" dirty="0" smtClean="0"/>
              <a:t>if there is any </a:t>
            </a:r>
            <a:r>
              <a:rPr lang="en-US" dirty="0" smtClean="0"/>
              <a:t>call </a:t>
            </a:r>
            <a:r>
              <a:rPr lang="en-US" dirty="0" smtClean="0"/>
              <a:t>the </a:t>
            </a:r>
            <a:r>
              <a:rPr lang="en-US" dirty="0" smtClean="0"/>
              <a:t>service </a:t>
            </a:r>
            <a:r>
              <a:rPr lang="en-US" dirty="0" smtClean="0"/>
              <a:t>send </a:t>
            </a:r>
            <a:r>
              <a:rPr lang="en-US" dirty="0" smtClean="0"/>
              <a:t> messages </a:t>
            </a:r>
            <a:r>
              <a:rPr lang="en-US" dirty="0" smtClean="0"/>
              <a:t>to the phone </a:t>
            </a:r>
            <a:r>
              <a:rPr lang="en-US" dirty="0" smtClean="0"/>
              <a:t>number dialed, with the users current location.</a:t>
            </a: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Agenda</a:t>
            </a:r>
            <a:endParaRPr lang="en-US" dirty="0"/>
          </a:p>
        </p:txBody>
      </p:sp>
      <p:sp>
        <p:nvSpPr>
          <p:cNvPr id="3" name="Content Placeholder 2"/>
          <p:cNvSpPr>
            <a:spLocks noGrp="1"/>
          </p:cNvSpPr>
          <p:nvPr>
            <p:ph idx="1"/>
          </p:nvPr>
        </p:nvSpPr>
        <p:spPr>
          <a:xfrm>
            <a:off x="457200" y="457200"/>
            <a:ext cx="8458200" cy="6248400"/>
          </a:xfrm>
        </p:spPr>
        <p:txBody>
          <a:bodyPr>
            <a:normAutofit fontScale="92500" lnSpcReduction="10000"/>
          </a:bodyPr>
          <a:lstStyle/>
          <a:p>
            <a:pPr algn="just"/>
            <a:endParaRPr lang="en-US" dirty="0" smtClean="0"/>
          </a:p>
          <a:p>
            <a:pPr algn="just"/>
            <a:r>
              <a:rPr lang="en-US" sz="3000" dirty="0" smtClean="0"/>
              <a:t>To develop an android app that can locate the places that user needs such as </a:t>
            </a:r>
            <a:r>
              <a:rPr lang="en-US" sz="3200" dirty="0" smtClean="0"/>
              <a:t>nearest Bank, Gas Station, Hospital, Hotel, Movie Theatre, Restaurant, Supermarket etc.</a:t>
            </a:r>
          </a:p>
          <a:p>
            <a:pPr algn="just"/>
            <a:r>
              <a:rPr lang="en-US" dirty="0" smtClean="0"/>
              <a:t>This app can be used to set some reminders (notifications) based on a specific location, chosen from Google map.</a:t>
            </a:r>
          </a:p>
          <a:p>
            <a:pPr lvl="0" algn="just"/>
            <a:r>
              <a:rPr lang="en-US" sz="3200" dirty="0" smtClean="0"/>
              <a:t>Another interestin</a:t>
            </a:r>
            <a:r>
              <a:rPr lang="en-US" dirty="0" smtClean="0"/>
              <a:t>g feature of this is app is a security alert generator module for women, which </a:t>
            </a:r>
            <a:r>
              <a:rPr lang="en-US" dirty="0"/>
              <a:t>sends, location embedded alert messages to a number which already set in mobile, when user shakes the phone in a particular pattern. </a:t>
            </a:r>
          </a:p>
          <a:p>
            <a:pPr algn="just"/>
            <a:endParaRPr lang="en-US" sz="3200" dirty="0" smtClean="0"/>
          </a:p>
          <a:p>
            <a:pPr algn="just"/>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183880" cy="1051560"/>
          </a:xfrm>
        </p:spPr>
        <p:txBody>
          <a:bodyPr/>
          <a:lstStyle/>
          <a:p>
            <a:r>
              <a:rPr lang="en-US" dirty="0" smtClean="0">
                <a:solidFill>
                  <a:schemeClr val="accent2">
                    <a:lumMod val="75000"/>
                  </a:schemeClr>
                </a:solidFill>
              </a:rPr>
              <a:t>Technologies used.</a:t>
            </a:r>
            <a:endParaRPr lang="en-US" dirty="0">
              <a:solidFill>
                <a:schemeClr val="accent2">
                  <a:lumMod val="75000"/>
                </a:schemeClr>
              </a:solidFill>
            </a:endParaRPr>
          </a:p>
        </p:txBody>
      </p:sp>
      <p:sp>
        <p:nvSpPr>
          <p:cNvPr id="3" name="Content Placeholder 2"/>
          <p:cNvSpPr>
            <a:spLocks noGrp="1"/>
          </p:cNvSpPr>
          <p:nvPr>
            <p:ph idx="1"/>
          </p:nvPr>
        </p:nvSpPr>
        <p:spPr>
          <a:xfrm>
            <a:off x="457200" y="1600200"/>
            <a:ext cx="8229600" cy="2590800"/>
          </a:xfrm>
        </p:spPr>
        <p:txBody>
          <a:bodyPr>
            <a:normAutofit fontScale="92500" lnSpcReduction="10000"/>
          </a:bodyPr>
          <a:lstStyle/>
          <a:p>
            <a:r>
              <a:rPr lang="en-US" dirty="0" smtClean="0"/>
              <a:t>Android</a:t>
            </a:r>
          </a:p>
          <a:p>
            <a:r>
              <a:rPr lang="en-US" dirty="0" smtClean="0"/>
              <a:t>Google Map Api v2</a:t>
            </a:r>
          </a:p>
          <a:p>
            <a:r>
              <a:rPr lang="en-US" dirty="0" smtClean="0"/>
              <a:t>Google location Api</a:t>
            </a:r>
          </a:p>
          <a:p>
            <a:r>
              <a:rPr lang="en-US" dirty="0" smtClean="0"/>
              <a:t>Google Places Api</a:t>
            </a:r>
          </a:p>
          <a:p>
            <a:r>
              <a:rPr lang="en-US" dirty="0" smtClean="0"/>
              <a:t>Google Geo-fencing Api</a:t>
            </a:r>
            <a:endParaRPr lang="en-US" dirty="0"/>
          </a:p>
        </p:txBody>
      </p:sp>
      <p:sp>
        <p:nvSpPr>
          <p:cNvPr id="6" name="Title 1"/>
          <p:cNvSpPr txBox="1">
            <a:spLocks/>
          </p:cNvSpPr>
          <p:nvPr/>
        </p:nvSpPr>
        <p:spPr>
          <a:xfrm>
            <a:off x="457200" y="3977640"/>
            <a:ext cx="8183880" cy="105156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5000" dirty="0" smtClean="0">
                <a:solidFill>
                  <a:schemeClr val="accent2">
                    <a:lumMod val="75000"/>
                  </a:schemeClr>
                </a:solidFill>
                <a:latin typeface="+mj-lt"/>
                <a:ea typeface="+mj-ea"/>
                <a:cs typeface="+mj-cs"/>
              </a:rPr>
              <a:t>Language</a:t>
            </a:r>
            <a:r>
              <a:rPr kumimoji="0" lang="en-US" sz="5000" b="0" i="0" u="none" strike="noStrike" kern="1200" cap="none" spc="0" normalizeH="0" baseline="0" noProof="0" dirty="0" smtClean="0">
                <a:ln>
                  <a:noFill/>
                </a:ln>
                <a:solidFill>
                  <a:schemeClr val="accent2">
                    <a:lumMod val="75000"/>
                  </a:schemeClr>
                </a:solidFill>
                <a:effectLst/>
                <a:uLnTx/>
                <a:uFillTx/>
                <a:latin typeface="+mj-lt"/>
                <a:ea typeface="+mj-ea"/>
                <a:cs typeface="+mj-cs"/>
              </a:rPr>
              <a:t> used.</a:t>
            </a:r>
            <a:endParaRPr kumimoji="0" lang="en-US" sz="5000" b="0" i="0" u="none" strike="noStrike" kern="1200" cap="none" spc="0" normalizeH="0" baseline="0" noProof="0" dirty="0">
              <a:ln>
                <a:noFill/>
              </a:ln>
              <a:solidFill>
                <a:schemeClr val="accent2">
                  <a:lumMod val="75000"/>
                </a:schemeClr>
              </a:solidFill>
              <a:effectLst/>
              <a:uLnTx/>
              <a:uFillTx/>
              <a:latin typeface="+mj-lt"/>
              <a:ea typeface="+mj-ea"/>
              <a:cs typeface="+mj-cs"/>
            </a:endParaRPr>
          </a:p>
        </p:txBody>
      </p:sp>
      <p:sp>
        <p:nvSpPr>
          <p:cNvPr id="7" name="Content Placeholder 2"/>
          <p:cNvSpPr txBox="1">
            <a:spLocks/>
          </p:cNvSpPr>
          <p:nvPr/>
        </p:nvSpPr>
        <p:spPr>
          <a:xfrm>
            <a:off x="457200" y="4953000"/>
            <a:ext cx="8229600" cy="12192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Java</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600200"/>
            <a:ext cx="8839200" cy="4800600"/>
          </a:xfrm>
        </p:spPr>
        <p:txBody>
          <a:bodyPr>
            <a:normAutofit/>
          </a:bodyPr>
          <a:lstStyle/>
          <a:p>
            <a:r>
              <a:rPr lang="en-US" sz="3000" dirty="0" smtClean="0">
                <a:solidFill>
                  <a:schemeClr val="tx1"/>
                </a:solidFill>
                <a:latin typeface="+mj-lt"/>
              </a:rPr>
              <a:t>Android is an open source  Linux-based operating system designed for touch screen mobile devices such as smart phones, tablets and even watches and TVs.</a:t>
            </a:r>
          </a:p>
        </p:txBody>
      </p:sp>
      <p:sp>
        <p:nvSpPr>
          <p:cNvPr id="7" name="Rectangle 6"/>
          <p:cNvSpPr/>
          <p:nvPr/>
        </p:nvSpPr>
        <p:spPr>
          <a:xfrm>
            <a:off x="2523692" y="381000"/>
            <a:ext cx="4433842" cy="830997"/>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800" b="1" dirty="0" smtClean="0">
                <a:ln w="11430"/>
                <a:solidFill>
                  <a:srgbClr val="00B050"/>
                </a:solidFill>
                <a:effectLst>
                  <a:outerShdw blurRad="50800" dist="39000" dir="5460000" algn="tl">
                    <a:srgbClr val="000000">
                      <a:alpha val="38000"/>
                    </a:srgbClr>
                  </a:outerShdw>
                </a:effectLst>
              </a:rPr>
              <a:t>what is android?</a:t>
            </a:r>
            <a:endParaRPr lang="en-US" sz="4800" b="1" cap="none" spc="0" dirty="0">
              <a:ln w="11430"/>
              <a:solidFill>
                <a:srgbClr val="00B050"/>
              </a:solidFill>
              <a:effectLst>
                <a:outerShdw blurRad="50800" dist="39000" dir="5460000" algn="tl">
                  <a:srgbClr val="000000">
                    <a:alpha val="38000"/>
                  </a:srgbClr>
                </a:outerShdw>
              </a:effectLst>
            </a:endParaRPr>
          </a:p>
        </p:txBody>
      </p:sp>
      <p:pic>
        <p:nvPicPr>
          <p:cNvPr id="5" name="Picture 4" descr="ANDROID.png"/>
          <p:cNvPicPr>
            <a:picLocks noChangeAspect="1"/>
          </p:cNvPicPr>
          <p:nvPr/>
        </p:nvPicPr>
        <p:blipFill>
          <a:blip r:embed="rId3" cstate="print"/>
          <a:stretch>
            <a:fillRect/>
          </a:stretch>
        </p:blipFill>
        <p:spPr>
          <a:xfrm>
            <a:off x="5410200" y="3124200"/>
            <a:ext cx="3429000" cy="3193256"/>
          </a:xfrm>
          <a:prstGeom prst="rect">
            <a:avLst/>
          </a:prstGeom>
        </p:spPr>
      </p:pic>
      <p:pic>
        <p:nvPicPr>
          <p:cNvPr id="6" name="Picture 5" descr="htc-one.jpg"/>
          <p:cNvPicPr>
            <a:picLocks noChangeAspect="1"/>
          </p:cNvPicPr>
          <p:nvPr/>
        </p:nvPicPr>
        <p:blipFill>
          <a:blip r:embed="rId4" cstate="print"/>
          <a:stretch>
            <a:fillRect/>
          </a:stretch>
        </p:blipFill>
        <p:spPr>
          <a:xfrm rot="20356884">
            <a:off x="2337754" y="3095041"/>
            <a:ext cx="1102010" cy="2217139"/>
          </a:xfrm>
          <a:prstGeom prst="rect">
            <a:avLst/>
          </a:prstGeom>
        </p:spPr>
      </p:pic>
      <p:pic>
        <p:nvPicPr>
          <p:cNvPr id="8" name="Picture 7" descr="nexus-5 (1).jpg"/>
          <p:cNvPicPr>
            <a:picLocks noChangeAspect="1"/>
          </p:cNvPicPr>
          <p:nvPr/>
        </p:nvPicPr>
        <p:blipFill>
          <a:blip r:embed="rId5" cstate="print"/>
          <a:stretch>
            <a:fillRect/>
          </a:stretch>
        </p:blipFill>
        <p:spPr>
          <a:xfrm rot="449789">
            <a:off x="3874594" y="4179408"/>
            <a:ext cx="1136703" cy="2232809"/>
          </a:xfrm>
          <a:prstGeom prst="rect">
            <a:avLst/>
          </a:prstGeom>
        </p:spPr>
      </p:pic>
      <p:pic>
        <p:nvPicPr>
          <p:cNvPr id="9" name="Picture 8" descr="nexus-7.jpg"/>
          <p:cNvPicPr>
            <a:picLocks noChangeAspect="1"/>
          </p:cNvPicPr>
          <p:nvPr/>
        </p:nvPicPr>
        <p:blipFill>
          <a:blip r:embed="rId6" cstate="print"/>
          <a:stretch>
            <a:fillRect/>
          </a:stretch>
        </p:blipFill>
        <p:spPr>
          <a:xfrm rot="16009038">
            <a:off x="903576" y="4522930"/>
            <a:ext cx="1529521" cy="2688997"/>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1371600"/>
            <a:ext cx="8305800" cy="5486400"/>
          </a:xfrm>
        </p:spPr>
        <p:txBody>
          <a:bodyPr>
            <a:normAutofit fontScale="85000" lnSpcReduction="20000"/>
          </a:bodyPr>
          <a:lstStyle/>
          <a:p>
            <a:pPr algn="l">
              <a:lnSpc>
                <a:spcPct val="150000"/>
              </a:lnSpc>
              <a:buFont typeface="Arial" pitchFamily="34" charset="0"/>
              <a:buChar char="•"/>
            </a:pPr>
            <a:r>
              <a:rPr lang="en-US" sz="3200" dirty="0" smtClean="0">
                <a:solidFill>
                  <a:schemeClr val="tx1"/>
                </a:solidFill>
              </a:rPr>
              <a:t>Users rapidly migrating from website to mobile phone</a:t>
            </a:r>
          </a:p>
          <a:p>
            <a:pPr algn="l">
              <a:lnSpc>
                <a:spcPct val="150000"/>
              </a:lnSpc>
              <a:buFont typeface="Arial" pitchFamily="34" charset="0"/>
              <a:buChar char="•"/>
            </a:pPr>
            <a:r>
              <a:rPr lang="en-US" sz="3200" dirty="0" smtClean="0">
                <a:solidFill>
                  <a:schemeClr val="tx1"/>
                </a:solidFill>
              </a:rPr>
              <a:t>Android is free, open source and the most popu</a:t>
            </a:r>
            <a:r>
              <a:rPr lang="en-US" dirty="0" smtClean="0">
                <a:solidFill>
                  <a:schemeClr val="tx1"/>
                </a:solidFill>
              </a:rPr>
              <a:t>lar</a:t>
            </a:r>
            <a:endParaRPr lang="en-US" sz="3200" dirty="0" smtClean="0">
              <a:solidFill>
                <a:schemeClr val="tx1"/>
              </a:solidFill>
            </a:endParaRPr>
          </a:p>
          <a:p>
            <a:pPr algn="l">
              <a:lnSpc>
                <a:spcPct val="150000"/>
              </a:lnSpc>
              <a:buFont typeface="Arial" pitchFamily="34" charset="0"/>
              <a:buChar char="•"/>
            </a:pPr>
            <a:r>
              <a:rPr lang="en-US" sz="3200" dirty="0" smtClean="0">
                <a:solidFill>
                  <a:schemeClr val="tx1"/>
                </a:solidFill>
              </a:rPr>
              <a:t>Google products work best on android</a:t>
            </a:r>
          </a:p>
          <a:p>
            <a:pPr algn="l">
              <a:lnSpc>
                <a:spcPct val="150000"/>
              </a:lnSpc>
              <a:buFont typeface="Arial" pitchFamily="34" charset="0"/>
              <a:buChar char="•"/>
            </a:pPr>
            <a:r>
              <a:rPr lang="en-US" sz="3200" dirty="0" smtClean="0">
                <a:solidFill>
                  <a:schemeClr val="tx1"/>
                </a:solidFill>
              </a:rPr>
              <a:t>Powerful, simple and beautiful </a:t>
            </a:r>
          </a:p>
          <a:p>
            <a:pPr algn="l">
              <a:lnSpc>
                <a:spcPct val="150000"/>
              </a:lnSpc>
              <a:buFont typeface="Arial" pitchFamily="34" charset="0"/>
              <a:buChar char="•"/>
            </a:pPr>
            <a:r>
              <a:rPr lang="en-US" dirty="0" smtClean="0">
                <a:solidFill>
                  <a:schemeClr val="tx1"/>
                </a:solidFill>
              </a:rPr>
              <a:t>Fast application development in Java</a:t>
            </a:r>
            <a:endParaRPr lang="en-US" sz="3200" dirty="0" smtClean="0">
              <a:solidFill>
                <a:schemeClr val="tx1"/>
              </a:solidFill>
            </a:endParaRPr>
          </a:p>
          <a:p>
            <a:pPr algn="l">
              <a:lnSpc>
                <a:spcPct val="150000"/>
              </a:lnSpc>
              <a:buFont typeface="Arial" pitchFamily="34" charset="0"/>
              <a:buChar char="•"/>
            </a:pPr>
            <a:r>
              <a:rPr lang="en-US" dirty="0" smtClean="0">
                <a:solidFill>
                  <a:schemeClr val="tx1"/>
                </a:solidFill>
              </a:rPr>
              <a:t>Over 1.5 million android devices every day</a:t>
            </a:r>
          </a:p>
          <a:p>
            <a:pPr algn="l">
              <a:lnSpc>
                <a:spcPct val="150000"/>
              </a:lnSpc>
              <a:buFont typeface="Arial" pitchFamily="34" charset="0"/>
              <a:buChar char="•"/>
            </a:pPr>
            <a:r>
              <a:rPr lang="en-US" dirty="0" smtClean="0">
                <a:solidFill>
                  <a:schemeClr val="tx1"/>
                </a:solidFill>
              </a:rPr>
              <a:t>More than 70 % of mobile developers are android            developers 	</a:t>
            </a:r>
            <a:r>
              <a:rPr lang="en-US" dirty="0" smtClean="0"/>
              <a:t>							</a:t>
            </a:r>
            <a:endParaRPr lang="en-US" sz="3200" dirty="0" smtClean="0"/>
          </a:p>
        </p:txBody>
      </p:sp>
      <p:sp>
        <p:nvSpPr>
          <p:cNvPr id="7" name="Rectangle 6"/>
          <p:cNvSpPr/>
          <p:nvPr/>
        </p:nvSpPr>
        <p:spPr>
          <a:xfrm>
            <a:off x="149101" y="152400"/>
            <a:ext cx="8994900" cy="7848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500" b="1" dirty="0" smtClean="0">
                <a:ln w="11430"/>
                <a:solidFill>
                  <a:srgbClr val="00B050"/>
                </a:solidFill>
                <a:effectLst>
                  <a:outerShdw blurRad="50800" dist="39000" dir="5460000" algn="tl">
                    <a:srgbClr val="000000">
                      <a:alpha val="38000"/>
                    </a:srgbClr>
                  </a:outerShdw>
                </a:effectLst>
              </a:rPr>
              <a:t>why we choose android?</a:t>
            </a:r>
            <a:endParaRPr lang="en-US" sz="4500" b="1" cap="none" spc="0" dirty="0">
              <a:ln w="11430"/>
              <a:solidFill>
                <a:srgbClr val="00B05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04088"/>
            <a:ext cx="8229600" cy="1143000"/>
          </a:xfrm>
        </p:spPr>
        <p:txBody>
          <a:bodyPr/>
          <a:lstStyle/>
          <a:p>
            <a:r>
              <a:rPr lang="en-US" dirty="0" smtClean="0"/>
              <a:t>Google Map Api v2</a:t>
            </a:r>
            <a:endParaRPr lang="en-US" dirty="0"/>
          </a:p>
        </p:txBody>
      </p:sp>
      <p:sp>
        <p:nvSpPr>
          <p:cNvPr id="4" name="Subtitle 2"/>
          <p:cNvSpPr txBox="1">
            <a:spLocks/>
          </p:cNvSpPr>
          <p:nvPr/>
        </p:nvSpPr>
        <p:spPr>
          <a:xfrm>
            <a:off x="457200" y="2057400"/>
            <a:ext cx="8229600" cy="4800600"/>
          </a:xfrm>
          <a:prstGeom prst="rect">
            <a:avLst/>
          </a:prstGeom>
        </p:spPr>
        <p:txBody>
          <a:bodyPr vert="horz">
            <a:normAutofit/>
          </a:bodyPr>
          <a:lstStyle/>
          <a:p>
            <a:pPr marL="274320" lvl="0" indent="-274320">
              <a:spcBef>
                <a:spcPct val="20000"/>
              </a:spcBef>
              <a:buClr>
                <a:schemeClr val="accent3"/>
              </a:buClr>
              <a:buSzPct val="95000"/>
              <a:defRPr/>
            </a:pPr>
            <a:r>
              <a:rPr kumimoji="0" lang="en-US" sz="3000" b="0" i="0" u="none" strike="noStrike" kern="1200" cap="none" spc="0" normalizeH="0" baseline="0" noProof="0" dirty="0" smtClean="0">
                <a:ln>
                  <a:noFill/>
                </a:ln>
                <a:solidFill>
                  <a:schemeClr val="tx1"/>
                </a:solidFill>
                <a:effectLst/>
                <a:uLnTx/>
                <a:uFillTx/>
                <a:latin typeface="+mj-lt"/>
                <a:ea typeface="+mn-ea"/>
                <a:cs typeface="+mn-cs"/>
              </a:rPr>
              <a:t>   Creating a map is nearly impossible. It </a:t>
            </a:r>
            <a:r>
              <a:rPr lang="en-US" sz="3000" dirty="0" smtClean="0">
                <a:latin typeface="+mj-lt"/>
              </a:rPr>
              <a:t>help</a:t>
            </a:r>
            <a:r>
              <a:rPr lang="en-US" sz="3000" dirty="0" smtClean="0"/>
              <a:t> us to use the real Google map in </a:t>
            </a:r>
            <a:r>
              <a:rPr lang="en-US" sz="3000" b="1" dirty="0" smtClean="0"/>
              <a:t>our</a:t>
            </a:r>
            <a:r>
              <a:rPr lang="en-US" sz="3000" dirty="0" smtClean="0"/>
              <a:t> application.</a:t>
            </a:r>
            <a:endParaRPr kumimoji="0" lang="en-US" sz="3000" b="0" i="0" u="none" strike="noStrike" kern="1200" cap="none" spc="0" normalizeH="0" baseline="0" noProof="0" dirty="0" smtClean="0">
              <a:ln>
                <a:noFill/>
              </a:ln>
              <a:solidFill>
                <a:schemeClr val="tx1"/>
              </a:solidFill>
              <a:effectLst/>
              <a:uLnTx/>
              <a:uFillTx/>
              <a:latin typeface="+mj-lt"/>
              <a:ea typeface="+mn-ea"/>
              <a:cs typeface="+mn-cs"/>
            </a:endParaRPr>
          </a:p>
        </p:txBody>
      </p:sp>
      <p:pic>
        <p:nvPicPr>
          <p:cNvPr id="5" name="Picture 4" descr="hero-chromebook.png"/>
          <p:cNvPicPr>
            <a:picLocks noChangeAspect="1"/>
          </p:cNvPicPr>
          <p:nvPr/>
        </p:nvPicPr>
        <p:blipFill>
          <a:blip r:embed="rId2" cstate="print"/>
          <a:stretch>
            <a:fillRect/>
          </a:stretch>
        </p:blipFill>
        <p:spPr>
          <a:xfrm>
            <a:off x="3505200" y="3492132"/>
            <a:ext cx="4981575" cy="2996831"/>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t>Google location API</a:t>
            </a:r>
          </a:p>
        </p:txBody>
      </p:sp>
      <p:sp>
        <p:nvSpPr>
          <p:cNvPr id="4" name="Subtitle 2"/>
          <p:cNvSpPr txBox="1">
            <a:spLocks/>
          </p:cNvSpPr>
          <p:nvPr/>
        </p:nvSpPr>
        <p:spPr>
          <a:xfrm>
            <a:off x="381000" y="1143000"/>
            <a:ext cx="8229600" cy="4800600"/>
          </a:xfrm>
          <a:prstGeom prst="rect">
            <a:avLst/>
          </a:prstGeom>
        </p:spPr>
        <p:txBody>
          <a:bodyPr vert="horz">
            <a:normAutofit/>
          </a:bodyPr>
          <a:lstStyle/>
          <a:p>
            <a:pPr marL="274320" lvl="0" indent="-274320">
              <a:spcBef>
                <a:spcPct val="20000"/>
              </a:spcBef>
              <a:buClr>
                <a:schemeClr val="accent3"/>
              </a:buClr>
              <a:buSzPct val="95000"/>
            </a:pPr>
            <a:r>
              <a:rPr kumimoji="0" lang="en-US" sz="3000" b="0" i="0" u="none" strike="noStrike" kern="1200" cap="none" spc="0" normalizeH="0" baseline="0" noProof="0" dirty="0" smtClean="0">
                <a:ln>
                  <a:noFill/>
                </a:ln>
                <a:solidFill>
                  <a:schemeClr val="tx1"/>
                </a:solidFill>
                <a:effectLst/>
                <a:uLnTx/>
                <a:uFillTx/>
                <a:latin typeface="+mj-lt"/>
                <a:ea typeface="+mn-ea"/>
                <a:cs typeface="+mn-cs"/>
              </a:rPr>
              <a:t>   </a:t>
            </a:r>
            <a:r>
              <a:rPr lang="en-US" sz="3200" dirty="0" smtClean="0"/>
              <a:t>The location APIs make it easy for you to build location-aware applications, without needing to focus on the details of the underlying location technology. They also let you minimize power consumption by using all of the capabilities of the device hardware. Also helps to find latitude and longitude from a location name. </a:t>
            </a:r>
            <a:endParaRPr kumimoji="0" lang="en-US" sz="3000" b="0" i="0" u="none" strike="noStrike" kern="1200" cap="none" spc="0" normalizeH="0" baseline="0" noProof="0" dirty="0" smtClean="0">
              <a:ln>
                <a:noFill/>
              </a:ln>
              <a:solidFill>
                <a:schemeClr val="tx1"/>
              </a:solidFill>
              <a:effectLst/>
              <a:uLnTx/>
              <a:uFillTx/>
              <a:latin typeface="+mj-lt"/>
              <a:ea typeface="+mn-ea"/>
              <a:cs typeface="+mn-cs"/>
            </a:endParaRPr>
          </a:p>
        </p:txBody>
      </p:sp>
      <p:pic>
        <p:nvPicPr>
          <p:cNvPr id="6" name="Picture 5" descr="gps-location.png"/>
          <p:cNvPicPr>
            <a:picLocks noChangeAspect="1"/>
          </p:cNvPicPr>
          <p:nvPr/>
        </p:nvPicPr>
        <p:blipFill>
          <a:blip r:embed="rId2" cstate="print"/>
          <a:stretch>
            <a:fillRect/>
          </a:stretch>
        </p:blipFill>
        <p:spPr>
          <a:xfrm>
            <a:off x="5257800" y="4667250"/>
            <a:ext cx="3238500" cy="219075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t>Google places API</a:t>
            </a:r>
          </a:p>
        </p:txBody>
      </p:sp>
      <p:sp>
        <p:nvSpPr>
          <p:cNvPr id="4" name="Subtitle 2"/>
          <p:cNvSpPr txBox="1">
            <a:spLocks/>
          </p:cNvSpPr>
          <p:nvPr/>
        </p:nvSpPr>
        <p:spPr>
          <a:xfrm>
            <a:off x="381000" y="1143000"/>
            <a:ext cx="8229600" cy="4800600"/>
          </a:xfrm>
          <a:prstGeom prst="rect">
            <a:avLst/>
          </a:prstGeom>
        </p:spPr>
        <p:txBody>
          <a:bodyPr vert="horz">
            <a:normAutofit/>
          </a:bodyPr>
          <a:lstStyle/>
          <a:p>
            <a:pPr marL="274320" lvl="0" indent="-274320">
              <a:spcBef>
                <a:spcPct val="20000"/>
              </a:spcBef>
              <a:buClr>
                <a:schemeClr val="accent3"/>
              </a:buClr>
              <a:buSzPct val="95000"/>
            </a:pPr>
            <a:r>
              <a:rPr kumimoji="0" lang="en-US" sz="3000" b="0" i="0" u="none" strike="noStrike" kern="1200" cap="none" spc="0" normalizeH="0" baseline="0" noProof="0" dirty="0" smtClean="0">
                <a:ln>
                  <a:noFill/>
                </a:ln>
                <a:effectLst/>
                <a:uLnTx/>
                <a:uFillTx/>
                <a:latin typeface="+mj-lt"/>
                <a:ea typeface="+mn-ea"/>
                <a:cs typeface="+mn-cs"/>
              </a:rPr>
              <a:t>   </a:t>
            </a:r>
            <a:r>
              <a:rPr lang="en-US" sz="3200" dirty="0" smtClean="0"/>
              <a:t>Power your location-based app with the places API, which can be used to find detailed information about places across a wide range of categories. Backed by the same database used by Google Maps and Google+. Finds places from latitude and longitude.</a:t>
            </a:r>
            <a:endParaRPr kumimoji="0" lang="en-US" sz="3000" b="0" i="0" u="none" strike="noStrike" kern="1200" cap="none" spc="0" normalizeH="0" baseline="0" noProof="0" dirty="0" smtClean="0">
              <a:ln>
                <a:noFill/>
              </a:ln>
              <a:effectLst/>
              <a:uLnTx/>
              <a:uFillTx/>
              <a:latin typeface="+mj-lt"/>
              <a:ea typeface="+mn-ea"/>
              <a:cs typeface="+mn-cs"/>
            </a:endParaRPr>
          </a:p>
        </p:txBody>
      </p:sp>
      <p:pic>
        <p:nvPicPr>
          <p:cNvPr id="5" name="Picture 4" descr="banner.png"/>
          <p:cNvPicPr>
            <a:picLocks noChangeAspect="1"/>
          </p:cNvPicPr>
          <p:nvPr/>
        </p:nvPicPr>
        <p:blipFill>
          <a:blip r:embed="rId2" cstate="print"/>
          <a:stretch>
            <a:fillRect/>
          </a:stretch>
        </p:blipFill>
        <p:spPr>
          <a:xfrm>
            <a:off x="0" y="4191000"/>
            <a:ext cx="9144000" cy="26670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t>Geo-fencing API</a:t>
            </a:r>
          </a:p>
        </p:txBody>
      </p:sp>
      <p:pic>
        <p:nvPicPr>
          <p:cNvPr id="5" name="Picture 4" descr="Untitled-design-3.png"/>
          <p:cNvPicPr>
            <a:picLocks noChangeAspect="1"/>
          </p:cNvPicPr>
          <p:nvPr/>
        </p:nvPicPr>
        <p:blipFill>
          <a:blip r:embed="rId2" cstate="print"/>
          <a:stretch>
            <a:fillRect/>
          </a:stretch>
        </p:blipFill>
        <p:spPr>
          <a:xfrm>
            <a:off x="-38813" y="990600"/>
            <a:ext cx="9182813" cy="58674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317</TotalTime>
  <Words>700</Words>
  <Application>Microsoft Office PowerPoint</Application>
  <PresentationFormat>On-screen Show (4:3)</PresentationFormat>
  <Paragraphs>83</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Agenda</vt:lpstr>
      <vt:lpstr>Technologies used.</vt:lpstr>
      <vt:lpstr>Slide 4</vt:lpstr>
      <vt:lpstr>Slide 5</vt:lpstr>
      <vt:lpstr>Google Map Api v2</vt:lpstr>
      <vt:lpstr>Google location API</vt:lpstr>
      <vt:lpstr>Google places API</vt:lpstr>
      <vt:lpstr>Geo-fencing API</vt:lpstr>
      <vt:lpstr>Slide 10</vt:lpstr>
      <vt:lpstr>Modules</vt:lpstr>
      <vt:lpstr>Project Logic</vt:lpstr>
      <vt:lpstr>Slide 13</vt:lpstr>
      <vt:lpstr>Slide 14</vt:lpstr>
      <vt:lpstr>Slide 15</vt:lpstr>
      <vt:lpstr>Step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Rahul</dc:creator>
  <cp:lastModifiedBy>CinSoftwares .</cp:lastModifiedBy>
  <cp:revision>60</cp:revision>
  <dcterms:created xsi:type="dcterms:W3CDTF">2013-12-05T15:44:28Z</dcterms:created>
  <dcterms:modified xsi:type="dcterms:W3CDTF">2014-11-30T10:36:54Z</dcterms:modified>
</cp:coreProperties>
</file>