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9DE12B-0670-4F57-A54C-B89C97A550FF}" type="doc">
      <dgm:prSet loTypeId="urn:microsoft.com/office/officeart/2009/3/layout/FramedTextPicture" loCatId="picture" qsTypeId="urn:microsoft.com/office/officeart/2005/8/quickstyle/simple1" qsCatId="simple" csTypeId="urn:microsoft.com/office/officeart/2005/8/colors/accent1_2" csCatId="accent1" phldr="1"/>
      <dgm:spPr/>
      <dgm:t>
        <a:bodyPr/>
        <a:lstStyle/>
        <a:p>
          <a:endParaRPr lang="es-GT"/>
        </a:p>
      </dgm:t>
    </dgm:pt>
    <dgm:pt modelId="{71740B3B-23B8-4304-9C2F-E305C6B1AE0B}">
      <dgm:prSet phldrT="[Texto]" phldr="1"/>
      <dgm:spPr/>
      <dgm:t>
        <a:bodyPr/>
        <a:lstStyle/>
        <a:p>
          <a:endParaRPr lang="es-GT" dirty="0"/>
        </a:p>
      </dgm:t>
    </dgm:pt>
    <dgm:pt modelId="{E1FBBA9E-FC4D-47F6-B20A-0DCC5CB05349}" type="parTrans" cxnId="{ED0B2D6E-D79B-4EEC-8306-70DE7CD8A58C}">
      <dgm:prSet/>
      <dgm:spPr/>
      <dgm:t>
        <a:bodyPr/>
        <a:lstStyle/>
        <a:p>
          <a:endParaRPr lang="es-GT"/>
        </a:p>
      </dgm:t>
    </dgm:pt>
    <dgm:pt modelId="{30468A3C-2BED-4900-87EF-F9211A255D39}" type="sibTrans" cxnId="{ED0B2D6E-D79B-4EEC-8306-70DE7CD8A58C}">
      <dgm:prSet/>
      <dgm:spPr/>
      <dgm:t>
        <a:bodyPr/>
        <a:lstStyle/>
        <a:p>
          <a:endParaRPr lang="es-GT"/>
        </a:p>
      </dgm:t>
    </dgm:pt>
    <dgm:pt modelId="{D535BD64-0071-477F-8A72-7BE165D40769}" type="pres">
      <dgm:prSet presAssocID="{8A9DE12B-0670-4F57-A54C-B89C97A550FF}" presName="Name0" presStyleCnt="0">
        <dgm:presLayoutVars>
          <dgm:chMax/>
          <dgm:chPref/>
          <dgm:dir/>
        </dgm:presLayoutVars>
      </dgm:prSet>
      <dgm:spPr/>
    </dgm:pt>
    <dgm:pt modelId="{4FF55CDF-70CA-43D4-8C03-57BCD023B708}" type="pres">
      <dgm:prSet presAssocID="{71740B3B-23B8-4304-9C2F-E305C6B1AE0B}" presName="composite" presStyleCnt="0">
        <dgm:presLayoutVars>
          <dgm:chMax/>
          <dgm:chPref/>
        </dgm:presLayoutVars>
      </dgm:prSet>
      <dgm:spPr/>
    </dgm:pt>
    <dgm:pt modelId="{F915489B-C85E-4660-90E6-FFE1E5602B0E}" type="pres">
      <dgm:prSet presAssocID="{71740B3B-23B8-4304-9C2F-E305C6B1AE0B}" presName="Image" presStyleLbl="bgImgPlace1" presStyleIdx="0" presStyleCnt="1" custScaleY="111629"/>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4872E8F9-35F8-4A0A-93D3-184FC69D4962}" type="pres">
      <dgm:prSet presAssocID="{71740B3B-23B8-4304-9C2F-E305C6B1AE0B}" presName="ParentText" presStyleLbl="revTx" presStyleIdx="0" presStyleCnt="1">
        <dgm:presLayoutVars>
          <dgm:chMax val="0"/>
          <dgm:chPref val="0"/>
          <dgm:bulletEnabled val="1"/>
        </dgm:presLayoutVars>
      </dgm:prSet>
      <dgm:spPr/>
    </dgm:pt>
    <dgm:pt modelId="{0BD0FE14-D37F-42A5-BF4F-E0ED31C9C01A}" type="pres">
      <dgm:prSet presAssocID="{71740B3B-23B8-4304-9C2F-E305C6B1AE0B}" presName="tlFrame" presStyleLbl="node1" presStyleIdx="0" presStyleCnt="4"/>
      <dgm:spPr/>
    </dgm:pt>
    <dgm:pt modelId="{F471EFB4-3710-43C1-9221-6D30D60C4F08}" type="pres">
      <dgm:prSet presAssocID="{71740B3B-23B8-4304-9C2F-E305C6B1AE0B}" presName="trFrame" presStyleLbl="node1" presStyleIdx="1" presStyleCnt="4"/>
      <dgm:spPr/>
    </dgm:pt>
    <dgm:pt modelId="{181D3626-23A8-4A38-9B1E-67F9DDEFC5CD}" type="pres">
      <dgm:prSet presAssocID="{71740B3B-23B8-4304-9C2F-E305C6B1AE0B}" presName="blFrame" presStyleLbl="node1" presStyleIdx="2" presStyleCnt="4"/>
      <dgm:spPr/>
    </dgm:pt>
    <dgm:pt modelId="{C135A54F-14F0-4BB7-8942-58DED0595220}" type="pres">
      <dgm:prSet presAssocID="{71740B3B-23B8-4304-9C2F-E305C6B1AE0B}" presName="brFrame" presStyleLbl="node1" presStyleIdx="3" presStyleCnt="4"/>
      <dgm:spPr/>
    </dgm:pt>
  </dgm:ptLst>
  <dgm:cxnLst>
    <dgm:cxn modelId="{BC9BFEC2-5DAB-4E7E-9431-70B9D9B408C2}" type="presOf" srcId="{8A9DE12B-0670-4F57-A54C-B89C97A550FF}" destId="{D535BD64-0071-477F-8A72-7BE165D40769}" srcOrd="0" destOrd="0" presId="urn:microsoft.com/office/officeart/2009/3/layout/FramedTextPicture"/>
    <dgm:cxn modelId="{ED0B2D6E-D79B-4EEC-8306-70DE7CD8A58C}" srcId="{8A9DE12B-0670-4F57-A54C-B89C97A550FF}" destId="{71740B3B-23B8-4304-9C2F-E305C6B1AE0B}" srcOrd="0" destOrd="0" parTransId="{E1FBBA9E-FC4D-47F6-B20A-0DCC5CB05349}" sibTransId="{30468A3C-2BED-4900-87EF-F9211A255D39}"/>
    <dgm:cxn modelId="{B5EC2025-7A57-4D80-B596-B965C2E77833}" type="presOf" srcId="{71740B3B-23B8-4304-9C2F-E305C6B1AE0B}" destId="{4872E8F9-35F8-4A0A-93D3-184FC69D4962}" srcOrd="0" destOrd="0" presId="urn:microsoft.com/office/officeart/2009/3/layout/FramedTextPicture"/>
    <dgm:cxn modelId="{4D8E1646-DC4B-471B-AF59-3A8CD2CA69D6}" type="presParOf" srcId="{D535BD64-0071-477F-8A72-7BE165D40769}" destId="{4FF55CDF-70CA-43D4-8C03-57BCD023B708}" srcOrd="0" destOrd="0" presId="urn:microsoft.com/office/officeart/2009/3/layout/FramedTextPicture"/>
    <dgm:cxn modelId="{F031B1C2-2059-40C1-A5F8-AD6C7E71FD09}" type="presParOf" srcId="{4FF55CDF-70CA-43D4-8C03-57BCD023B708}" destId="{F915489B-C85E-4660-90E6-FFE1E5602B0E}" srcOrd="0" destOrd="0" presId="urn:microsoft.com/office/officeart/2009/3/layout/FramedTextPicture"/>
    <dgm:cxn modelId="{330C8C1B-06BE-40AB-A605-37ED561A8BA6}" type="presParOf" srcId="{4FF55CDF-70CA-43D4-8C03-57BCD023B708}" destId="{4872E8F9-35F8-4A0A-93D3-184FC69D4962}" srcOrd="1" destOrd="0" presId="urn:microsoft.com/office/officeart/2009/3/layout/FramedTextPicture"/>
    <dgm:cxn modelId="{78584239-7D32-49EB-80F4-810E0816F59B}" type="presParOf" srcId="{4FF55CDF-70CA-43D4-8C03-57BCD023B708}" destId="{0BD0FE14-D37F-42A5-BF4F-E0ED31C9C01A}" srcOrd="2" destOrd="0" presId="urn:microsoft.com/office/officeart/2009/3/layout/FramedTextPicture"/>
    <dgm:cxn modelId="{4D8A3D24-97EB-44FD-9742-5E56DA52758F}" type="presParOf" srcId="{4FF55CDF-70CA-43D4-8C03-57BCD023B708}" destId="{F471EFB4-3710-43C1-9221-6D30D60C4F08}" srcOrd="3" destOrd="0" presId="urn:microsoft.com/office/officeart/2009/3/layout/FramedTextPicture"/>
    <dgm:cxn modelId="{A429D51E-75E9-4E64-A6BB-C946E36A4E11}" type="presParOf" srcId="{4FF55CDF-70CA-43D4-8C03-57BCD023B708}" destId="{181D3626-23A8-4A38-9B1E-67F9DDEFC5CD}" srcOrd="4" destOrd="0" presId="urn:microsoft.com/office/officeart/2009/3/layout/FramedTextPicture"/>
    <dgm:cxn modelId="{CCFC1806-EC78-41E4-BDBA-154B5CB97CE1}" type="presParOf" srcId="{4FF55CDF-70CA-43D4-8C03-57BCD023B708}" destId="{C135A54F-14F0-4BB7-8942-58DED0595220}" srcOrd="5" destOrd="0" presId="urn:microsoft.com/office/officeart/2009/3/layout/FramedText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5489B-C85E-4660-90E6-FFE1E5602B0E}">
      <dsp:nvSpPr>
        <dsp:cNvPr id="0" name=""/>
        <dsp:cNvSpPr/>
      </dsp:nvSpPr>
      <dsp:spPr>
        <a:xfrm>
          <a:off x="1877892" y="482"/>
          <a:ext cx="1954655" cy="145463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72E8F9-35F8-4A0A-93D3-184FC69D4962}">
      <dsp:nvSpPr>
        <dsp:cNvPr id="0" name=""/>
        <dsp:cNvSpPr/>
      </dsp:nvSpPr>
      <dsp:spPr>
        <a:xfrm>
          <a:off x="3914161" y="1460835"/>
          <a:ext cx="2769264" cy="1710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GT" sz="5600" kern="1200" dirty="0"/>
        </a:p>
      </dsp:txBody>
      <dsp:txXfrm>
        <a:off x="3914161" y="1460835"/>
        <a:ext cx="2769264" cy="1710526"/>
      </dsp:txXfrm>
    </dsp:sp>
    <dsp:sp modelId="{0BD0FE14-D37F-42A5-BF4F-E0ED31C9C01A}">
      <dsp:nvSpPr>
        <dsp:cNvPr id="0" name=""/>
        <dsp:cNvSpPr/>
      </dsp:nvSpPr>
      <dsp:spPr>
        <a:xfrm>
          <a:off x="3669829" y="1216713"/>
          <a:ext cx="665069" cy="665241"/>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1EFB4-3710-43C1-9221-6D30D60C4F08}">
      <dsp:nvSpPr>
        <dsp:cNvPr id="0" name=""/>
        <dsp:cNvSpPr/>
      </dsp:nvSpPr>
      <dsp:spPr>
        <a:xfrm rot="5400000">
          <a:off x="6281864" y="1216799"/>
          <a:ext cx="665241" cy="665069"/>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D3626-23A8-4A38-9B1E-67F9DDEFC5CD}">
      <dsp:nvSpPr>
        <dsp:cNvPr id="0" name=""/>
        <dsp:cNvSpPr/>
      </dsp:nvSpPr>
      <dsp:spPr>
        <a:xfrm rot="16200000">
          <a:off x="3669743" y="2750662"/>
          <a:ext cx="665241" cy="665069"/>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35A54F-14F0-4BB7-8942-58DED0595220}">
      <dsp:nvSpPr>
        <dsp:cNvPr id="0" name=""/>
        <dsp:cNvSpPr/>
      </dsp:nvSpPr>
      <dsp:spPr>
        <a:xfrm rot="10800000">
          <a:off x="6281951" y="2750576"/>
          <a:ext cx="665069" cy="665241"/>
        </a:xfrm>
        <a:prstGeom prst="halfFrame">
          <a:avLst>
            <a:gd name="adj1" fmla="val 25770"/>
            <a:gd name="adj2" fmla="val 257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4/19/2017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4/19/2017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4/19/2017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4/19/2017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4/19/2017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4/19/2017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4/19/2017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4/19/2017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844989" y="1038386"/>
            <a:ext cx="8577981" cy="236377"/>
          </a:xfrm>
        </p:spPr>
        <p:txBody>
          <a:bodyPr>
            <a:noAutofit/>
          </a:bodyPr>
          <a:lstStyle/>
          <a:p>
            <a:endParaRPr lang="es-GT" sz="2000" b="1" dirty="0"/>
          </a:p>
        </p:txBody>
      </p:sp>
      <p:sp>
        <p:nvSpPr>
          <p:cNvPr id="5" name="Subtítulo 4"/>
          <p:cNvSpPr>
            <a:spLocks noGrp="1"/>
          </p:cNvSpPr>
          <p:nvPr>
            <p:ph type="subTitle" idx="1"/>
          </p:nvPr>
        </p:nvSpPr>
        <p:spPr>
          <a:xfrm>
            <a:off x="844989" y="1274763"/>
            <a:ext cx="8825658" cy="4738579"/>
          </a:xfrm>
        </p:spPr>
        <p:txBody>
          <a:bodyPr/>
          <a:lstStyle/>
          <a:p>
            <a:r>
              <a:rPr lang="es-GT" dirty="0" smtClean="0"/>
              <a:t>LICEO COMPU MARKET</a:t>
            </a:r>
          </a:p>
          <a:p>
            <a:pPr algn="ctr"/>
            <a:endParaRPr lang="es-GT" b="1" dirty="0" smtClean="0">
              <a:solidFill>
                <a:schemeClr val="bg1"/>
              </a:solidFill>
            </a:endParaRPr>
          </a:p>
          <a:p>
            <a:pPr algn="ctr"/>
            <a:endParaRPr lang="es-GT" b="1" dirty="0">
              <a:solidFill>
                <a:schemeClr val="bg1"/>
              </a:solidFill>
            </a:endParaRPr>
          </a:p>
          <a:p>
            <a:pPr algn="ctr"/>
            <a:r>
              <a:rPr lang="es-GT" b="1" dirty="0" smtClean="0">
                <a:solidFill>
                  <a:schemeClr val="bg1"/>
                </a:solidFill>
              </a:rPr>
              <a:t>NOMBRE</a:t>
            </a:r>
          </a:p>
          <a:p>
            <a:pPr algn="ctr"/>
            <a:r>
              <a:rPr lang="es-GT" dirty="0" smtClean="0"/>
              <a:t>CINTHIA AIRENE FLORES SANTOS </a:t>
            </a:r>
          </a:p>
          <a:p>
            <a:pPr algn="ctr"/>
            <a:r>
              <a:rPr lang="es-GT" b="1" dirty="0" smtClean="0">
                <a:solidFill>
                  <a:schemeClr val="bg1"/>
                </a:solidFill>
              </a:rPr>
              <a:t>GRADO</a:t>
            </a:r>
          </a:p>
          <a:p>
            <a:pPr algn="ctr"/>
            <a:r>
              <a:rPr lang="es-GT" dirty="0" smtClean="0"/>
              <a:t>QUINTO BACHILLERATO EN COMPUTACION</a:t>
            </a:r>
          </a:p>
          <a:p>
            <a:pPr algn="ctr"/>
            <a:r>
              <a:rPr lang="es-GT" b="1" dirty="0" smtClean="0">
                <a:solidFill>
                  <a:schemeClr val="bg1"/>
                </a:solidFill>
              </a:rPr>
              <a:t>SECCION</a:t>
            </a:r>
          </a:p>
          <a:p>
            <a:pPr algn="ctr"/>
            <a:r>
              <a:rPr lang="en-US" dirty="0" smtClean="0"/>
              <a:t>“A”</a:t>
            </a:r>
          </a:p>
          <a:p>
            <a:pPr algn="ctr"/>
            <a:endParaRPr lang="en-US" dirty="0" smtClean="0"/>
          </a:p>
          <a:p>
            <a:pPr algn="ctr"/>
            <a:r>
              <a:rPr lang="es-GT" dirty="0" smtClean="0"/>
              <a:t> </a:t>
            </a:r>
          </a:p>
          <a:p>
            <a:endParaRPr lang="es-GT" dirty="0"/>
          </a:p>
          <a:p>
            <a:endParaRPr lang="es-GT" dirty="0" smtClean="0"/>
          </a:p>
          <a:p>
            <a:endParaRPr lang="es-GT" dirty="0"/>
          </a:p>
          <a:p>
            <a:endParaRPr lang="es-GT" dirty="0" smtClean="0"/>
          </a:p>
          <a:p>
            <a:endParaRPr lang="es-GT" dirty="0"/>
          </a:p>
          <a:p>
            <a:endParaRPr lang="es-GT" dirty="0" smtClean="0"/>
          </a:p>
          <a:p>
            <a:endParaRPr lang="es-GT" dirty="0"/>
          </a:p>
        </p:txBody>
      </p:sp>
    </p:spTree>
    <p:extLst>
      <p:ext uri="{BB962C8B-B14F-4D97-AF65-F5344CB8AC3E}">
        <p14:creationId xmlns:p14="http://schemas.microsoft.com/office/powerpoint/2010/main" val="1812076798"/>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500"/>
                                        <p:tgtEl>
                                          <p:spTgt spid="5">
                                            <p:txEl>
                                              <p:pRg st="0" end="0"/>
                                            </p:txEl>
                                          </p:spTgt>
                                        </p:tgtEl>
                                      </p:cBhvr>
                                    </p:animEffect>
                                    <p:anim calcmode="lin" valueType="num">
                                      <p:cBhvr>
                                        <p:cTn id="8" dur="15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9" dur="1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500"/>
                                        <p:tgtEl>
                                          <p:spTgt spid="5">
                                            <p:txEl>
                                              <p:pRg st="3" end="3"/>
                                            </p:txEl>
                                          </p:spTgt>
                                        </p:tgtEl>
                                      </p:cBhvr>
                                    </p:animEffect>
                                    <p:anim calcmode="lin" valueType="num">
                                      <p:cBhvr>
                                        <p:cTn id="15" dur="15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16" dur="1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500"/>
                                        <p:tgtEl>
                                          <p:spTgt spid="5">
                                            <p:txEl>
                                              <p:pRg st="4" end="4"/>
                                            </p:txEl>
                                          </p:spTgt>
                                        </p:tgtEl>
                                      </p:cBhvr>
                                    </p:animEffect>
                                    <p:anim calcmode="lin" valueType="num">
                                      <p:cBhvr>
                                        <p:cTn id="22" dur="15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23" dur="15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500"/>
                                        <p:tgtEl>
                                          <p:spTgt spid="5">
                                            <p:txEl>
                                              <p:pRg st="5" end="5"/>
                                            </p:txEl>
                                          </p:spTgt>
                                        </p:tgtEl>
                                      </p:cBhvr>
                                    </p:animEffect>
                                    <p:anim calcmode="lin" valueType="num">
                                      <p:cBhvr>
                                        <p:cTn id="29" dur="15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30" dur="1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500"/>
                                        <p:tgtEl>
                                          <p:spTgt spid="5">
                                            <p:txEl>
                                              <p:pRg st="6" end="6"/>
                                            </p:txEl>
                                          </p:spTgt>
                                        </p:tgtEl>
                                      </p:cBhvr>
                                    </p:animEffect>
                                    <p:anim calcmode="lin" valueType="num">
                                      <p:cBhvr>
                                        <p:cTn id="36" dur="1500" fill="hold"/>
                                        <p:tgtEl>
                                          <p:spTgt spid="5">
                                            <p:txEl>
                                              <p:pRg st="6" end="6"/>
                                            </p:txEl>
                                          </p:spTgt>
                                        </p:tgtEl>
                                        <p:attrNameLst>
                                          <p:attrName>ppt_w</p:attrName>
                                        </p:attrNameLst>
                                      </p:cBhvr>
                                      <p:tavLst>
                                        <p:tav tm="0" fmla="#ppt_w*sin(2.5*pi*$)">
                                          <p:val>
                                            <p:fltVal val="0"/>
                                          </p:val>
                                        </p:tav>
                                        <p:tav tm="100000">
                                          <p:val>
                                            <p:fltVal val="1"/>
                                          </p:val>
                                        </p:tav>
                                      </p:tavLst>
                                    </p:anim>
                                    <p:anim calcmode="lin" valueType="num">
                                      <p:cBhvr>
                                        <p:cTn id="37" dur="15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500"/>
                                        <p:tgtEl>
                                          <p:spTgt spid="5">
                                            <p:txEl>
                                              <p:pRg st="7" end="7"/>
                                            </p:txEl>
                                          </p:spTgt>
                                        </p:tgtEl>
                                      </p:cBhvr>
                                    </p:animEffect>
                                    <p:anim calcmode="lin" valueType="num">
                                      <p:cBhvr>
                                        <p:cTn id="43" dur="1500" fill="hold"/>
                                        <p:tgtEl>
                                          <p:spTgt spid="5">
                                            <p:txEl>
                                              <p:pRg st="7" end="7"/>
                                            </p:txEl>
                                          </p:spTgt>
                                        </p:tgtEl>
                                        <p:attrNameLst>
                                          <p:attrName>ppt_w</p:attrName>
                                        </p:attrNameLst>
                                      </p:cBhvr>
                                      <p:tavLst>
                                        <p:tav tm="0" fmla="#ppt_w*sin(2.5*pi*$)">
                                          <p:val>
                                            <p:fltVal val="0"/>
                                          </p:val>
                                        </p:tav>
                                        <p:tav tm="100000">
                                          <p:val>
                                            <p:fltVal val="1"/>
                                          </p:val>
                                        </p:tav>
                                      </p:tavLst>
                                    </p:anim>
                                    <p:anim calcmode="lin" valueType="num">
                                      <p:cBhvr>
                                        <p:cTn id="44" dur="1500" fill="hold"/>
                                        <p:tgtEl>
                                          <p:spTgt spid="5">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500"/>
                                        <p:tgtEl>
                                          <p:spTgt spid="5">
                                            <p:txEl>
                                              <p:pRg st="8" end="8"/>
                                            </p:txEl>
                                          </p:spTgt>
                                        </p:tgtEl>
                                      </p:cBhvr>
                                    </p:animEffect>
                                    <p:anim calcmode="lin" valueType="num">
                                      <p:cBhvr>
                                        <p:cTn id="50" dur="15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51" dur="1500" fill="hold"/>
                                        <p:tgtEl>
                                          <p:spTgt spid="5">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animEffect transition="in" filter="fade">
                                      <p:cBhvr>
                                        <p:cTn id="56" dur="1500"/>
                                        <p:tgtEl>
                                          <p:spTgt spid="5">
                                            <p:txEl>
                                              <p:pRg st="10" end="10"/>
                                            </p:txEl>
                                          </p:spTgt>
                                        </p:tgtEl>
                                      </p:cBhvr>
                                    </p:animEffect>
                                    <p:anim calcmode="lin" valueType="num">
                                      <p:cBhvr>
                                        <p:cTn id="57" dur="1500" fill="hold"/>
                                        <p:tgtEl>
                                          <p:spTgt spid="5">
                                            <p:txEl>
                                              <p:pRg st="10" end="10"/>
                                            </p:txEl>
                                          </p:spTgt>
                                        </p:tgtEl>
                                        <p:attrNameLst>
                                          <p:attrName>ppt_w</p:attrName>
                                        </p:attrNameLst>
                                      </p:cBhvr>
                                      <p:tavLst>
                                        <p:tav tm="0" fmla="#ppt_w*sin(2.5*pi*$)">
                                          <p:val>
                                            <p:fltVal val="0"/>
                                          </p:val>
                                        </p:tav>
                                        <p:tav tm="100000">
                                          <p:val>
                                            <p:fltVal val="1"/>
                                          </p:val>
                                        </p:tav>
                                      </p:tavLst>
                                    </p:anim>
                                    <p:anim calcmode="lin" valueType="num">
                                      <p:cBhvr>
                                        <p:cTn id="58" dur="1500" fill="hold"/>
                                        <p:tgtEl>
                                          <p:spTgt spid="5">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nodePh="1">
                                  <p:stCondLst>
                                    <p:cond delay="0"/>
                                  </p:stCondLst>
                                  <p:endCondLst>
                                    <p:cond evt="begin" delay="0">
                                      <p:tn val="61"/>
                                    </p:cond>
                                  </p:endCondLst>
                                  <p:childTnLst>
                                    <p:set>
                                      <p:cBhvr>
                                        <p:cTn id="62" dur="1" fill="hold">
                                          <p:stCondLst>
                                            <p:cond delay="0"/>
                                          </p:stCondLst>
                                        </p:cTn>
                                        <p:tgtEl>
                                          <p:spTgt spid="4"/>
                                        </p:tgtEl>
                                        <p:attrNameLst>
                                          <p:attrName>style.visibility</p:attrName>
                                        </p:attrNameLst>
                                      </p:cBhvr>
                                      <p:to>
                                        <p:strVal val="visible"/>
                                      </p:to>
                                    </p:set>
                                    <p:animEffect transition="in" filter="fade">
                                      <p:cBhvr>
                                        <p:cTn id="63" dur="2000"/>
                                        <p:tgtEl>
                                          <p:spTgt spid="4"/>
                                        </p:tgtEl>
                                      </p:cBhvr>
                                    </p:animEffect>
                                    <p:anim calcmode="lin" valueType="num">
                                      <p:cBhvr>
                                        <p:cTn id="64" dur="2000" fill="hold"/>
                                        <p:tgtEl>
                                          <p:spTgt spid="4"/>
                                        </p:tgtEl>
                                        <p:attrNameLst>
                                          <p:attrName>ppt_w</p:attrName>
                                        </p:attrNameLst>
                                      </p:cBhvr>
                                      <p:tavLst>
                                        <p:tav tm="0" fmla="#ppt_w*sin(2.5*pi*$)">
                                          <p:val>
                                            <p:fltVal val="0"/>
                                          </p:val>
                                        </p:tav>
                                        <p:tav tm="100000">
                                          <p:val>
                                            <p:fltVal val="1"/>
                                          </p:val>
                                        </p:tav>
                                      </p:tavLst>
                                    </p:anim>
                                    <p:anim calcmode="lin" valueType="num">
                                      <p:cBhvr>
                                        <p:cTn id="6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dirty="0" smtClean="0"/>
              <a:t>PROGRAMACION </a:t>
            </a:r>
            <a:endParaRPr lang="es-GT" b="1" dirty="0"/>
          </a:p>
        </p:txBody>
      </p:sp>
      <p:sp>
        <p:nvSpPr>
          <p:cNvPr id="3" name="Marcador de contenido 2"/>
          <p:cNvSpPr>
            <a:spLocks noGrp="1"/>
          </p:cNvSpPr>
          <p:nvPr>
            <p:ph idx="1"/>
          </p:nvPr>
        </p:nvSpPr>
        <p:spPr>
          <a:xfrm>
            <a:off x="1154954" y="2866972"/>
            <a:ext cx="8825659" cy="3416300"/>
          </a:xfrm>
        </p:spPr>
        <p:txBody>
          <a:bodyPr/>
          <a:lstStyle/>
          <a:p>
            <a:pPr algn="ctr"/>
            <a:r>
              <a:rPr lang="es-GT" dirty="0"/>
              <a:t>La programación informática o programación algorítmica, acortada como programación, es el proceso de diseñar, codificar, depurar y mantener el código fuente de programas de computadora. El código fuente es escrito en un lenguaje de programación. 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a:t>
            </a:r>
          </a:p>
        </p:txBody>
      </p:sp>
    </p:spTree>
    <p:extLst>
      <p:ext uri="{BB962C8B-B14F-4D97-AF65-F5344CB8AC3E}">
        <p14:creationId xmlns:p14="http://schemas.microsoft.com/office/powerpoint/2010/main" val="1683774227"/>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dirty="0" smtClean="0"/>
              <a:t>HISTORIA DE LA PROGRAMACION</a:t>
            </a:r>
            <a:endParaRPr lang="es-GT" b="1" dirty="0"/>
          </a:p>
        </p:txBody>
      </p:sp>
      <p:sp>
        <p:nvSpPr>
          <p:cNvPr id="3" name="Marcador de contenido 2"/>
          <p:cNvSpPr>
            <a:spLocks noGrp="1"/>
          </p:cNvSpPr>
          <p:nvPr>
            <p:ph idx="1"/>
          </p:nvPr>
        </p:nvSpPr>
        <p:spPr>
          <a:xfrm>
            <a:off x="1154954" y="2603499"/>
            <a:ext cx="8825659" cy="3735307"/>
          </a:xfrm>
        </p:spPr>
        <p:txBody>
          <a:bodyPr>
            <a:normAutofit fontScale="92500" lnSpcReduction="10000"/>
          </a:bodyPr>
          <a:lstStyle/>
          <a:p>
            <a:pPr algn="ctr"/>
            <a:r>
              <a:rPr lang="es-GT"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err="1"/>
              <a:t>Assembly</a:t>
            </a:r>
            <a:r>
              <a:rPr lang="es-GT" dirty="0"/>
              <a:t> o lenguaje ensamblador. Por ejemplo, para sumar se podría usar la letra A de la palabra inglesa </a:t>
            </a:r>
            <a:r>
              <a:rPr lang="es-GT" dirty="0" err="1"/>
              <a:t>add</a:t>
            </a:r>
            <a:r>
              <a:rPr lang="es-GT" dirty="0"/>
              <a:t> (sumar). En realidad escribir en lenguaje ensamblador es básicamente lo mismo que hacerlo en lenguaje máquina, pero las letras y palabras son bastante más fáciles de recordar y entender que secuencias de números binarios.</a:t>
            </a:r>
          </a:p>
        </p:txBody>
      </p:sp>
    </p:spTree>
    <p:extLst>
      <p:ext uri="{BB962C8B-B14F-4D97-AF65-F5344CB8AC3E}">
        <p14:creationId xmlns:p14="http://schemas.microsoft.com/office/powerpoint/2010/main" val="2389659738"/>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a:xfrm>
            <a:off x="1154954" y="2402237"/>
            <a:ext cx="8825659" cy="4060555"/>
          </a:xfrm>
        </p:spPr>
        <p:txBody>
          <a:bodyPr>
            <a:normAutofit lnSpcReduction="10000"/>
          </a:bodyPr>
          <a:lstStyle/>
          <a:p>
            <a:pPr algn="ctr"/>
            <a:r>
              <a:rPr lang="es-GT" dirty="0"/>
              <a:t>A medida que la complejidad de las tareas que realizaban las computadoras aumentaba, se hizo necesario disponer de un método sencillo para programar. Entonces,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máquina.1 Eventualmente será necesaria otra fase denominada comúnmente link o enlace, durante la cual se anexan al código, generado durante la compilación, los recursos necesarios de alguna biblioteca. En algunos lenguajes de programación, puede no ser requerido el proceso de compilación y enlace, ya que pueden trabajar en modo intérprete. Esta modalidad de trabajo es equivalente pero se realiza instrucción por instrucción, a medida que es ejecutado el programa.</a:t>
            </a:r>
          </a:p>
        </p:txBody>
      </p:sp>
    </p:spTree>
    <p:extLst>
      <p:ext uri="{BB962C8B-B14F-4D97-AF65-F5344CB8AC3E}">
        <p14:creationId xmlns:p14="http://schemas.microsoft.com/office/powerpoint/2010/main" val="4024101227"/>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a:t>Léxico y programación</a:t>
            </a:r>
          </a:p>
        </p:txBody>
      </p:sp>
      <p:sp>
        <p:nvSpPr>
          <p:cNvPr id="3" name="Marcador de contenido 2"/>
          <p:cNvSpPr>
            <a:spLocks noGrp="1"/>
          </p:cNvSpPr>
          <p:nvPr>
            <p:ph idx="1"/>
          </p:nvPr>
        </p:nvSpPr>
        <p:spPr>
          <a:xfrm>
            <a:off x="1154954" y="3107195"/>
            <a:ext cx="8825659" cy="3750805"/>
          </a:xfrm>
        </p:spPr>
        <p:txBody>
          <a:bodyPr/>
          <a:lstStyle/>
          <a:p>
            <a:pPr algn="ctr"/>
            <a:r>
              <a:rPr lang="es-GT" dirty="0"/>
              <a:t>La programación se rige por reglas y un conjunto más o menos reducido de órdenes, expresiones, instrucciones y comandos que tienden a asemejarse a una lengua natural acotada (en inglés); y que además tienen la particularidad de una reducida ambigüedad. Cuanto menos ambiguo es un lenguaje de programación, se dice, es más potente. Bajo esta premisa, y en el extremo, el lenguaje más potente existente es el binario, con ambigüedad nula (lo cual lleva a pensar así del lenguaje ensamblador), En los lenguajes de programación de alto nivel se distinguen diversos elementos entre los que se incluyen el léxico propio del lenguaje y las reglas semánticas y sintácticas.</a:t>
            </a:r>
          </a:p>
        </p:txBody>
      </p:sp>
    </p:spTree>
    <p:extLst>
      <p:ext uri="{BB962C8B-B14F-4D97-AF65-F5344CB8AC3E}">
        <p14:creationId xmlns:p14="http://schemas.microsoft.com/office/powerpoint/2010/main" val="4200617759"/>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pic>
        <p:nvPicPr>
          <p:cNvPr id="4" name="Marcador de contenido 3"/>
          <p:cNvPicPr>
            <a:picLocks noGrp="1" noChangeAspect="1"/>
          </p:cNvPicPr>
          <p:nvPr>
            <p:ph idx="1"/>
          </p:nvPr>
        </p:nvPicPr>
        <p:blipFill>
          <a:blip r:embed="rId2"/>
          <a:stretch>
            <a:fillRect/>
          </a:stretch>
        </p:blipFill>
        <p:spPr>
          <a:xfrm>
            <a:off x="2792460" y="2669315"/>
            <a:ext cx="5486400" cy="3839974"/>
          </a:xfrm>
          <a:prstGeom prst="rect">
            <a:avLst/>
          </a:prstGeom>
        </p:spPr>
      </p:pic>
    </p:spTree>
    <p:extLst>
      <p:ext uri="{BB962C8B-B14F-4D97-AF65-F5344CB8AC3E}">
        <p14:creationId xmlns:p14="http://schemas.microsoft.com/office/powerpoint/2010/main" val="1808414429"/>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a:t>Programas y algoritmos</a:t>
            </a:r>
          </a:p>
        </p:txBody>
      </p:sp>
      <p:sp>
        <p:nvSpPr>
          <p:cNvPr id="3" name="Marcador de contenido 2"/>
          <p:cNvSpPr>
            <a:spLocks noGrp="1"/>
          </p:cNvSpPr>
          <p:nvPr>
            <p:ph idx="1"/>
          </p:nvPr>
        </p:nvSpPr>
        <p:spPr>
          <a:xfrm>
            <a:off x="1154954" y="2603499"/>
            <a:ext cx="8825659" cy="3967781"/>
          </a:xfrm>
        </p:spPr>
        <p:txBody>
          <a:bodyPr>
            <a:normAutofit/>
          </a:bodyPr>
          <a:lstStyle/>
          <a:p>
            <a:pPr algn="ctr"/>
            <a:r>
              <a:rPr lang="es-GT" dirty="0"/>
              <a:t>Un algoritmo es una secuencia no ambigua, finita y ordenada de instrucciones que han de seguirse para resolver un problema. Un programa normalmente implementa (traduce a un lenguaje de programación concreto) uno o más algoritmos. Un algoritmo puede expresarse de distintas maneras: en forma gráfica, como un diagrama de flujo, en forma de código como en pseudocódigo o un lenguaje de programación, en forma explicativa.</a:t>
            </a:r>
          </a:p>
          <a:p>
            <a:endParaRPr lang="es-GT" dirty="0"/>
          </a:p>
          <a:p>
            <a:pPr algn="ctr"/>
            <a:r>
              <a:rPr lang="es-GT" dirty="0"/>
              <a:t>Los programas suelen subdividirse en partes menores, llamadas módulos, de modo que la complejidad algorítmica de cada una de las partes sea menor que la del programa completo, lo cual ayuda al desarrollo del programa. Esta es una práctica muy utilizada y se conoce como "refino progresivo".</a:t>
            </a:r>
          </a:p>
        </p:txBody>
      </p:sp>
    </p:spTree>
    <p:extLst>
      <p:ext uri="{BB962C8B-B14F-4D97-AF65-F5344CB8AC3E}">
        <p14:creationId xmlns:p14="http://schemas.microsoft.com/office/powerpoint/2010/main" val="3654242904"/>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3">
                                            <p:txEl>
                                              <p:pRg st="2" end="2"/>
                                            </p:txEl>
                                          </p:spTgt>
                                        </p:tgtEl>
                                        <p:attrNameLst>
                                          <p:attrName>r</p:attrName>
                                        </p:attrNameLst>
                                      </p:cBhvr>
                                    </p:animRot>
                                    <p:animRot by="-240000">
                                      <p:cBhvr>
                                        <p:cTn id="21" dur="200" fill="hold">
                                          <p:stCondLst>
                                            <p:cond delay="200"/>
                                          </p:stCondLst>
                                        </p:cTn>
                                        <p:tgtEl>
                                          <p:spTgt spid="3">
                                            <p:txEl>
                                              <p:pRg st="2" end="2"/>
                                            </p:txEl>
                                          </p:spTgt>
                                        </p:tgtEl>
                                        <p:attrNameLst>
                                          <p:attrName>r</p:attrName>
                                        </p:attrNameLst>
                                      </p:cBhvr>
                                    </p:animRot>
                                    <p:animRot by="240000">
                                      <p:cBhvr>
                                        <p:cTn id="22" dur="200" fill="hold">
                                          <p:stCondLst>
                                            <p:cond delay="400"/>
                                          </p:stCondLst>
                                        </p:cTn>
                                        <p:tgtEl>
                                          <p:spTgt spid="3">
                                            <p:txEl>
                                              <p:pRg st="2" end="2"/>
                                            </p:txEl>
                                          </p:spTgt>
                                        </p:tgtEl>
                                        <p:attrNameLst>
                                          <p:attrName>r</p:attrName>
                                        </p:attrNameLst>
                                      </p:cBhvr>
                                    </p:animRot>
                                    <p:animRot by="-240000">
                                      <p:cBhvr>
                                        <p:cTn id="23" dur="200" fill="hold">
                                          <p:stCondLst>
                                            <p:cond delay="600"/>
                                          </p:stCondLst>
                                        </p:cTn>
                                        <p:tgtEl>
                                          <p:spTgt spid="3">
                                            <p:txEl>
                                              <p:pRg st="2" end="2"/>
                                            </p:txEl>
                                          </p:spTgt>
                                        </p:tgtEl>
                                        <p:attrNameLst>
                                          <p:attrName>r</p:attrName>
                                        </p:attrNameLst>
                                      </p:cBhvr>
                                    </p:animRot>
                                    <p:animRot by="120000">
                                      <p:cBhvr>
                                        <p:cTn id="24" dur="200" fill="hold">
                                          <p:stCondLst>
                                            <p:cond delay="80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a:xfrm>
            <a:off x="1154954" y="2464231"/>
            <a:ext cx="8825659" cy="4067013"/>
          </a:xfrm>
        </p:spPr>
        <p:txBody>
          <a:bodyPr>
            <a:normAutofit/>
          </a:bodyPr>
          <a:lstStyle/>
          <a:p>
            <a:pPr algn="ctr"/>
            <a:r>
              <a:rPr lang="es-GT" dirty="0"/>
              <a:t>Según </a:t>
            </a:r>
            <a:r>
              <a:rPr lang="es-GT" dirty="0" err="1"/>
              <a:t>Niklaus</a:t>
            </a:r>
            <a:r>
              <a:rPr lang="es-GT" dirty="0"/>
              <a:t> </a:t>
            </a:r>
            <a:r>
              <a:rPr lang="es-GT" dirty="0" err="1"/>
              <a:t>Wirth</a:t>
            </a:r>
            <a:r>
              <a:rPr lang="es-GT" dirty="0"/>
              <a:t>, un programa está formado por los algoritmos y la estructura de datos.</a:t>
            </a:r>
          </a:p>
          <a:p>
            <a:pPr algn="ctr"/>
            <a:endParaRPr lang="es-GT" dirty="0"/>
          </a:p>
          <a:p>
            <a:pPr algn="ctr"/>
            <a:r>
              <a:rPr lang="es-GT" dirty="0"/>
              <a:t>La programación puede seguir muchos enfoques, o paradigmas, es decir, diversas maneras de formular la resolución de un problema dado. Algunos de los principales paradigmas de la programación son:</a:t>
            </a:r>
          </a:p>
          <a:p>
            <a:pPr algn="ctr"/>
            <a:endParaRPr lang="es-GT" dirty="0"/>
          </a:p>
          <a:p>
            <a:pPr algn="ctr"/>
            <a:r>
              <a:rPr lang="es-GT" dirty="0"/>
              <a:t>Programación declarativa</a:t>
            </a:r>
          </a:p>
          <a:p>
            <a:pPr algn="ctr"/>
            <a:r>
              <a:rPr lang="es-GT" dirty="0"/>
              <a:t>Programación estructurada</a:t>
            </a:r>
          </a:p>
          <a:p>
            <a:pPr algn="ctr"/>
            <a:r>
              <a:rPr lang="es-GT" dirty="0"/>
              <a:t>Programación modular</a:t>
            </a:r>
          </a:p>
          <a:p>
            <a:pPr algn="ctr"/>
            <a:r>
              <a:rPr lang="es-GT" dirty="0"/>
              <a:t>Programación orientada a objetos</a:t>
            </a:r>
          </a:p>
        </p:txBody>
      </p:sp>
    </p:spTree>
    <p:extLst>
      <p:ext uri="{BB962C8B-B14F-4D97-AF65-F5344CB8AC3E}">
        <p14:creationId xmlns:p14="http://schemas.microsoft.com/office/powerpoint/2010/main" val="2482819012"/>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2" end="2"/>
                                            </p:txEl>
                                          </p:spTgt>
                                        </p:tgtEl>
                                        <p:attrNameLst>
                                          <p:attrName>r</p:attrName>
                                        </p:attrNameLst>
                                      </p:cBhvr>
                                    </p:animRot>
                                    <p:animRot by="-240000">
                                      <p:cBhvr>
                                        <p:cTn id="15" dur="200" fill="hold">
                                          <p:stCondLst>
                                            <p:cond delay="200"/>
                                          </p:stCondLst>
                                        </p:cTn>
                                        <p:tgtEl>
                                          <p:spTgt spid="3">
                                            <p:txEl>
                                              <p:pRg st="2" end="2"/>
                                            </p:txEl>
                                          </p:spTgt>
                                        </p:tgtEl>
                                        <p:attrNameLst>
                                          <p:attrName>r</p:attrName>
                                        </p:attrNameLst>
                                      </p:cBhvr>
                                    </p:animRot>
                                    <p:animRot by="240000">
                                      <p:cBhvr>
                                        <p:cTn id="16" dur="200" fill="hold">
                                          <p:stCondLst>
                                            <p:cond delay="400"/>
                                          </p:stCondLst>
                                        </p:cTn>
                                        <p:tgtEl>
                                          <p:spTgt spid="3">
                                            <p:txEl>
                                              <p:pRg st="2" end="2"/>
                                            </p:txEl>
                                          </p:spTgt>
                                        </p:tgtEl>
                                        <p:attrNameLst>
                                          <p:attrName>r</p:attrName>
                                        </p:attrNameLst>
                                      </p:cBhvr>
                                    </p:animRot>
                                    <p:animRot by="-240000">
                                      <p:cBhvr>
                                        <p:cTn id="17" dur="200" fill="hold">
                                          <p:stCondLst>
                                            <p:cond delay="600"/>
                                          </p:stCondLst>
                                        </p:cTn>
                                        <p:tgtEl>
                                          <p:spTgt spid="3">
                                            <p:txEl>
                                              <p:pRg st="2" end="2"/>
                                            </p:txEl>
                                          </p:spTgt>
                                        </p:tgtEl>
                                        <p:attrNameLst>
                                          <p:attrName>r</p:attrName>
                                        </p:attrNameLst>
                                      </p:cBhvr>
                                    </p:animRot>
                                    <p:animRot by="120000">
                                      <p:cBhvr>
                                        <p:cTn id="18" dur="200" fill="hold">
                                          <p:stCondLst>
                                            <p:cond delay="800"/>
                                          </p:stCondLst>
                                        </p:cTn>
                                        <p:tgtEl>
                                          <p:spTgt spid="3">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
                                            <p:txEl>
                                              <p:pRg st="4" end="4"/>
                                            </p:txEl>
                                          </p:spTgt>
                                        </p:tgtEl>
                                        <p:attrNameLst>
                                          <p:attrName>r</p:attrName>
                                        </p:attrNameLst>
                                      </p:cBhvr>
                                    </p:animRot>
                                    <p:animRot by="-240000">
                                      <p:cBhvr>
                                        <p:cTn id="23" dur="200" fill="hold">
                                          <p:stCondLst>
                                            <p:cond delay="200"/>
                                          </p:stCondLst>
                                        </p:cTn>
                                        <p:tgtEl>
                                          <p:spTgt spid="3">
                                            <p:txEl>
                                              <p:pRg st="4" end="4"/>
                                            </p:txEl>
                                          </p:spTgt>
                                        </p:tgtEl>
                                        <p:attrNameLst>
                                          <p:attrName>r</p:attrName>
                                        </p:attrNameLst>
                                      </p:cBhvr>
                                    </p:animRot>
                                    <p:animRot by="240000">
                                      <p:cBhvr>
                                        <p:cTn id="24" dur="200" fill="hold">
                                          <p:stCondLst>
                                            <p:cond delay="400"/>
                                          </p:stCondLst>
                                        </p:cTn>
                                        <p:tgtEl>
                                          <p:spTgt spid="3">
                                            <p:txEl>
                                              <p:pRg st="4" end="4"/>
                                            </p:txEl>
                                          </p:spTgt>
                                        </p:tgtEl>
                                        <p:attrNameLst>
                                          <p:attrName>r</p:attrName>
                                        </p:attrNameLst>
                                      </p:cBhvr>
                                    </p:animRot>
                                    <p:animRot by="-240000">
                                      <p:cBhvr>
                                        <p:cTn id="25" dur="200" fill="hold">
                                          <p:stCondLst>
                                            <p:cond delay="600"/>
                                          </p:stCondLst>
                                        </p:cTn>
                                        <p:tgtEl>
                                          <p:spTgt spid="3">
                                            <p:txEl>
                                              <p:pRg st="4" end="4"/>
                                            </p:txEl>
                                          </p:spTgt>
                                        </p:tgtEl>
                                        <p:attrNameLst>
                                          <p:attrName>r</p:attrName>
                                        </p:attrNameLst>
                                      </p:cBhvr>
                                    </p:animRot>
                                    <p:animRot by="120000">
                                      <p:cBhvr>
                                        <p:cTn id="26" dur="200" fill="hold">
                                          <p:stCondLst>
                                            <p:cond delay="800"/>
                                          </p:stCondLst>
                                        </p:cTn>
                                        <p:tgtEl>
                                          <p:spTgt spid="3">
                                            <p:txEl>
                                              <p:pRg st="4" end="4"/>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3">
                                            <p:txEl>
                                              <p:pRg st="5" end="5"/>
                                            </p:txEl>
                                          </p:spTgt>
                                        </p:tgtEl>
                                        <p:attrNameLst>
                                          <p:attrName>r</p:attrName>
                                        </p:attrNameLst>
                                      </p:cBhvr>
                                    </p:animRot>
                                    <p:animRot by="-240000">
                                      <p:cBhvr>
                                        <p:cTn id="31" dur="200" fill="hold">
                                          <p:stCondLst>
                                            <p:cond delay="200"/>
                                          </p:stCondLst>
                                        </p:cTn>
                                        <p:tgtEl>
                                          <p:spTgt spid="3">
                                            <p:txEl>
                                              <p:pRg st="5" end="5"/>
                                            </p:txEl>
                                          </p:spTgt>
                                        </p:tgtEl>
                                        <p:attrNameLst>
                                          <p:attrName>r</p:attrName>
                                        </p:attrNameLst>
                                      </p:cBhvr>
                                    </p:animRot>
                                    <p:animRot by="240000">
                                      <p:cBhvr>
                                        <p:cTn id="32" dur="200" fill="hold">
                                          <p:stCondLst>
                                            <p:cond delay="400"/>
                                          </p:stCondLst>
                                        </p:cTn>
                                        <p:tgtEl>
                                          <p:spTgt spid="3">
                                            <p:txEl>
                                              <p:pRg st="5" end="5"/>
                                            </p:txEl>
                                          </p:spTgt>
                                        </p:tgtEl>
                                        <p:attrNameLst>
                                          <p:attrName>r</p:attrName>
                                        </p:attrNameLst>
                                      </p:cBhvr>
                                    </p:animRot>
                                    <p:animRot by="-240000">
                                      <p:cBhvr>
                                        <p:cTn id="33" dur="200" fill="hold">
                                          <p:stCondLst>
                                            <p:cond delay="600"/>
                                          </p:stCondLst>
                                        </p:cTn>
                                        <p:tgtEl>
                                          <p:spTgt spid="3">
                                            <p:txEl>
                                              <p:pRg st="5" end="5"/>
                                            </p:txEl>
                                          </p:spTgt>
                                        </p:tgtEl>
                                        <p:attrNameLst>
                                          <p:attrName>r</p:attrName>
                                        </p:attrNameLst>
                                      </p:cBhvr>
                                    </p:animRot>
                                    <p:animRot by="120000">
                                      <p:cBhvr>
                                        <p:cTn id="34" dur="200" fill="hold">
                                          <p:stCondLst>
                                            <p:cond delay="800"/>
                                          </p:stCondLst>
                                        </p:cTn>
                                        <p:tgtEl>
                                          <p:spTgt spid="3">
                                            <p:txEl>
                                              <p:pRg st="5" end="5"/>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3">
                                            <p:txEl>
                                              <p:pRg st="6" end="6"/>
                                            </p:txEl>
                                          </p:spTgt>
                                        </p:tgtEl>
                                        <p:attrNameLst>
                                          <p:attrName>r</p:attrName>
                                        </p:attrNameLst>
                                      </p:cBhvr>
                                    </p:animRot>
                                    <p:animRot by="-240000">
                                      <p:cBhvr>
                                        <p:cTn id="39" dur="200" fill="hold">
                                          <p:stCondLst>
                                            <p:cond delay="200"/>
                                          </p:stCondLst>
                                        </p:cTn>
                                        <p:tgtEl>
                                          <p:spTgt spid="3">
                                            <p:txEl>
                                              <p:pRg st="6" end="6"/>
                                            </p:txEl>
                                          </p:spTgt>
                                        </p:tgtEl>
                                        <p:attrNameLst>
                                          <p:attrName>r</p:attrName>
                                        </p:attrNameLst>
                                      </p:cBhvr>
                                    </p:animRot>
                                    <p:animRot by="240000">
                                      <p:cBhvr>
                                        <p:cTn id="40" dur="200" fill="hold">
                                          <p:stCondLst>
                                            <p:cond delay="400"/>
                                          </p:stCondLst>
                                        </p:cTn>
                                        <p:tgtEl>
                                          <p:spTgt spid="3">
                                            <p:txEl>
                                              <p:pRg st="6" end="6"/>
                                            </p:txEl>
                                          </p:spTgt>
                                        </p:tgtEl>
                                        <p:attrNameLst>
                                          <p:attrName>r</p:attrName>
                                        </p:attrNameLst>
                                      </p:cBhvr>
                                    </p:animRot>
                                    <p:animRot by="-240000">
                                      <p:cBhvr>
                                        <p:cTn id="41" dur="200" fill="hold">
                                          <p:stCondLst>
                                            <p:cond delay="600"/>
                                          </p:stCondLst>
                                        </p:cTn>
                                        <p:tgtEl>
                                          <p:spTgt spid="3">
                                            <p:txEl>
                                              <p:pRg st="6" end="6"/>
                                            </p:txEl>
                                          </p:spTgt>
                                        </p:tgtEl>
                                        <p:attrNameLst>
                                          <p:attrName>r</p:attrName>
                                        </p:attrNameLst>
                                      </p:cBhvr>
                                    </p:animRot>
                                    <p:animRot by="120000">
                                      <p:cBhvr>
                                        <p:cTn id="42" dur="200" fill="hold">
                                          <p:stCondLst>
                                            <p:cond delay="800"/>
                                          </p:stCondLst>
                                        </p:cTn>
                                        <p:tgtEl>
                                          <p:spTgt spid="3">
                                            <p:txEl>
                                              <p:pRg st="6" end="6"/>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grpId="0" nodeType="clickEffect">
                                  <p:stCondLst>
                                    <p:cond delay="0"/>
                                  </p:stCondLst>
                                  <p:childTnLst>
                                    <p:animRot by="120000">
                                      <p:cBhvr>
                                        <p:cTn id="46" dur="100" fill="hold">
                                          <p:stCondLst>
                                            <p:cond delay="0"/>
                                          </p:stCondLst>
                                        </p:cTn>
                                        <p:tgtEl>
                                          <p:spTgt spid="3">
                                            <p:txEl>
                                              <p:pRg st="7" end="7"/>
                                            </p:txEl>
                                          </p:spTgt>
                                        </p:tgtEl>
                                        <p:attrNameLst>
                                          <p:attrName>r</p:attrName>
                                        </p:attrNameLst>
                                      </p:cBhvr>
                                    </p:animRot>
                                    <p:animRot by="-240000">
                                      <p:cBhvr>
                                        <p:cTn id="47" dur="200" fill="hold">
                                          <p:stCondLst>
                                            <p:cond delay="200"/>
                                          </p:stCondLst>
                                        </p:cTn>
                                        <p:tgtEl>
                                          <p:spTgt spid="3">
                                            <p:txEl>
                                              <p:pRg st="7" end="7"/>
                                            </p:txEl>
                                          </p:spTgt>
                                        </p:tgtEl>
                                        <p:attrNameLst>
                                          <p:attrName>r</p:attrName>
                                        </p:attrNameLst>
                                      </p:cBhvr>
                                    </p:animRot>
                                    <p:animRot by="240000">
                                      <p:cBhvr>
                                        <p:cTn id="48" dur="200" fill="hold">
                                          <p:stCondLst>
                                            <p:cond delay="400"/>
                                          </p:stCondLst>
                                        </p:cTn>
                                        <p:tgtEl>
                                          <p:spTgt spid="3">
                                            <p:txEl>
                                              <p:pRg st="7" end="7"/>
                                            </p:txEl>
                                          </p:spTgt>
                                        </p:tgtEl>
                                        <p:attrNameLst>
                                          <p:attrName>r</p:attrName>
                                        </p:attrNameLst>
                                      </p:cBhvr>
                                    </p:animRot>
                                    <p:animRot by="-240000">
                                      <p:cBhvr>
                                        <p:cTn id="49" dur="200" fill="hold">
                                          <p:stCondLst>
                                            <p:cond delay="600"/>
                                          </p:stCondLst>
                                        </p:cTn>
                                        <p:tgtEl>
                                          <p:spTgt spid="3">
                                            <p:txEl>
                                              <p:pRg st="7" end="7"/>
                                            </p:txEl>
                                          </p:spTgt>
                                        </p:tgtEl>
                                        <p:attrNameLst>
                                          <p:attrName>r</p:attrName>
                                        </p:attrNameLst>
                                      </p:cBhvr>
                                    </p:animRot>
                                    <p:animRot by="120000">
                                      <p:cBhvr>
                                        <p:cTn id="50" dur="200" fill="hold">
                                          <p:stCondLst>
                                            <p:cond delay="800"/>
                                          </p:stCondLst>
                                        </p:cTn>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47276807"/>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p:cNvPicPr>
            <a:picLocks noChangeAspect="1"/>
          </p:cNvPicPr>
          <p:nvPr/>
        </p:nvPicPr>
        <p:blipFill>
          <a:blip r:embed="rId7"/>
          <a:stretch>
            <a:fillRect/>
          </a:stretch>
        </p:blipFill>
        <p:spPr>
          <a:xfrm>
            <a:off x="5040420" y="4136998"/>
            <a:ext cx="2886075" cy="1590675"/>
          </a:xfrm>
          <a:prstGeom prst="rect">
            <a:avLst/>
          </a:prstGeom>
        </p:spPr>
      </p:pic>
    </p:spTree>
    <p:extLst>
      <p:ext uri="{BB962C8B-B14F-4D97-AF65-F5344CB8AC3E}">
        <p14:creationId xmlns:p14="http://schemas.microsoft.com/office/powerpoint/2010/main" val="294717624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0" y="1221640"/>
            <a:ext cx="8761413" cy="706964"/>
          </a:xfrm>
        </p:spPr>
        <p:txBody>
          <a:bodyPr/>
          <a:lstStyle/>
          <a:p>
            <a:pPr algn="ctr"/>
            <a:r>
              <a:rPr lang="es-GT" b="1" dirty="0"/>
              <a:t>Objetivos de la </a:t>
            </a:r>
            <a:r>
              <a:rPr lang="es-GT" b="1" dirty="0" smtClean="0"/>
              <a:t>programación</a:t>
            </a:r>
            <a:r>
              <a:rPr lang="es-GT" dirty="0"/>
              <a:t/>
            </a:r>
            <a:br>
              <a:rPr lang="es-GT" dirty="0"/>
            </a:br>
            <a:endParaRPr lang="es-GT" dirty="0"/>
          </a:p>
        </p:txBody>
      </p:sp>
      <p:sp>
        <p:nvSpPr>
          <p:cNvPr id="3" name="Marcador de contenido 2"/>
          <p:cNvSpPr>
            <a:spLocks noGrp="1"/>
          </p:cNvSpPr>
          <p:nvPr>
            <p:ph idx="1"/>
          </p:nvPr>
        </p:nvSpPr>
        <p:spPr>
          <a:xfrm>
            <a:off x="1154954" y="2309247"/>
            <a:ext cx="8825659" cy="4386021"/>
          </a:xfrm>
        </p:spPr>
        <p:txBody>
          <a:bodyPr>
            <a:normAutofit fontScale="85000" lnSpcReduction="10000"/>
          </a:bodyPr>
          <a:lstStyle/>
          <a:p>
            <a:pPr algn="ctr"/>
            <a:r>
              <a:rPr lang="es-GT" dirty="0"/>
              <a:t>La programación debe perseguir la obtención de programas de calidad. Para ello se establece una serie de factores que determinan la calidad de un programa. Algunos de los factores de calidad más importantes son los siguientes</a:t>
            </a:r>
            <a:r>
              <a:rPr lang="es-GT" dirty="0" smtClean="0"/>
              <a:t>:</a:t>
            </a:r>
            <a:endParaRPr lang="es-GT" dirty="0"/>
          </a:p>
          <a:p>
            <a:pPr algn="ctr"/>
            <a:r>
              <a:rPr lang="es-GT" dirty="0" err="1"/>
              <a:t>Correctitud</a:t>
            </a:r>
            <a:r>
              <a:rPr lang="es-GT" dirty="0"/>
              <a:t>. Un programa es correcto si hace lo que debe hacer tal y como se estableció en las fases previas a su desarrollo. Para determinar si un programa hace lo que debe, es muy importante especificar claramente qué debe hacer el programa antes de su desarrollo y, una vez acabado, compararlo con lo que realmente hace.</a:t>
            </a:r>
          </a:p>
          <a:p>
            <a:pPr algn="ctr"/>
            <a:r>
              <a:rPr lang="es-GT" dirty="0"/>
              <a:t>Claridad. Es muy importante que el programa sea lo más claro y legible posible, para facilitar tanto su desarrollo como su posterior mantenimiento. Al elaborar un programa se debe intentar que su estructura sea sencilla y coherente, así como cuidar el estilo de programación. De esta forma se ve facilitado el trabajo del programador, tanto en la fase de creación como en las fases posteriores de corrección de errores, ampliaciones, modificaciones, etc. Fases que pueden ser realizadas incluso por otro programador, con lo cual la claridad es aún más necesaria para que otros puedan continuar el trabajo fácilmente. Algunos programadores llegan incluso a utilizar Arte ASCII para delimitar secciones de código; una práctica común es realizar aclaraciones en el código fuente utilizando líneas de comentarios. Contrariamente, algunos por diversión o para impedirle un análisis cómodo a otros programadores, recurren al uso de código ofuscado.</a:t>
            </a:r>
          </a:p>
        </p:txBody>
      </p:sp>
    </p:spTree>
    <p:extLst>
      <p:ext uri="{BB962C8B-B14F-4D97-AF65-F5344CB8AC3E}">
        <p14:creationId xmlns:p14="http://schemas.microsoft.com/office/powerpoint/2010/main" val="2207977472"/>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0" nodeType="clickEffect">
                                  <p:stCondLst>
                                    <p:cond delay="0"/>
                                  </p:stCondLst>
                                  <p:childTnLst>
                                    <p:animRot by="120000">
                                      <p:cBhvr>
                                        <p:cTn id="20" dur="100" fill="hold">
                                          <p:stCondLst>
                                            <p:cond delay="0"/>
                                          </p:stCondLst>
                                        </p:cTn>
                                        <p:tgtEl>
                                          <p:spTgt spid="3">
                                            <p:txEl>
                                              <p:pRg st="1" end="1"/>
                                            </p:txEl>
                                          </p:spTgt>
                                        </p:tgtEl>
                                        <p:attrNameLst>
                                          <p:attrName>r</p:attrName>
                                        </p:attrNameLst>
                                      </p:cBhvr>
                                    </p:animRot>
                                    <p:animRot by="-240000">
                                      <p:cBhvr>
                                        <p:cTn id="21" dur="200" fill="hold">
                                          <p:stCondLst>
                                            <p:cond delay="200"/>
                                          </p:stCondLst>
                                        </p:cTn>
                                        <p:tgtEl>
                                          <p:spTgt spid="3">
                                            <p:txEl>
                                              <p:pRg st="1" end="1"/>
                                            </p:txEl>
                                          </p:spTgt>
                                        </p:tgtEl>
                                        <p:attrNameLst>
                                          <p:attrName>r</p:attrName>
                                        </p:attrNameLst>
                                      </p:cBhvr>
                                    </p:animRot>
                                    <p:animRot by="240000">
                                      <p:cBhvr>
                                        <p:cTn id="22" dur="200" fill="hold">
                                          <p:stCondLst>
                                            <p:cond delay="400"/>
                                          </p:stCondLst>
                                        </p:cTn>
                                        <p:tgtEl>
                                          <p:spTgt spid="3">
                                            <p:txEl>
                                              <p:pRg st="1" end="1"/>
                                            </p:txEl>
                                          </p:spTgt>
                                        </p:tgtEl>
                                        <p:attrNameLst>
                                          <p:attrName>r</p:attrName>
                                        </p:attrNameLst>
                                      </p:cBhvr>
                                    </p:animRot>
                                    <p:animRot by="-240000">
                                      <p:cBhvr>
                                        <p:cTn id="23" dur="200" fill="hold">
                                          <p:stCondLst>
                                            <p:cond delay="600"/>
                                          </p:stCondLst>
                                        </p:cTn>
                                        <p:tgtEl>
                                          <p:spTgt spid="3">
                                            <p:txEl>
                                              <p:pRg st="1" end="1"/>
                                            </p:txEl>
                                          </p:spTgt>
                                        </p:tgtEl>
                                        <p:attrNameLst>
                                          <p:attrName>r</p:attrName>
                                        </p:attrNameLst>
                                      </p:cBhvr>
                                    </p:animRot>
                                    <p:animRot by="120000">
                                      <p:cBhvr>
                                        <p:cTn id="24" dur="200" fill="hold">
                                          <p:stCondLst>
                                            <p:cond delay="800"/>
                                          </p:stCondLst>
                                        </p:cTn>
                                        <p:tgtEl>
                                          <p:spTgt spid="3">
                                            <p:txEl>
                                              <p:pRg st="1" end="1"/>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2" presetClass="emph" presetSubtype="0" fill="hold" grpId="0" nodeType="clickEffect">
                                  <p:stCondLst>
                                    <p:cond delay="0"/>
                                  </p:stCondLst>
                                  <p:childTnLst>
                                    <p:animRot by="120000">
                                      <p:cBhvr>
                                        <p:cTn id="28" dur="100" fill="hold">
                                          <p:stCondLst>
                                            <p:cond delay="0"/>
                                          </p:stCondLst>
                                        </p:cTn>
                                        <p:tgtEl>
                                          <p:spTgt spid="3">
                                            <p:txEl>
                                              <p:pRg st="2" end="2"/>
                                            </p:txEl>
                                          </p:spTgt>
                                        </p:tgtEl>
                                        <p:attrNameLst>
                                          <p:attrName>r</p:attrName>
                                        </p:attrNameLst>
                                      </p:cBhvr>
                                    </p:animRot>
                                    <p:animRot by="-240000">
                                      <p:cBhvr>
                                        <p:cTn id="29" dur="200" fill="hold">
                                          <p:stCondLst>
                                            <p:cond delay="200"/>
                                          </p:stCondLst>
                                        </p:cTn>
                                        <p:tgtEl>
                                          <p:spTgt spid="3">
                                            <p:txEl>
                                              <p:pRg st="2" end="2"/>
                                            </p:txEl>
                                          </p:spTgt>
                                        </p:tgtEl>
                                        <p:attrNameLst>
                                          <p:attrName>r</p:attrName>
                                        </p:attrNameLst>
                                      </p:cBhvr>
                                    </p:animRot>
                                    <p:animRot by="240000">
                                      <p:cBhvr>
                                        <p:cTn id="30" dur="200" fill="hold">
                                          <p:stCondLst>
                                            <p:cond delay="400"/>
                                          </p:stCondLst>
                                        </p:cTn>
                                        <p:tgtEl>
                                          <p:spTgt spid="3">
                                            <p:txEl>
                                              <p:pRg st="2" end="2"/>
                                            </p:txEl>
                                          </p:spTgt>
                                        </p:tgtEl>
                                        <p:attrNameLst>
                                          <p:attrName>r</p:attrName>
                                        </p:attrNameLst>
                                      </p:cBhvr>
                                    </p:animRot>
                                    <p:animRot by="-240000">
                                      <p:cBhvr>
                                        <p:cTn id="31" dur="200" fill="hold">
                                          <p:stCondLst>
                                            <p:cond delay="600"/>
                                          </p:stCondLst>
                                        </p:cTn>
                                        <p:tgtEl>
                                          <p:spTgt spid="3">
                                            <p:txEl>
                                              <p:pRg st="2" end="2"/>
                                            </p:txEl>
                                          </p:spTgt>
                                        </p:tgtEl>
                                        <p:attrNameLst>
                                          <p:attrName>r</p:attrName>
                                        </p:attrNameLst>
                                      </p:cBhvr>
                                    </p:animRot>
                                    <p:animRot by="120000">
                                      <p:cBhvr>
                                        <p:cTn id="32" dur="200" fill="hold">
                                          <p:stCondLst>
                                            <p:cond delay="80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a:xfrm>
            <a:off x="1154954" y="2433233"/>
            <a:ext cx="8825659" cy="4029559"/>
          </a:xfrm>
        </p:spPr>
        <p:txBody>
          <a:bodyPr>
            <a:normAutofit fontScale="92500" lnSpcReduction="10000"/>
          </a:bodyPr>
          <a:lstStyle/>
          <a:p>
            <a:pPr algn="ctr"/>
            <a:r>
              <a:rPr lang="es-GT" dirty="0"/>
              <a:t>Eficiencia. Se trata de que el programa, además de realizar aquello para lo que fue creado (es decir, que sea correcto), lo haga gestionando de la mejor forma posible los recursos que utiliza. Normalmente, al hablar de eficiencia de un programa, se suele hacer referencia al tiempo que tarda en realizar la tarea para la que ha sido creado y a la cantidad de memoria que necesita, pero hay otros recursos que también pueden ser de consideración para mejorar la eficiencia de un programa, dependiendo de su naturaleza (espacio en disco que utiliza, tráfico en la red que genera, etc.).</a:t>
            </a:r>
          </a:p>
          <a:p>
            <a:pPr algn="ctr"/>
            <a:r>
              <a:rPr lang="es-GT" dirty="0"/>
              <a:t>Portabilidad. Un programa es portable cuando tiene la capacidad de poder ejecutarse en una plataforma, ya sea hardware o software, diferente a aquella en la que se desarrolló. La portabilidad es una característica muy deseable para un programa, ya que permite, por ejemplo, a un programa que se ha elaborado para el sistema GNU/Linux ejecutarse también en la familia de sistemas operativos Windows. Esto permite que el programa pueda llegar a más usuarios más fácilmente.</a:t>
            </a:r>
          </a:p>
        </p:txBody>
      </p:sp>
    </p:spTree>
    <p:extLst>
      <p:ext uri="{BB962C8B-B14F-4D97-AF65-F5344CB8AC3E}">
        <p14:creationId xmlns:p14="http://schemas.microsoft.com/office/powerpoint/2010/main" val="2242336374"/>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1" end="1"/>
                                            </p:txEl>
                                          </p:spTgt>
                                        </p:tgtEl>
                                        <p:attrNameLst>
                                          <p:attrName>r</p:attrName>
                                        </p:attrNameLst>
                                      </p:cBhvr>
                                    </p:animRot>
                                    <p:animRot by="-240000">
                                      <p:cBhvr>
                                        <p:cTn id="15" dur="200" fill="hold">
                                          <p:stCondLst>
                                            <p:cond delay="200"/>
                                          </p:stCondLst>
                                        </p:cTn>
                                        <p:tgtEl>
                                          <p:spTgt spid="3">
                                            <p:txEl>
                                              <p:pRg st="1" end="1"/>
                                            </p:txEl>
                                          </p:spTgt>
                                        </p:tgtEl>
                                        <p:attrNameLst>
                                          <p:attrName>r</p:attrName>
                                        </p:attrNameLst>
                                      </p:cBhvr>
                                    </p:animRot>
                                    <p:animRot by="240000">
                                      <p:cBhvr>
                                        <p:cTn id="16" dur="200" fill="hold">
                                          <p:stCondLst>
                                            <p:cond delay="400"/>
                                          </p:stCondLst>
                                        </p:cTn>
                                        <p:tgtEl>
                                          <p:spTgt spid="3">
                                            <p:txEl>
                                              <p:pRg st="1" end="1"/>
                                            </p:txEl>
                                          </p:spTgt>
                                        </p:tgtEl>
                                        <p:attrNameLst>
                                          <p:attrName>r</p:attrName>
                                        </p:attrNameLst>
                                      </p:cBhvr>
                                    </p:animRot>
                                    <p:animRot by="-240000">
                                      <p:cBhvr>
                                        <p:cTn id="17" dur="200" fill="hold">
                                          <p:stCondLst>
                                            <p:cond delay="600"/>
                                          </p:stCondLst>
                                        </p:cTn>
                                        <p:tgtEl>
                                          <p:spTgt spid="3">
                                            <p:txEl>
                                              <p:pRg st="1" end="1"/>
                                            </p:txEl>
                                          </p:spTgt>
                                        </p:tgtEl>
                                        <p:attrNameLst>
                                          <p:attrName>r</p:attrName>
                                        </p:attrNameLst>
                                      </p:cBhvr>
                                    </p:animRot>
                                    <p:animRot by="120000">
                                      <p:cBhvr>
                                        <p:cTn id="18"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INTRODUCCION</a:t>
            </a:r>
            <a:endParaRPr lang="es-GT" b="1" dirty="0"/>
          </a:p>
        </p:txBody>
      </p:sp>
      <p:sp>
        <p:nvSpPr>
          <p:cNvPr id="3" name="Marcador de contenido 2"/>
          <p:cNvSpPr>
            <a:spLocks noGrp="1"/>
          </p:cNvSpPr>
          <p:nvPr>
            <p:ph idx="1"/>
          </p:nvPr>
        </p:nvSpPr>
        <p:spPr>
          <a:xfrm>
            <a:off x="1154954" y="3331921"/>
            <a:ext cx="8825659" cy="3416300"/>
          </a:xfrm>
        </p:spPr>
        <p:txBody>
          <a:bodyPr/>
          <a:lstStyle/>
          <a:p>
            <a:pPr algn="ctr"/>
            <a:r>
              <a:rPr lang="es-GT" dirty="0"/>
              <a:t>La informática, también llamada computación es una ciencia que estudia métodos, técnicas, procesos, con el fin de almacenar, procesar y transmitir información y datos en formato digital. La informática se ha desarrollado rápidamente a partir de la segunda mitad del siglo XX, con la aparición de tecnologías tales como el circuito integrado, el Internet, y el teléfono móvil.2 Se define como la rama de la tecnología que estudia el tratamiento automático de la información.</a:t>
            </a:r>
          </a:p>
        </p:txBody>
      </p:sp>
    </p:spTree>
    <p:extLst>
      <p:ext uri="{BB962C8B-B14F-4D97-AF65-F5344CB8AC3E}">
        <p14:creationId xmlns:p14="http://schemas.microsoft.com/office/powerpoint/2010/main" val="1252039024"/>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a:t>Referencias históricas</a:t>
            </a:r>
          </a:p>
        </p:txBody>
      </p:sp>
      <p:sp>
        <p:nvSpPr>
          <p:cNvPr id="3" name="Marcador de contenido 2"/>
          <p:cNvSpPr>
            <a:spLocks noGrp="1"/>
          </p:cNvSpPr>
          <p:nvPr>
            <p:ph idx="1"/>
          </p:nvPr>
        </p:nvSpPr>
        <p:spPr/>
        <p:txBody>
          <a:bodyPr/>
          <a:lstStyle/>
          <a:p>
            <a:pPr algn="ctr"/>
            <a:r>
              <a:rPr lang="es-GT" dirty="0"/>
              <a:t>El trabajo de Ada </a:t>
            </a:r>
            <a:r>
              <a:rPr lang="es-GT" dirty="0" err="1"/>
              <a:t>Lovelace</a:t>
            </a:r>
            <a:r>
              <a:rPr lang="es-GT" dirty="0"/>
              <a:t>, hija de </a:t>
            </a:r>
            <a:r>
              <a:rPr lang="es-GT" dirty="0" err="1"/>
              <a:t>Anabella</a:t>
            </a:r>
            <a:r>
              <a:rPr lang="es-GT" dirty="0"/>
              <a:t> </a:t>
            </a:r>
            <a:r>
              <a:rPr lang="es-GT" dirty="0" err="1"/>
              <a:t>Milbanke</a:t>
            </a:r>
            <a:r>
              <a:rPr lang="es-GT" dirty="0"/>
              <a:t> Byron y Lord Byron, que realizó para la máquina de Babbage le hizo ganarse el título de primera programadora de computadoras del mundo, aunque Babbage nunca completó la construcción de la máquina. El nombre del lenguaje de programación Ada fue escogido como homenaje a esta programadora.</a:t>
            </a:r>
          </a:p>
        </p:txBody>
      </p:sp>
      <p:pic>
        <p:nvPicPr>
          <p:cNvPr id="4" name="Imagen 3"/>
          <p:cNvPicPr>
            <a:picLocks noChangeAspect="1"/>
          </p:cNvPicPr>
          <p:nvPr/>
        </p:nvPicPr>
        <p:blipFill>
          <a:blip r:embed="rId2"/>
          <a:stretch>
            <a:fillRect/>
          </a:stretch>
        </p:blipFill>
        <p:spPr>
          <a:xfrm>
            <a:off x="7050517" y="4494509"/>
            <a:ext cx="3317554" cy="1819759"/>
          </a:xfrm>
          <a:prstGeom prst="rect">
            <a:avLst/>
          </a:prstGeom>
        </p:spPr>
      </p:pic>
    </p:spTree>
    <p:extLst>
      <p:ext uri="{BB962C8B-B14F-4D97-AF65-F5344CB8AC3E}">
        <p14:creationId xmlns:p14="http://schemas.microsoft.com/office/powerpoint/2010/main" val="184442399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dirty="0" smtClean="0"/>
              <a:t>Mantenimiento preventivo </a:t>
            </a:r>
            <a:endParaRPr lang="es-GT" b="1" dirty="0"/>
          </a:p>
        </p:txBody>
      </p:sp>
      <p:sp>
        <p:nvSpPr>
          <p:cNvPr id="3" name="Marcador de contenido 2"/>
          <p:cNvSpPr>
            <a:spLocks noGrp="1"/>
          </p:cNvSpPr>
          <p:nvPr>
            <p:ph idx="1"/>
          </p:nvPr>
        </p:nvSpPr>
        <p:spPr>
          <a:xfrm>
            <a:off x="1154954" y="2355742"/>
            <a:ext cx="8825659" cy="4339526"/>
          </a:xfrm>
        </p:spPr>
        <p:txBody>
          <a:bodyPr>
            <a:normAutofit fontScale="85000" lnSpcReduction="10000"/>
          </a:bodyPr>
          <a:lstStyle/>
          <a:p>
            <a:pPr algn="ctr"/>
            <a:r>
              <a:rPr lang="es-GT"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pPr algn="ctr"/>
            <a:endParaRPr lang="es-GT" dirty="0"/>
          </a:p>
          <a:p>
            <a:pPr algn="ctr"/>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pPr algn="ctr"/>
            <a:endParaRPr lang="es-GT" dirty="0"/>
          </a:p>
          <a:p>
            <a:pPr algn="ctr"/>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p:txBody>
      </p:sp>
    </p:spTree>
    <p:extLst>
      <p:ext uri="{BB962C8B-B14F-4D97-AF65-F5344CB8AC3E}">
        <p14:creationId xmlns:p14="http://schemas.microsoft.com/office/powerpoint/2010/main" val="1859755458"/>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0" nodeType="clickEffect">
                                  <p:stCondLst>
                                    <p:cond delay="0"/>
                                  </p:stCondLst>
                                  <p:childTnLst>
                                    <p:anim calcmode="discrete" valueType="str">
                                      <p:cBhvr>
                                        <p:cTn id="11" dur="1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fill="hold" grpId="0" nodeType="clickEffect">
                                  <p:stCondLst>
                                    <p:cond delay="0"/>
                                  </p:stCondLst>
                                  <p:childTnLst>
                                    <p:anim calcmode="discrete" valueType="str">
                                      <p:cBhvr>
                                        <p:cTn id="15" dur="1000" fill="hold"/>
                                        <p:tgtEl>
                                          <p:spTgt spid="3">
                                            <p:txEl>
                                              <p:pRg st="2" end="2"/>
                                            </p:txEl>
                                          </p:spTgt>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35" presetClass="emph" presetSubtype="0" fill="hold" grpId="0" nodeType="clickEffect">
                                  <p:stCondLst>
                                    <p:cond delay="0"/>
                                  </p:stCondLst>
                                  <p:childTnLst>
                                    <p:anim calcmode="discrete" valueType="str">
                                      <p:cBhvr>
                                        <p:cTn id="19" dur="1000" fill="hold"/>
                                        <p:tgtEl>
                                          <p:spTgt spid="3">
                                            <p:txEl>
                                              <p:pRg st="4" end="4"/>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066658"/>
            <a:ext cx="8761413" cy="706964"/>
          </a:xfrm>
        </p:spPr>
        <p:txBody>
          <a:bodyPr/>
          <a:lstStyle/>
          <a:p>
            <a:pPr algn="ctr"/>
            <a:r>
              <a:rPr lang="es-GT" b="1" dirty="0"/>
              <a:t>Para qué sirve el mantenimiento preventivo</a:t>
            </a:r>
          </a:p>
        </p:txBody>
      </p:sp>
      <p:sp>
        <p:nvSpPr>
          <p:cNvPr id="3" name="Marcador de contenido 2"/>
          <p:cNvSpPr>
            <a:spLocks noGrp="1"/>
          </p:cNvSpPr>
          <p:nvPr>
            <p:ph idx="1"/>
          </p:nvPr>
        </p:nvSpPr>
        <p:spPr>
          <a:xfrm>
            <a:off x="1154954" y="2402237"/>
            <a:ext cx="8825659" cy="4169043"/>
          </a:xfrm>
        </p:spPr>
        <p:txBody>
          <a:bodyPr>
            <a:normAutofit fontScale="92500" lnSpcReduction="20000"/>
          </a:bodyPr>
          <a:lstStyle/>
          <a:p>
            <a:pPr algn="ctr"/>
            <a:r>
              <a:rPr lang="es-GT" dirty="0"/>
              <a:t>El mantenimiento preventivo constituye una acción, o serie de acciones necesarias, para alargar la vida útil del equipo e instalaciones y prevenir la suspensión de las actividades laborales por imprevistos. Tiene como propósito planificar periodos de paralización de trabajo en momentos específicos, para inspeccionar y realizar las acciones de mantenimiento del equipo, con lo que se evitan reparaciones de emergencia.</a:t>
            </a:r>
          </a:p>
          <a:p>
            <a:endParaRPr lang="es-GT" dirty="0"/>
          </a:p>
          <a:p>
            <a:pPr algn="ctr"/>
            <a:r>
              <a:rPr lang="es-GT" dirty="0"/>
              <a:t>Un mantenimiento planificado mejora la productividad hasta en 25 %, reduce 30 % los costos de mantenimiento y alarga la vida útil de la maquinaria y equipo hasta en un 50 %.</a:t>
            </a:r>
          </a:p>
          <a:p>
            <a:endParaRPr lang="es-GT" dirty="0"/>
          </a:p>
          <a:p>
            <a:pPr algn="ctr"/>
            <a:r>
              <a:rPr lang="es-GT" dirty="0"/>
              <a:t>Los programas de mantenimiento preventivo tradicionales, están basados en el hecho de que los equipos e instalaciones funcionan ocho horas laborables al día y cuarenta horas laborables por semana. Si las máquinas y equipos funcionan por más tiempo, los programas se deben modificar adecuadamente para asegurar un mantenimiento apropiado y un equipo duradero.</a:t>
            </a:r>
          </a:p>
        </p:txBody>
      </p:sp>
    </p:spTree>
    <p:extLst>
      <p:ext uri="{BB962C8B-B14F-4D97-AF65-F5344CB8AC3E}">
        <p14:creationId xmlns:p14="http://schemas.microsoft.com/office/powerpoint/2010/main" val="3645274762"/>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0" nodeType="clickEffect">
                                  <p:stCondLst>
                                    <p:cond delay="0"/>
                                  </p:stCondLst>
                                  <p:childTnLst>
                                    <p:anim calcmode="discrete" valueType="str">
                                      <p:cBhvr>
                                        <p:cTn id="11" dur="1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fill="hold" grpId="0" nodeType="clickEffect">
                                  <p:stCondLst>
                                    <p:cond delay="0"/>
                                  </p:stCondLst>
                                  <p:childTnLst>
                                    <p:anim calcmode="discrete" valueType="str">
                                      <p:cBhvr>
                                        <p:cTn id="15" dur="1000" fill="hold"/>
                                        <p:tgtEl>
                                          <p:spTgt spid="3">
                                            <p:txEl>
                                              <p:pRg st="2" end="2"/>
                                            </p:txEl>
                                          </p:spTgt>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35" presetClass="emph" presetSubtype="0" fill="hold" grpId="0" nodeType="clickEffect">
                                  <p:stCondLst>
                                    <p:cond delay="0"/>
                                  </p:stCondLst>
                                  <p:childTnLst>
                                    <p:anim calcmode="discrete" valueType="str">
                                      <p:cBhvr>
                                        <p:cTn id="19" dur="1000" fill="hold"/>
                                        <p:tgtEl>
                                          <p:spTgt spid="3">
                                            <p:txEl>
                                              <p:pRg st="4" end="4"/>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a:xfrm>
            <a:off x="1154954" y="2355741"/>
            <a:ext cx="8825659" cy="4215539"/>
          </a:xfrm>
        </p:spPr>
        <p:txBody>
          <a:bodyPr>
            <a:normAutofit lnSpcReduction="10000"/>
          </a:bodyPr>
          <a:lstStyle/>
          <a:p>
            <a:pPr algn="ctr"/>
            <a:r>
              <a:rPr lang="es-GT" dirty="0"/>
              <a:t>El área de actividad del mantenimiento preventivo es de vital importancia en el ámbito de la ejecución de las operaciones en la industria de cualquier tamaño</a:t>
            </a:r>
            <a:r>
              <a:rPr lang="es-GT" dirty="0" smtClean="0"/>
              <a:t>.</a:t>
            </a:r>
            <a:endParaRPr lang="es-GT" dirty="0"/>
          </a:p>
          <a:p>
            <a:pPr algn="ctr"/>
            <a:r>
              <a:rPr lang="es-GT" dirty="0"/>
              <a:t>De un buen mantenimiento depende no sólo un funcionamiento eficiente de las instalaciones y las máquinas, sino que además, es preciso llevarlo a cabo con rigor para conseguir otros objetivos como el hacer que los equipos tengan periodos de vida útil duraderos, sin excederse en lo presupuestado para el mantenimiento.</a:t>
            </a:r>
          </a:p>
          <a:p>
            <a:endParaRPr lang="es-GT" dirty="0"/>
          </a:p>
          <a:p>
            <a:pPr algn="ctr"/>
            <a:r>
              <a:rPr lang="es-GT" dirty="0"/>
              <a:t>Las estrategias convencionales de "reparar cuando se produzca la avería" ya no sirven. Fueron válidas en el pasado, pero ahora si se quiere ser productivo se tiene que ser consciente de que esperar a que se produzca la avería es incurrir en unos costos excesivamente elevados (pérdidas de producción, deficiencias en la calidad, tiempos muertos y pérdida de ganancias</a:t>
            </a:r>
            <a:r>
              <a:rPr lang="es-GT" dirty="0" smtClean="0"/>
              <a:t>).</a:t>
            </a:r>
            <a:endParaRPr lang="es-GT" dirty="0"/>
          </a:p>
        </p:txBody>
      </p:sp>
    </p:spTree>
    <p:extLst>
      <p:ext uri="{BB962C8B-B14F-4D97-AF65-F5344CB8AC3E}">
        <p14:creationId xmlns:p14="http://schemas.microsoft.com/office/powerpoint/2010/main" val="2908150909"/>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grpId="0" nodeType="clickEffect">
                                  <p:stCondLst>
                                    <p:cond delay="0"/>
                                  </p:stCondLst>
                                  <p:childTnLst>
                                    <p:anim calcmode="discrete" valueType="str">
                                      <p:cBhvr>
                                        <p:cTn id="10" dur="1000" fill="hold"/>
                                        <p:tgtEl>
                                          <p:spTgt spid="3">
                                            <p:txEl>
                                              <p:pRg st="1" end="1"/>
                                            </p:txEl>
                                          </p:spTgt>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fill="hold" grpId="0" nodeType="clickEffect">
                                  <p:stCondLst>
                                    <p:cond delay="0"/>
                                  </p:stCondLst>
                                  <p:childTnLst>
                                    <p:anim calcmode="discrete" valueType="str">
                                      <p:cBhvr>
                                        <p:cTn id="14" dur="1000" fill="hold"/>
                                        <p:tgtEl>
                                          <p:spTgt spid="3">
                                            <p:txEl>
                                              <p:pRg st="3" end="3"/>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TIPOS DE MANTENIMIENTO PREVENTIVO</a:t>
            </a:r>
            <a:endParaRPr lang="es-GT" b="1" dirty="0"/>
          </a:p>
        </p:txBody>
      </p:sp>
      <p:sp>
        <p:nvSpPr>
          <p:cNvPr id="5" name="Marcador de contenido 4"/>
          <p:cNvSpPr>
            <a:spLocks noGrp="1"/>
          </p:cNvSpPr>
          <p:nvPr>
            <p:ph idx="1"/>
          </p:nvPr>
        </p:nvSpPr>
        <p:spPr>
          <a:xfrm>
            <a:off x="1154954" y="2324747"/>
            <a:ext cx="8825659" cy="4533254"/>
          </a:xfrm>
        </p:spPr>
        <p:txBody>
          <a:bodyPr>
            <a:normAutofit fontScale="92500" lnSpcReduction="20000"/>
          </a:bodyPr>
          <a:lstStyle/>
          <a:p>
            <a:pPr algn="ctr"/>
            <a:r>
              <a:rPr lang="es-GT" dirty="0"/>
              <a:t>El mantenimiento programado, 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p>
          <a:p>
            <a:pPr algn="ctr"/>
            <a:endParaRPr lang="es-GT" dirty="0"/>
          </a:p>
          <a:p>
            <a:pPr algn="ctr"/>
            <a:r>
              <a:rPr lang="es-GT" dirty="0"/>
              <a:t>El mantenimiento predictivo, trata de determinar el momento en el cual se deben efectuar las reparaciones mediante un seguimiento que determine el periodo máximo de utilización antes de ser reparado.</a:t>
            </a:r>
          </a:p>
          <a:p>
            <a:pPr algn="ctr"/>
            <a:endParaRPr lang="es-GT" dirty="0"/>
          </a:p>
          <a:p>
            <a:pPr algn="ctr"/>
            <a:r>
              <a:rPr lang="es-GT" dirty="0"/>
              <a:t>El mantenimiento de oportunidad 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mismo.</a:t>
            </a:r>
          </a:p>
        </p:txBody>
      </p:sp>
    </p:spTree>
    <p:extLst>
      <p:ext uri="{BB962C8B-B14F-4D97-AF65-F5344CB8AC3E}">
        <p14:creationId xmlns:p14="http://schemas.microsoft.com/office/powerpoint/2010/main" val="3320362454"/>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0" nodeType="clickEffect">
                                  <p:stCondLst>
                                    <p:cond delay="0"/>
                                  </p:stCondLst>
                                  <p:childTnLst>
                                    <p:anim calcmode="discrete" valueType="str">
                                      <p:cBhvr>
                                        <p:cTn id="11" dur="1000" fill="hold"/>
                                        <p:tgtEl>
                                          <p:spTgt spid="5">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fill="hold" grpId="0" nodeType="clickEffect">
                                  <p:stCondLst>
                                    <p:cond delay="0"/>
                                  </p:stCondLst>
                                  <p:childTnLst>
                                    <p:anim calcmode="discrete" valueType="str">
                                      <p:cBhvr>
                                        <p:cTn id="15" dur="1000" fill="hold"/>
                                        <p:tgtEl>
                                          <p:spTgt spid="5">
                                            <p:txEl>
                                              <p:pRg st="2" end="2"/>
                                            </p:txEl>
                                          </p:spTgt>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35" presetClass="emph" presetSubtype="0" fill="hold" grpId="0" nodeType="clickEffect">
                                  <p:stCondLst>
                                    <p:cond delay="0"/>
                                  </p:stCondLst>
                                  <p:childTnLst>
                                    <p:anim calcmode="discrete" valueType="str">
                                      <p:cBhvr>
                                        <p:cTn id="19" dur="1000" fill="hold"/>
                                        <p:tgtEl>
                                          <p:spTgt spid="5">
                                            <p:txEl>
                                              <p:pRg st="4" end="4"/>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VENTAJAS</a:t>
            </a:r>
            <a:endParaRPr lang="es-GT" b="1" dirty="0"/>
          </a:p>
        </p:txBody>
      </p:sp>
      <p:sp>
        <p:nvSpPr>
          <p:cNvPr id="3" name="Marcador de contenido 2"/>
          <p:cNvSpPr>
            <a:spLocks noGrp="1"/>
          </p:cNvSpPr>
          <p:nvPr>
            <p:ph idx="1"/>
          </p:nvPr>
        </p:nvSpPr>
        <p:spPr>
          <a:xfrm>
            <a:off x="1090708" y="3021955"/>
            <a:ext cx="8825659" cy="2231971"/>
          </a:xfrm>
        </p:spPr>
        <p:txBody>
          <a:bodyPr/>
          <a:lstStyle/>
          <a:p>
            <a:pPr algn="ctr"/>
            <a:r>
              <a:rPr lang="es-GT" dirty="0"/>
              <a:t>Bajo costo en relación con el mantenimiento predictivo</a:t>
            </a:r>
          </a:p>
          <a:p>
            <a:pPr algn="ctr"/>
            <a:r>
              <a:rPr lang="es-GT" dirty="0"/>
              <a:t>Reducción importante del riesgo por fallas o fugas.</a:t>
            </a:r>
          </a:p>
          <a:p>
            <a:pPr algn="ctr"/>
            <a:r>
              <a:rPr lang="es-GT" dirty="0"/>
              <a:t>Reduce la probabilidad de paros imprevistos.</a:t>
            </a:r>
          </a:p>
          <a:p>
            <a:pPr algn="ctr"/>
            <a:r>
              <a:rPr lang="es-GT" dirty="0"/>
              <a:t>Permite llevar un mejor control y planeación sobre el propio mantenimiento a ser aplicado en los equipos. </a:t>
            </a:r>
          </a:p>
        </p:txBody>
      </p:sp>
    </p:spTree>
    <p:extLst>
      <p:ext uri="{BB962C8B-B14F-4D97-AF65-F5344CB8AC3E}">
        <p14:creationId xmlns:p14="http://schemas.microsoft.com/office/powerpoint/2010/main" val="1510949407"/>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0" nodeType="clickEffect">
                                  <p:stCondLst>
                                    <p:cond delay="0"/>
                                  </p:stCondLst>
                                  <p:childTnLst>
                                    <p:anim calcmode="discrete" valueType="str">
                                      <p:cBhvr>
                                        <p:cTn id="11" dur="1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fill="hold" grpId="0" nodeType="clickEffect">
                                  <p:stCondLst>
                                    <p:cond delay="0"/>
                                  </p:stCondLst>
                                  <p:childTnLst>
                                    <p:anim calcmode="discrete" valueType="str">
                                      <p:cBhvr>
                                        <p:cTn id="15" dur="1000" fill="hold"/>
                                        <p:tgtEl>
                                          <p:spTgt spid="3">
                                            <p:txEl>
                                              <p:pRg st="1" end="1"/>
                                            </p:txEl>
                                          </p:spTgt>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35" presetClass="emph" presetSubtype="0" fill="hold" grpId="0" nodeType="clickEffect">
                                  <p:stCondLst>
                                    <p:cond delay="0"/>
                                  </p:stCondLst>
                                  <p:childTnLst>
                                    <p:anim calcmode="discrete" valueType="str">
                                      <p:cBhvr>
                                        <p:cTn id="19" dur="1000" fill="hold"/>
                                        <p:tgtEl>
                                          <p:spTgt spid="3">
                                            <p:txEl>
                                              <p:pRg st="2" end="2"/>
                                            </p:txEl>
                                          </p:spTgt>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35" presetClass="emph" presetSubtype="0" fill="hold" grpId="0" nodeType="clickEffect">
                                  <p:stCondLst>
                                    <p:cond delay="0"/>
                                  </p:stCondLst>
                                  <p:childTnLst>
                                    <p:anim calcmode="discrete" valueType="str">
                                      <p:cBhvr>
                                        <p:cTn id="23" dur="1000" fill="hold"/>
                                        <p:tgtEl>
                                          <p:spTgt spid="3">
                                            <p:txEl>
                                              <p:pRg st="3" end="3"/>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DESVENTAJAS</a:t>
            </a:r>
            <a:endParaRPr lang="es-GT" b="1" dirty="0"/>
          </a:p>
        </p:txBody>
      </p:sp>
      <p:sp>
        <p:nvSpPr>
          <p:cNvPr id="3" name="Marcador de contenido 2"/>
          <p:cNvSpPr>
            <a:spLocks noGrp="1"/>
          </p:cNvSpPr>
          <p:nvPr>
            <p:ph idx="1"/>
          </p:nvPr>
        </p:nvSpPr>
        <p:spPr/>
        <p:txBody>
          <a:bodyPr/>
          <a:lstStyle/>
          <a:p>
            <a:pPr marL="0" indent="0" algn="ctr">
              <a:buNone/>
            </a:pPr>
            <a:r>
              <a:rPr lang="es-GT" dirty="0"/>
              <a:t>Entre sus pocas desventajas se encuentran:</a:t>
            </a:r>
          </a:p>
          <a:p>
            <a:pPr algn="ctr"/>
            <a:r>
              <a:rPr lang="es-GT" dirty="0"/>
              <a:t>Se requiere tanto de experiencia del personal de mantenimiento como de las recomendaciones del fabricante para hacer el programa de mantenimiento a los equipos.</a:t>
            </a:r>
          </a:p>
          <a:p>
            <a:pPr algn="ctr"/>
            <a:r>
              <a:rPr lang="es-GT" dirty="0"/>
              <a:t>No permite determinar con exactitud el desgaste o depreciación de las piezas de los equipos.</a:t>
            </a:r>
          </a:p>
          <a:p>
            <a:pPr marL="0" indent="0" algn="ctr">
              <a:buNone/>
            </a:pPr>
            <a:endParaRPr lang="es-GT" dirty="0"/>
          </a:p>
        </p:txBody>
      </p:sp>
    </p:spTree>
    <p:extLst>
      <p:ext uri="{BB962C8B-B14F-4D97-AF65-F5344CB8AC3E}">
        <p14:creationId xmlns:p14="http://schemas.microsoft.com/office/powerpoint/2010/main" val="2292600212"/>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fill="hold" grpId="0" nodeType="clickEffect">
                                  <p:stCondLst>
                                    <p:cond delay="0"/>
                                  </p:stCondLst>
                                  <p:childTnLst>
                                    <p:anim calcmode="discrete" valueType="str">
                                      <p:cBhvr>
                                        <p:cTn id="11" dur="1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fill="hold" grpId="0" nodeType="clickEffect">
                                  <p:stCondLst>
                                    <p:cond delay="0"/>
                                  </p:stCondLst>
                                  <p:childTnLst>
                                    <p:anim calcmode="discrete" valueType="str">
                                      <p:cBhvr>
                                        <p:cTn id="15" dur="1000" fill="hold"/>
                                        <p:tgtEl>
                                          <p:spTgt spid="3">
                                            <p:txEl>
                                              <p:pRg st="1" end="1"/>
                                            </p:txEl>
                                          </p:spTgt>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35" presetClass="emph" presetSubtype="0" fill="hold" grpId="0" nodeType="clickEffect">
                                  <p:stCondLst>
                                    <p:cond delay="0"/>
                                  </p:stCondLst>
                                  <p:childTnLst>
                                    <p:anim calcmode="discrete" valueType="str">
                                      <p:cBhvr>
                                        <p:cTn id="19" dur="1000" fill="hold"/>
                                        <p:tgtEl>
                                          <p:spTgt spid="3">
                                            <p:txEl>
                                              <p:pRg st="2" end="2"/>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Conclusión</a:t>
            </a:r>
            <a:r>
              <a:rPr lang="es-GT" dirty="0" smtClean="0"/>
              <a:t> </a:t>
            </a:r>
            <a:endParaRPr lang="es-GT" dirty="0"/>
          </a:p>
        </p:txBody>
      </p:sp>
      <p:sp>
        <p:nvSpPr>
          <p:cNvPr id="3" name="Marcador de contenido 2"/>
          <p:cNvSpPr>
            <a:spLocks noGrp="1"/>
          </p:cNvSpPr>
          <p:nvPr>
            <p:ph idx="1"/>
          </p:nvPr>
        </p:nvSpPr>
        <p:spPr>
          <a:xfrm>
            <a:off x="1157719" y="3223432"/>
            <a:ext cx="8825659" cy="3416300"/>
          </a:xfrm>
        </p:spPr>
        <p:txBody>
          <a:bodyPr/>
          <a:lstStyle/>
          <a:p>
            <a:r>
              <a:rPr lang="es-GT" dirty="0"/>
              <a:t>La programación puede seguir muchos enfoques, o paradigmas, es decir, diversas maneras de formular la resolución de un problema dado. Existe una tendencia a identificar el proceso de creación de un programa informático con la programación, que es cierta cuando se trata de programas pequeños para uso personal, y que dista de la realidad cuando se trata de grandes proyectos. La programación debe perseguir la obtención de programas de calidad. Para ello se establece una serie de factores que determinan la calidad de un programa.</a:t>
            </a:r>
          </a:p>
        </p:txBody>
      </p:sp>
    </p:spTree>
    <p:extLst>
      <p:ext uri="{BB962C8B-B14F-4D97-AF65-F5344CB8AC3E}">
        <p14:creationId xmlns:p14="http://schemas.microsoft.com/office/powerpoint/2010/main" val="3822162631"/>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xit" presetSubtype="0" accel="10000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strVal val="ppt_w+.3"/>
                                          </p:val>
                                        </p:tav>
                                      </p:tavLst>
                                    </p:anim>
                                    <p:anim calcmode="lin" valueType="num">
                                      <p:cBhvr>
                                        <p:cTn id="7" dur="1000"/>
                                        <p:tgtEl>
                                          <p:spTgt spid="2"/>
                                        </p:tgtEl>
                                        <p:attrNameLst>
                                          <p:attrName>ppt_h</p:attrName>
                                        </p:attrNameLst>
                                      </p:cBhvr>
                                      <p:tavLst>
                                        <p:tav tm="0">
                                          <p:val>
                                            <p:strVal val="ppt_h"/>
                                          </p:val>
                                        </p:tav>
                                        <p:tav tm="100000">
                                          <p:val>
                                            <p:strVal val="ppt_h"/>
                                          </p:val>
                                        </p:tav>
                                      </p:tavLst>
                                    </p:anim>
                                    <p:animEffect transition="out" filter="fade">
                                      <p:cBhvr>
                                        <p:cTn id="8" dur="1000"/>
                                        <p:tgtEl>
                                          <p:spTgt spid="2"/>
                                        </p:tgtEl>
                                      </p:cBhvr>
                                    </p:animEffect>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3033 -0.02871 L -0.01002 0.2199 " pathEditMode="relative" rAng="0" ptsTypes="AA">
                                      <p:cBhvr>
                                        <p:cTn id="13" dur="250" accel="50000" decel="50000" autoRev="1" fill="hold">
                                          <p:stCondLst>
                                            <p:cond delay="0"/>
                                          </p:stCondLst>
                                        </p:cTn>
                                        <p:tgtEl>
                                          <p:spTgt spid="3">
                                            <p:txEl>
                                              <p:pRg st="0" end="0"/>
                                            </p:txEl>
                                          </p:spTgt>
                                        </p:tgtEl>
                                        <p:attrNameLst>
                                          <p:attrName>ppt_x</p:attrName>
                                          <p:attrName>ppt_y</p:attrName>
                                        </p:attrNameLst>
                                      </p:cBhvr>
                                      <p:rCtr x="1016" y="12431"/>
                                    </p:animMotion>
                                    <p:animRot by="1500000">
                                      <p:cBhvr>
                                        <p:cTn id="14" dur="125" fill="hold">
                                          <p:stCondLst>
                                            <p:cond delay="0"/>
                                          </p:stCondLst>
                                        </p:cTn>
                                        <p:tgtEl>
                                          <p:spTgt spid="3">
                                            <p:txEl>
                                              <p:pRg st="0" end="0"/>
                                            </p:txEl>
                                          </p:spTgt>
                                        </p:tgtEl>
                                        <p:attrNameLst>
                                          <p:attrName>r</p:attrName>
                                        </p:attrNameLst>
                                      </p:cBhvr>
                                    </p:animRot>
                                    <p:animRot by="-1500000">
                                      <p:cBhvr>
                                        <p:cTn id="15" dur="125" fill="hold">
                                          <p:stCondLst>
                                            <p:cond delay="125"/>
                                          </p:stCondLst>
                                        </p:cTn>
                                        <p:tgtEl>
                                          <p:spTgt spid="3">
                                            <p:txEl>
                                              <p:pRg st="0" end="0"/>
                                            </p:txEl>
                                          </p:spTgt>
                                        </p:tgtEl>
                                        <p:attrNameLst>
                                          <p:attrName>r</p:attrName>
                                        </p:attrNameLst>
                                      </p:cBhvr>
                                    </p:animRot>
                                    <p:animRot by="-1500000">
                                      <p:cBhvr>
                                        <p:cTn id="16" dur="125" fill="hold">
                                          <p:stCondLst>
                                            <p:cond delay="250"/>
                                          </p:stCondLst>
                                        </p:cTn>
                                        <p:tgtEl>
                                          <p:spTgt spid="3">
                                            <p:txEl>
                                              <p:pRg st="0" end="0"/>
                                            </p:txEl>
                                          </p:spTgt>
                                        </p:tgtEl>
                                        <p:attrNameLst>
                                          <p:attrName>r</p:attrName>
                                        </p:attrNameLst>
                                      </p:cBhvr>
                                    </p:animRot>
                                    <p:animRot by="1500000">
                                      <p:cBhvr>
                                        <p:cTn id="17"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HISTORIA DE LA COMPUTARDORA</a:t>
            </a:r>
            <a:endParaRPr lang="es-GT" b="1" dirty="0"/>
          </a:p>
        </p:txBody>
      </p:sp>
      <p:sp>
        <p:nvSpPr>
          <p:cNvPr id="3" name="Marcador de contenido 2"/>
          <p:cNvSpPr>
            <a:spLocks noGrp="1"/>
          </p:cNvSpPr>
          <p:nvPr>
            <p:ph idx="1"/>
          </p:nvPr>
        </p:nvSpPr>
        <p:spPr>
          <a:xfrm>
            <a:off x="1154954" y="3441700"/>
            <a:ext cx="8825659" cy="3416300"/>
          </a:xfrm>
        </p:spPr>
        <p:txBody>
          <a:bodyPr>
            <a:normAutofit/>
          </a:bodyPr>
          <a:lstStyle/>
          <a:p>
            <a:pPr algn="ctr"/>
            <a:r>
              <a:rPr lang="es-GT" dirty="0"/>
              <a:t>La computadora también denominada </a:t>
            </a:r>
            <a:r>
              <a:rPr lang="es-GT" dirty="0" smtClean="0"/>
              <a:t>computador u ordenador es </a:t>
            </a:r>
            <a:r>
              <a:rPr lang="es-GT" dirty="0"/>
              <a:t>una máquina electrónica que recibe y procesa datos para convertirlos en información conveniente y útil que posteriormente se envían a las unidades de salida. Un ordenador está formado físicamente por numerosos circuitos integrados y muchos componentes de apoyo, extensión y accesorios, que en conjunto pueden ejecutar tareas diversas con suma rapidez y bajo el control de un programa (software).</a:t>
            </a:r>
          </a:p>
          <a:p>
            <a:endParaRPr lang="es-GT" dirty="0"/>
          </a:p>
        </p:txBody>
      </p:sp>
    </p:spTree>
    <p:extLst>
      <p:ext uri="{BB962C8B-B14F-4D97-AF65-F5344CB8AC3E}">
        <p14:creationId xmlns:p14="http://schemas.microsoft.com/office/powerpoint/2010/main" val="1385162893"/>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normAutofit fontScale="92500" lnSpcReduction="10000"/>
          </a:bodyPr>
          <a:lstStyle/>
          <a:p>
            <a:r>
              <a:rPr lang="es-GT" dirty="0"/>
              <a:t>Dos partes esenciales la constituyen, el hardware, (</a:t>
            </a:r>
            <a:r>
              <a:rPr lang="es-GT" dirty="0" err="1"/>
              <a:t>hard</a:t>
            </a:r>
            <a:r>
              <a:rPr lang="es-GT" dirty="0"/>
              <a:t> = duro) que es su composición física (circuitos electrónicos, cables, gabinete, teclado, etcétera) y su software, siendo ésta la parte intangible (programas, datos, información, etc</a:t>
            </a:r>
            <a:r>
              <a:rPr lang="es-GT" dirty="0" smtClean="0"/>
              <a:t>.).</a:t>
            </a:r>
          </a:p>
          <a:p>
            <a:pPr algn="ctr"/>
            <a:r>
              <a:rPr lang="es-GT" dirty="0"/>
              <a:t>Desde el punto de vista funcional es una máquina que posee, al menos, una unidad central de procesamiento, una memoria principal y algún periférico o dispositivo de entrada y otro de salida. Los dispositivos de entrada permiten el ingreso de datos, la CPU se encarga de su procesamiento (operaciones aritmético-lógicas) y los dispositivos de salida los comunican a otros medios. Es así, que la computadora recibe datos, los procesa y emite la información resultante, la que luego puede ser interpretada, almacenada, transmitida a otra máquina o dispositivo o sencillamente impresa; todo ello a criterio de un operador o usuario y bajo el control de un programa.</a:t>
            </a:r>
          </a:p>
        </p:txBody>
      </p:sp>
    </p:spTree>
    <p:extLst>
      <p:ext uri="{BB962C8B-B14F-4D97-AF65-F5344CB8AC3E}">
        <p14:creationId xmlns:p14="http://schemas.microsoft.com/office/powerpoint/2010/main" val="2331772433"/>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normAutofit fontScale="92500" lnSpcReduction="10000"/>
          </a:bodyPr>
          <a:lstStyle/>
          <a:p>
            <a:r>
              <a:rPr lang="es-GT" dirty="0"/>
              <a:t>El hecho de que sea programable, le posibilita realizar una gran diversidad de tareas, esto la convierte en una máquina de propósitos generales (a diferencia, por ejemplo, de una calculadora cuyo único propósito es calcular limitadamente). Es así que, sobre la base de datos de entrada, puede realizar operaciones y resolución de problemas en las más diversas áreas del quehacer humano (administrativas, científicas, de diseño, ingeniería, medicina, comunicaciones, música, </a:t>
            </a:r>
            <a:r>
              <a:rPr lang="es-GT" dirty="0" err="1"/>
              <a:t>etc</a:t>
            </a:r>
            <a:r>
              <a:rPr lang="es-GT" dirty="0"/>
              <a:t>), incluso muchas cuestiones que directamente no serían resolubles o posibles sin su intervención.</a:t>
            </a:r>
          </a:p>
          <a:p>
            <a:endParaRPr lang="es-GT" dirty="0"/>
          </a:p>
          <a:p>
            <a:r>
              <a:rPr lang="es-GT" dirty="0"/>
              <a:t>Básicamente, la capacidad de una computadora depende de sus componentes hardware, en tanto que la diversidad de tareas radica mayormente en el software que admita ejecutar y contenga instalado.</a:t>
            </a:r>
          </a:p>
          <a:p>
            <a:pPr algn="ctr"/>
            <a:endParaRPr lang="es-GT" dirty="0"/>
          </a:p>
        </p:txBody>
      </p:sp>
    </p:spTree>
    <p:extLst>
      <p:ext uri="{BB962C8B-B14F-4D97-AF65-F5344CB8AC3E}">
        <p14:creationId xmlns:p14="http://schemas.microsoft.com/office/powerpoint/2010/main" val="992151742"/>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a:xfrm>
            <a:off x="1154954" y="3316422"/>
            <a:ext cx="8825659" cy="3416300"/>
          </a:xfrm>
        </p:spPr>
        <p:txBody>
          <a:bodyPr>
            <a:normAutofit/>
          </a:bodyPr>
          <a:lstStyle/>
          <a:p>
            <a:r>
              <a:rPr lang="es-GT" dirty="0"/>
              <a:t>Si bien esta máquina puede ser de dos tipos, analógica o digital, el primer tipo es usado para pocos y muy específicos propósitos; la más difundida, utilizada y conocida es la computadora digital (de propósitos generales); de tal modo que en términos generales (incluso populares), cuando se habla de «la computadora» se está refiriendo a computadora digital. Las hay de arquitectura mixta, llamadas computadoras híbridas, siendo también éstas de propósitos especiales.</a:t>
            </a:r>
          </a:p>
          <a:p>
            <a:pPr marL="0" indent="0" algn="ctr">
              <a:buNone/>
            </a:pPr>
            <a:endParaRPr lang="es-GT" dirty="0"/>
          </a:p>
        </p:txBody>
      </p:sp>
    </p:spTree>
    <p:extLst>
      <p:ext uri="{BB962C8B-B14F-4D97-AF65-F5344CB8AC3E}">
        <p14:creationId xmlns:p14="http://schemas.microsoft.com/office/powerpoint/2010/main" val="1610507484"/>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a:xfrm>
            <a:off x="1154954" y="3238930"/>
            <a:ext cx="8825659" cy="3416300"/>
          </a:xfrm>
        </p:spPr>
        <p:txBody>
          <a:bodyPr/>
          <a:lstStyle/>
          <a:p>
            <a:pPr algn="ctr"/>
            <a:r>
              <a:rPr lang="es-GT" dirty="0"/>
              <a:t>En la Segunda Guerra mundial se utilizaron computadoras analógicas mecánicas, orientadas a aplicaciones militares, y durante la misma se desarrolló la primera computadora digital, que se llamó ENIAC; ella ocupaba un enorme espacio y consumía grandes cantidades de energía, que equivalen al consumo de cientos de computadores actuales (PC).7 Los computadores modernos están basados en circuitos integrados, miles de millones de veces más veloces que las primeras máquinas, y ocupan una pequeña fracción de su espacio. </a:t>
            </a:r>
          </a:p>
        </p:txBody>
      </p:sp>
    </p:spTree>
    <p:extLst>
      <p:ext uri="{BB962C8B-B14F-4D97-AF65-F5344CB8AC3E}">
        <p14:creationId xmlns:p14="http://schemas.microsoft.com/office/powerpoint/2010/main" val="901677552"/>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a:xfrm>
            <a:off x="1154954" y="3099446"/>
            <a:ext cx="8825659" cy="3416300"/>
          </a:xfrm>
        </p:spPr>
        <p:txBody>
          <a:bodyPr/>
          <a:lstStyle/>
          <a:p>
            <a:pPr algn="ctr"/>
            <a:r>
              <a:rPr lang="es-GT" dirty="0"/>
              <a:t>Computadoras simples son lo suficientemente pequeñas para residir en los dispositivos móviles. Las computadoras portátiles, tales como tabletas, </a:t>
            </a:r>
            <a:r>
              <a:rPr lang="es-GT" dirty="0" err="1"/>
              <a:t>netbooks</a:t>
            </a:r>
            <a:r>
              <a:rPr lang="es-GT" dirty="0"/>
              <a:t>, notebooks, </a:t>
            </a:r>
            <a:r>
              <a:rPr lang="es-GT" dirty="0" err="1"/>
              <a:t>ultrabooks</a:t>
            </a:r>
            <a:r>
              <a:rPr lang="es-GT" dirty="0"/>
              <a:t>, pueden ser alimentadas por pequeñas baterías. Las computadoras personales en sus diversas formas son iconos de la Era de la información y son lo que la mayoría de la gente considera como «ordenador». Sin embargo, los ordenadores integrados se encuentran en muchos dispositivos actuales, tales como reproductores MP4; teléfonos celulares; aviones de combate, y, desde juguetes hasta robot industriales.</a:t>
            </a:r>
          </a:p>
        </p:txBody>
      </p:sp>
    </p:spTree>
    <p:extLst>
      <p:ext uri="{BB962C8B-B14F-4D97-AF65-F5344CB8AC3E}">
        <p14:creationId xmlns:p14="http://schemas.microsoft.com/office/powerpoint/2010/main" val="1084128703"/>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t>PARTES DE LA COMPUTADORA</a:t>
            </a:r>
            <a:endParaRPr lang="es-GT" b="1" dirty="0"/>
          </a:p>
        </p:txBody>
      </p:sp>
      <p:pic>
        <p:nvPicPr>
          <p:cNvPr id="4" name="Marcador de contenido 3"/>
          <p:cNvPicPr>
            <a:picLocks noGrp="1" noChangeAspect="1"/>
          </p:cNvPicPr>
          <p:nvPr>
            <p:ph idx="1"/>
          </p:nvPr>
        </p:nvPicPr>
        <p:blipFill>
          <a:blip r:embed="rId2"/>
          <a:stretch>
            <a:fillRect/>
          </a:stretch>
        </p:blipFill>
        <p:spPr>
          <a:xfrm>
            <a:off x="1332857" y="2557222"/>
            <a:ext cx="3735090" cy="3781586"/>
          </a:xfrm>
          <a:prstGeom prst="rect">
            <a:avLst/>
          </a:prstGeom>
        </p:spPr>
      </p:pic>
      <p:sp>
        <p:nvSpPr>
          <p:cNvPr id="5" name="Rectángulo 4"/>
          <p:cNvSpPr/>
          <p:nvPr/>
        </p:nvSpPr>
        <p:spPr>
          <a:xfrm>
            <a:off x="5535660" y="2878354"/>
            <a:ext cx="6096000" cy="3139321"/>
          </a:xfrm>
          <a:prstGeom prst="rect">
            <a:avLst/>
          </a:prstGeom>
        </p:spPr>
        <p:txBody>
          <a:bodyPr>
            <a:spAutoFit/>
          </a:bodyPr>
          <a:lstStyle/>
          <a:p>
            <a:r>
              <a:rPr lang="es-GT" dirty="0"/>
              <a:t>1: Monitor</a:t>
            </a:r>
          </a:p>
          <a:p>
            <a:r>
              <a:rPr lang="es-GT" dirty="0"/>
              <a:t>2: Placa madre</a:t>
            </a:r>
          </a:p>
          <a:p>
            <a:r>
              <a:rPr lang="es-GT" dirty="0"/>
              <a:t>3: Microprocesador o CPU</a:t>
            </a:r>
          </a:p>
          <a:p>
            <a:r>
              <a:rPr lang="es-GT" dirty="0"/>
              <a:t>4: Puertos SATA</a:t>
            </a:r>
          </a:p>
          <a:p>
            <a:r>
              <a:rPr lang="es-GT" dirty="0"/>
              <a:t>5: Memoria RAM</a:t>
            </a:r>
          </a:p>
          <a:p>
            <a:r>
              <a:rPr lang="es-GT" dirty="0"/>
              <a:t>6: Placas de expansión</a:t>
            </a:r>
          </a:p>
          <a:p>
            <a:r>
              <a:rPr lang="es-GT" dirty="0"/>
              <a:t>7: Fuente de alimentación</a:t>
            </a:r>
          </a:p>
          <a:p>
            <a:r>
              <a:rPr lang="es-GT" dirty="0"/>
              <a:t>8: Unidad de disco óptico</a:t>
            </a:r>
          </a:p>
          <a:p>
            <a:r>
              <a:rPr lang="es-GT" dirty="0"/>
              <a:t>9: Unidad de disco duro, Unidad de estado sólido</a:t>
            </a:r>
          </a:p>
          <a:p>
            <a:r>
              <a:rPr lang="es-GT" dirty="0"/>
              <a:t>10: Teclado</a:t>
            </a:r>
          </a:p>
          <a:p>
            <a:r>
              <a:rPr lang="es-GT" dirty="0"/>
              <a:t>11: Ratón</a:t>
            </a:r>
          </a:p>
        </p:txBody>
      </p:sp>
    </p:spTree>
    <p:extLst>
      <p:ext uri="{BB962C8B-B14F-4D97-AF65-F5344CB8AC3E}">
        <p14:creationId xmlns:p14="http://schemas.microsoft.com/office/powerpoint/2010/main" val="2402893658"/>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124</TotalTime>
  <Words>2998</Words>
  <Application>Microsoft Office PowerPoint</Application>
  <PresentationFormat>Panorámica</PresentationFormat>
  <Paragraphs>100</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Century Gothic</vt:lpstr>
      <vt:lpstr>Wingdings 3</vt:lpstr>
      <vt:lpstr>Sala de reuniones Ion</vt:lpstr>
      <vt:lpstr>Presentación de PowerPoint</vt:lpstr>
      <vt:lpstr>INTRODUCCION</vt:lpstr>
      <vt:lpstr>HISTORIA DE LA COMPUTARDORA</vt:lpstr>
      <vt:lpstr>Presentación de PowerPoint</vt:lpstr>
      <vt:lpstr>Presentación de PowerPoint</vt:lpstr>
      <vt:lpstr>Presentación de PowerPoint</vt:lpstr>
      <vt:lpstr>Presentación de PowerPoint</vt:lpstr>
      <vt:lpstr>Presentación de PowerPoint</vt:lpstr>
      <vt:lpstr>PARTES DE LA COMPUTADORA</vt:lpstr>
      <vt:lpstr>PROGRAMACION </vt:lpstr>
      <vt:lpstr>HISTORIA DE LA PROGRAMACION</vt:lpstr>
      <vt:lpstr>Presentación de PowerPoint</vt:lpstr>
      <vt:lpstr>Léxico y programación</vt:lpstr>
      <vt:lpstr>Presentación de PowerPoint</vt:lpstr>
      <vt:lpstr>Programas y algoritmos</vt:lpstr>
      <vt:lpstr>Presentación de PowerPoint</vt:lpstr>
      <vt:lpstr>Presentación de PowerPoint</vt:lpstr>
      <vt:lpstr>Objetivos de la programación </vt:lpstr>
      <vt:lpstr>Presentación de PowerPoint</vt:lpstr>
      <vt:lpstr>Referencias históricas</vt:lpstr>
      <vt:lpstr>Mantenimiento preventivo </vt:lpstr>
      <vt:lpstr>Para qué sirve el mantenimiento preventivo</vt:lpstr>
      <vt:lpstr>Presentación de PowerPoint</vt:lpstr>
      <vt:lpstr>TIPOS DE MANTENIMIENTO PREVENTIVO</vt:lpstr>
      <vt:lpstr>VENTAJAS</vt:lpstr>
      <vt:lpstr>DESVENTAJAS</vt:lpstr>
      <vt:lpstr>Conclusión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14</cp:revision>
  <dcterms:created xsi:type="dcterms:W3CDTF">2017-04-19T18:58:37Z</dcterms:created>
  <dcterms:modified xsi:type="dcterms:W3CDTF">2017-04-19T21:03:27Z</dcterms:modified>
</cp:coreProperties>
</file>