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71" r:id="rId6"/>
    <p:sldId id="269" r:id="rId7"/>
    <p:sldId id="268" r:id="rId8"/>
    <p:sldId id="273" r:id="rId9"/>
    <p:sldId id="274" r:id="rId10"/>
    <p:sldId id="266" r:id="rId11"/>
    <p:sldId id="262" r:id="rId12"/>
    <p:sldId id="265" r:id="rId13"/>
    <p:sldId id="263" r:id="rId14"/>
    <p:sldId id="267" r:id="rId15"/>
    <p:sldId id="26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16" autoAdjust="0"/>
  </p:normalViewPr>
  <p:slideViewPr>
    <p:cSldViewPr snapToGrid="0">
      <p:cViewPr>
        <p:scale>
          <a:sx n="66" d="100"/>
          <a:sy n="66" d="100"/>
        </p:scale>
        <p:origin x="13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0FB7-50F5-AF35-B992-26F21BE8F5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179718-1D23-B4D8-D2D1-6A8EA9F63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CF2865-8085-B9C3-B7BF-E78F67C8A543}"/>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3010870D-A305-FA7F-3E76-390320600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E5D96-9C38-E34F-A91D-E80B1D88E8CE}"/>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29447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693D-0D8E-35C6-65D8-C96C4F4952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EC70CF-066C-4C55-827E-350860C50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8C5BF-E2EE-7BFD-46C9-27CA57369AF1}"/>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E216BD63-572A-A49A-46B6-79E51F71D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46BF9-6420-AA99-896F-8BF417EB8055}"/>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372019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76D81-A1CE-53C5-8270-6EB127A122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2B6806-6CCD-7CC6-0B83-967641655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29AEB-7A13-29D0-97AD-69750DAF577B}"/>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9938D141-21A3-BB30-2A5E-534112A85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8E5D3-D0ED-7BCC-1CA7-0D24643A94D6}"/>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14216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882E-46B8-A823-A295-933D867BD1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053247-835B-3726-B177-F3D7A635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F585A-0C1F-E8D3-7B5E-D1CD71DA3B07}"/>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CE0E0701-1181-0C31-306C-36B5EA507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82956-59BD-AB7B-5E07-769CAA14F134}"/>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86565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1166-BD46-23E8-0206-87E67E4EF2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44CD26-CC48-DB45-3772-BCE318E8C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8F4D2B-B454-DB9E-1A7C-A994787CDB55}"/>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37309D4C-9CB1-B323-BB12-665C54935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232F1-EA15-1D8C-3270-89203437E705}"/>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333084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0C5A-43DA-8985-B3A2-6EA8AC6B31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770B6-31C8-66EA-4D68-31505D841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43E763-2663-4039-8A97-BDB39CF1C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683CEF-7D9F-2C01-AD4F-5D928C4F5923}"/>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6" name="Footer Placeholder 5">
            <a:extLst>
              <a:ext uri="{FF2B5EF4-FFF2-40B4-BE49-F238E27FC236}">
                <a16:creationId xmlns:a16="http://schemas.microsoft.com/office/drawing/2014/main" id="{0F920ABE-EB82-7809-67F3-D603EC312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DF50B4-DFA3-82D6-2ABE-B6D008487D24}"/>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382837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E74B-7545-F55B-DB57-BFCB009142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8C3678-99D7-FE46-A0D1-B95C4BAF8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56F3A7-2B48-245E-1442-DF4CA5428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9639B9-B8E9-1F73-BC50-F5E9FBB7E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8694C-772D-5C13-E3DE-773100130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1B852F-E512-C3EB-3E3C-5BE703C52320}"/>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8" name="Footer Placeholder 7">
            <a:extLst>
              <a:ext uri="{FF2B5EF4-FFF2-40B4-BE49-F238E27FC236}">
                <a16:creationId xmlns:a16="http://schemas.microsoft.com/office/drawing/2014/main" id="{7E1180EE-95F9-97B4-6543-72F9B28031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1A30C-3293-5694-68D4-89D8940E7076}"/>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352082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19E1-3EE5-D666-3E3A-763BE98B65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F7EA50-3A37-9EA0-2C31-A7841F10533C}"/>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4" name="Footer Placeholder 3">
            <a:extLst>
              <a:ext uri="{FF2B5EF4-FFF2-40B4-BE49-F238E27FC236}">
                <a16:creationId xmlns:a16="http://schemas.microsoft.com/office/drawing/2014/main" id="{7C42DE31-B68A-40F1-8608-7FC44D065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907D86-F6EA-E682-4832-5E3DB3DA0B79}"/>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374675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7F517-12F3-4321-C996-57EE35215F19}"/>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3" name="Footer Placeholder 2">
            <a:extLst>
              <a:ext uri="{FF2B5EF4-FFF2-40B4-BE49-F238E27FC236}">
                <a16:creationId xmlns:a16="http://schemas.microsoft.com/office/drawing/2014/main" id="{6C4A7BBE-2FAA-782F-F687-B37D3A764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69B5AD-C3ED-F41E-5406-DCA5A3A6266A}"/>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143315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762F-AC82-CA70-F8A4-589833A1A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936BE5-8A3C-5C8C-FFA2-5C2D99C06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193C08-BFAD-47B6-5501-2EC8C09FA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9C903-7B29-9D9A-E310-F3D1CF90C011}"/>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6" name="Footer Placeholder 5">
            <a:extLst>
              <a:ext uri="{FF2B5EF4-FFF2-40B4-BE49-F238E27FC236}">
                <a16:creationId xmlns:a16="http://schemas.microsoft.com/office/drawing/2014/main" id="{BF770C80-AF5B-5310-9C8B-04AEC8DF0B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B725C-C78F-2FFD-005F-F34986CD530C}"/>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258017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D7F0-C307-71E3-7480-21835883C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B51B22-514B-3391-B147-9DF04A3D5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D1DEDC-C7C5-7452-1756-720E28C8F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12739-17A4-DB04-5CE8-CB57915C4A35}"/>
              </a:ext>
            </a:extLst>
          </p:cNvPr>
          <p:cNvSpPr>
            <a:spLocks noGrp="1"/>
          </p:cNvSpPr>
          <p:nvPr>
            <p:ph type="dt" sz="half" idx="10"/>
          </p:nvPr>
        </p:nvSpPr>
        <p:spPr/>
        <p:txBody>
          <a:bodyPr/>
          <a:lstStyle/>
          <a:p>
            <a:fld id="{2A4753F8-A043-4E72-A9F1-AD2E49068F0E}" type="datetimeFigureOut">
              <a:rPr lang="en-IN" smtClean="0"/>
              <a:t>16-04-2025</a:t>
            </a:fld>
            <a:endParaRPr lang="en-IN"/>
          </a:p>
        </p:txBody>
      </p:sp>
      <p:sp>
        <p:nvSpPr>
          <p:cNvPr id="6" name="Footer Placeholder 5">
            <a:extLst>
              <a:ext uri="{FF2B5EF4-FFF2-40B4-BE49-F238E27FC236}">
                <a16:creationId xmlns:a16="http://schemas.microsoft.com/office/drawing/2014/main" id="{AA766BF8-1975-30D6-11F7-D381D9DE1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184E0-EBDD-A160-6A20-DDA73EBA093E}"/>
              </a:ext>
            </a:extLst>
          </p:cNvPr>
          <p:cNvSpPr>
            <a:spLocks noGrp="1"/>
          </p:cNvSpPr>
          <p:nvPr>
            <p:ph type="sldNum" sz="quarter" idx="12"/>
          </p:nvPr>
        </p:nvSpPr>
        <p:spPr/>
        <p:txBody>
          <a:bodyPr/>
          <a:lstStyle/>
          <a:p>
            <a:fld id="{B53F2D2B-AB4C-4B98-9642-3E078C1C0E76}" type="slidenum">
              <a:rPr lang="en-IN" smtClean="0"/>
              <a:t>‹#›</a:t>
            </a:fld>
            <a:endParaRPr lang="en-IN"/>
          </a:p>
        </p:txBody>
      </p:sp>
    </p:spTree>
    <p:extLst>
      <p:ext uri="{BB962C8B-B14F-4D97-AF65-F5344CB8AC3E}">
        <p14:creationId xmlns:p14="http://schemas.microsoft.com/office/powerpoint/2010/main" val="136630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C53418-E238-A0CA-4622-D8A01CD91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D9369-73AE-C04C-DC33-37CD33B16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1926-9B99-BB03-E57F-AAF1C9A45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753F8-A043-4E72-A9F1-AD2E49068F0E}" type="datetimeFigureOut">
              <a:rPr lang="en-IN" smtClean="0"/>
              <a:t>16-04-2025</a:t>
            </a:fld>
            <a:endParaRPr lang="en-IN"/>
          </a:p>
        </p:txBody>
      </p:sp>
      <p:sp>
        <p:nvSpPr>
          <p:cNvPr id="5" name="Footer Placeholder 4">
            <a:extLst>
              <a:ext uri="{FF2B5EF4-FFF2-40B4-BE49-F238E27FC236}">
                <a16:creationId xmlns:a16="http://schemas.microsoft.com/office/drawing/2014/main" id="{F0C05358-13C9-9BA3-EC1F-E4FE6CE2A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55AA90-6C10-463B-8915-A0FDEE77C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F2D2B-AB4C-4B98-9642-3E078C1C0E76}" type="slidenum">
              <a:rPr lang="en-IN" smtClean="0"/>
              <a:t>‹#›</a:t>
            </a:fld>
            <a:endParaRPr lang="en-IN"/>
          </a:p>
        </p:txBody>
      </p:sp>
    </p:spTree>
    <p:extLst>
      <p:ext uri="{BB962C8B-B14F-4D97-AF65-F5344CB8AC3E}">
        <p14:creationId xmlns:p14="http://schemas.microsoft.com/office/powerpoint/2010/main" val="12238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86A7-7F76-68A2-663E-5BCB523818E3}"/>
              </a:ext>
            </a:extLst>
          </p:cNvPr>
          <p:cNvSpPr>
            <a:spLocks noGrp="1"/>
          </p:cNvSpPr>
          <p:nvPr>
            <p:ph type="ctrTitle"/>
          </p:nvPr>
        </p:nvSpPr>
        <p:spPr>
          <a:xfrm>
            <a:off x="1424609" y="277537"/>
            <a:ext cx="9144000" cy="2387600"/>
          </a:xfrm>
        </p:spPr>
        <p:txBody>
          <a:bodyPr>
            <a:normAutofit/>
          </a:bodyPr>
          <a:lstStyle/>
          <a:p>
            <a:r>
              <a:rPr lang="en-GB" sz="4800" dirty="0">
                <a:solidFill>
                  <a:srgbClr val="0070C0"/>
                </a:solidFill>
                <a:latin typeface="Arial" panose="020B0604020202020204" pitchFamily="34" charset="0"/>
                <a:cs typeface="Arial" panose="020B0604020202020204" pitchFamily="34" charset="0"/>
              </a:rPr>
              <a:t>MINI PROJECT 1</a:t>
            </a:r>
            <a:endParaRPr lang="en-IN" sz="4800" dirty="0">
              <a:solidFill>
                <a:srgbClr val="0070C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5F4E957-5DED-CEC1-A2DB-CEA47FBBB32A}"/>
              </a:ext>
            </a:extLst>
          </p:cNvPr>
          <p:cNvSpPr>
            <a:spLocks noGrp="1"/>
          </p:cNvSpPr>
          <p:nvPr>
            <p:ph type="subTitle" idx="1"/>
          </p:nvPr>
        </p:nvSpPr>
        <p:spPr>
          <a:xfrm>
            <a:off x="1295399" y="2775641"/>
            <a:ext cx="9144000" cy="1655762"/>
          </a:xfrm>
        </p:spPr>
        <p:txBody>
          <a:bodyPr>
            <a:normAutofit/>
          </a:bodyPr>
          <a:lstStyle/>
          <a:p>
            <a:r>
              <a:rPr lang="en-GB" sz="3600" dirty="0">
                <a:solidFill>
                  <a:srgbClr val="FF0000"/>
                </a:solidFill>
                <a:latin typeface="Arial" panose="020B0604020202020204" pitchFamily="34" charset="0"/>
                <a:cs typeface="Arial" panose="020B0604020202020204" pitchFamily="34" charset="0"/>
              </a:rPr>
              <a:t>NYKAA ANALYSIS </a:t>
            </a:r>
            <a:endParaRPr lang="en-IN" sz="3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66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BEED39-1C03-D06C-C2A7-A8BF54A5B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4234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955D575-E8F8-006B-CEFE-02777FF91633}"/>
              </a:ext>
            </a:extLst>
          </p:cNvPr>
          <p:cNvGraphicFramePr>
            <a:graphicFrameLocks noGrp="1"/>
          </p:cNvGraphicFramePr>
          <p:nvPr>
            <p:extLst>
              <p:ext uri="{D42A27DB-BD31-4B8C-83A1-F6EECF244321}">
                <p14:modId xmlns:p14="http://schemas.microsoft.com/office/powerpoint/2010/main" val="2337015010"/>
              </p:ext>
            </p:extLst>
          </p:nvPr>
        </p:nvGraphicFramePr>
        <p:xfrm>
          <a:off x="566530" y="1148308"/>
          <a:ext cx="11297935" cy="4283088"/>
        </p:xfrm>
        <a:graphic>
          <a:graphicData uri="http://schemas.openxmlformats.org/drawingml/2006/table">
            <a:tbl>
              <a:tblPr/>
              <a:tblGrid>
                <a:gridCol w="2055972">
                  <a:extLst>
                    <a:ext uri="{9D8B030D-6E8A-4147-A177-3AD203B41FA5}">
                      <a16:colId xmlns:a16="http://schemas.microsoft.com/office/drawing/2014/main" val="3518191936"/>
                    </a:ext>
                  </a:extLst>
                </a:gridCol>
                <a:gridCol w="3917446">
                  <a:extLst>
                    <a:ext uri="{9D8B030D-6E8A-4147-A177-3AD203B41FA5}">
                      <a16:colId xmlns:a16="http://schemas.microsoft.com/office/drawing/2014/main" val="3035716330"/>
                    </a:ext>
                  </a:extLst>
                </a:gridCol>
                <a:gridCol w="5324517">
                  <a:extLst>
                    <a:ext uri="{9D8B030D-6E8A-4147-A177-3AD203B41FA5}">
                      <a16:colId xmlns:a16="http://schemas.microsoft.com/office/drawing/2014/main" val="2052835266"/>
                    </a:ext>
                  </a:extLst>
                </a:gridCol>
              </a:tblGrid>
              <a:tr h="577128">
                <a:tc>
                  <a:txBody>
                    <a:bodyPr/>
                    <a:lstStyle/>
                    <a:p>
                      <a:r>
                        <a:rPr lang="en-IN" b="1" dirty="0">
                          <a:solidFill>
                            <a:schemeClr val="tx1"/>
                          </a:solidFill>
                        </a:rPr>
                        <a:t>Aspect</a:t>
                      </a:r>
                    </a:p>
                  </a:txBody>
                  <a:tcPr anchor="ctr">
                    <a:lnL>
                      <a:noFill/>
                    </a:lnL>
                    <a:lnR>
                      <a:noFill/>
                    </a:lnR>
                    <a:lnT>
                      <a:noFill/>
                    </a:lnT>
                    <a:lnB>
                      <a:noFill/>
                    </a:lnB>
                    <a:noFill/>
                  </a:tcPr>
                </a:tc>
                <a:tc>
                  <a:txBody>
                    <a:bodyPr/>
                    <a:lstStyle/>
                    <a:p>
                      <a:r>
                        <a:rPr lang="en-IN" b="1" dirty="0">
                          <a:solidFill>
                            <a:schemeClr val="tx1"/>
                          </a:solidFill>
                        </a:rPr>
                        <a:t>Positive Reviews</a:t>
                      </a:r>
                    </a:p>
                  </a:txBody>
                  <a:tcPr anchor="ctr">
                    <a:lnL>
                      <a:noFill/>
                    </a:lnL>
                    <a:lnR>
                      <a:noFill/>
                    </a:lnR>
                    <a:lnT>
                      <a:noFill/>
                    </a:lnT>
                    <a:lnB>
                      <a:noFill/>
                    </a:lnB>
                    <a:noFill/>
                  </a:tcPr>
                </a:tc>
                <a:tc>
                  <a:txBody>
                    <a:bodyPr/>
                    <a:lstStyle/>
                    <a:p>
                      <a:r>
                        <a:rPr lang="en-IN" b="1" dirty="0">
                          <a:solidFill>
                            <a:schemeClr val="tx1"/>
                          </a:solidFill>
                        </a:rPr>
                        <a:t>Negative Reviews</a:t>
                      </a:r>
                    </a:p>
                  </a:txBody>
                  <a:tcPr anchor="ctr">
                    <a:lnL>
                      <a:noFill/>
                    </a:lnL>
                    <a:lnR>
                      <a:noFill/>
                    </a:lnR>
                    <a:lnT>
                      <a:noFill/>
                    </a:lnT>
                    <a:lnB>
                      <a:noFill/>
                    </a:lnB>
                    <a:noFill/>
                  </a:tcPr>
                </a:tc>
                <a:extLst>
                  <a:ext uri="{0D108BD9-81ED-4DB2-BD59-A6C34878D82A}">
                    <a16:rowId xmlns:a16="http://schemas.microsoft.com/office/drawing/2014/main" val="4062157325"/>
                  </a:ext>
                </a:extLst>
              </a:tr>
              <a:tr h="926490">
                <a:tc>
                  <a:txBody>
                    <a:bodyPr/>
                    <a:lstStyle/>
                    <a:p>
                      <a:r>
                        <a:rPr lang="en-IN" b="1" dirty="0">
                          <a:solidFill>
                            <a:srgbClr val="002060"/>
                          </a:solidFill>
                        </a:rPr>
                        <a:t>Employee Experience</a:t>
                      </a:r>
                      <a:endParaRPr lang="en-IN" dirty="0">
                        <a:solidFill>
                          <a:srgbClr val="002060"/>
                        </a:solidFill>
                      </a:endParaRPr>
                    </a:p>
                  </a:txBody>
                  <a:tcPr anchor="ctr">
                    <a:lnL>
                      <a:noFill/>
                    </a:lnL>
                    <a:lnR>
                      <a:noFill/>
                    </a:lnR>
                    <a:lnT>
                      <a:noFill/>
                    </a:lnT>
                    <a:lnB>
                      <a:noFill/>
                    </a:lnB>
                    <a:noFill/>
                  </a:tcPr>
                </a:tc>
                <a:tc>
                  <a:txBody>
                    <a:bodyPr/>
                    <a:lstStyle/>
                    <a:p>
                      <a:r>
                        <a:rPr lang="en-IN" dirty="0">
                          <a:solidFill>
                            <a:srgbClr val="00B050"/>
                          </a:solidFill>
                        </a:rPr>
                        <a:t>Learning opportunities, good exposure</a:t>
                      </a:r>
                    </a:p>
                  </a:txBody>
                  <a:tcPr anchor="ctr">
                    <a:lnL>
                      <a:noFill/>
                    </a:lnL>
                    <a:lnR>
                      <a:noFill/>
                    </a:lnR>
                    <a:lnT>
                      <a:noFill/>
                    </a:lnT>
                    <a:lnB>
                      <a:noFill/>
                    </a:lnB>
                    <a:noFill/>
                  </a:tcPr>
                </a:tc>
                <a:tc>
                  <a:txBody>
                    <a:bodyPr/>
                    <a:lstStyle/>
                    <a:p>
                      <a:r>
                        <a:rPr lang="en-GB" dirty="0">
                          <a:solidFill>
                            <a:srgbClr val="FF0000"/>
                          </a:solidFill>
                        </a:rPr>
                        <a:t>Work-life balance concerns, management issues</a:t>
                      </a:r>
                    </a:p>
                  </a:txBody>
                  <a:tcPr anchor="ctr">
                    <a:lnL>
                      <a:noFill/>
                    </a:lnL>
                    <a:lnR>
                      <a:noFill/>
                    </a:lnR>
                    <a:lnT>
                      <a:noFill/>
                    </a:lnT>
                    <a:lnB>
                      <a:noFill/>
                    </a:lnB>
                    <a:noFill/>
                  </a:tcPr>
                </a:tc>
                <a:extLst>
                  <a:ext uri="{0D108BD9-81ED-4DB2-BD59-A6C34878D82A}">
                    <a16:rowId xmlns:a16="http://schemas.microsoft.com/office/drawing/2014/main" val="1778667474"/>
                  </a:ext>
                </a:extLst>
              </a:tr>
              <a:tr h="926490">
                <a:tc>
                  <a:txBody>
                    <a:bodyPr/>
                    <a:lstStyle/>
                    <a:p>
                      <a:r>
                        <a:rPr lang="en-IN" b="1">
                          <a:solidFill>
                            <a:srgbClr val="002060"/>
                          </a:solidFill>
                        </a:rPr>
                        <a:t>Customer Service</a:t>
                      </a:r>
                      <a:endParaRPr lang="en-IN">
                        <a:solidFill>
                          <a:srgbClr val="002060"/>
                        </a:solidFill>
                      </a:endParaRPr>
                    </a:p>
                  </a:txBody>
                  <a:tcPr anchor="ctr">
                    <a:lnL>
                      <a:noFill/>
                    </a:lnL>
                    <a:lnR>
                      <a:noFill/>
                    </a:lnR>
                    <a:lnT>
                      <a:noFill/>
                    </a:lnT>
                    <a:lnB>
                      <a:noFill/>
                    </a:lnB>
                    <a:noFill/>
                  </a:tcPr>
                </a:tc>
                <a:tc>
                  <a:txBody>
                    <a:bodyPr/>
                    <a:lstStyle/>
                    <a:p>
                      <a:r>
                        <a:rPr lang="en-GB" dirty="0">
                          <a:solidFill>
                            <a:srgbClr val="00B050"/>
                          </a:solidFill>
                        </a:rPr>
                        <a:t>Wide range of products, good discounts</a:t>
                      </a:r>
                    </a:p>
                  </a:txBody>
                  <a:tcPr anchor="ctr">
                    <a:lnL>
                      <a:noFill/>
                    </a:lnL>
                    <a:lnR>
                      <a:noFill/>
                    </a:lnR>
                    <a:lnT>
                      <a:noFill/>
                    </a:lnT>
                    <a:lnB>
                      <a:noFill/>
                    </a:lnB>
                    <a:noFill/>
                  </a:tcPr>
                </a:tc>
                <a:tc>
                  <a:txBody>
                    <a:bodyPr/>
                    <a:lstStyle/>
                    <a:p>
                      <a:r>
                        <a:rPr lang="en-IN" dirty="0">
                          <a:solidFill>
                            <a:srgbClr val="FF0000"/>
                          </a:solidFill>
                        </a:rPr>
                        <a:t>Delivery delays, refund issues</a:t>
                      </a:r>
                    </a:p>
                  </a:txBody>
                  <a:tcPr anchor="ctr">
                    <a:lnL>
                      <a:noFill/>
                    </a:lnL>
                    <a:lnR>
                      <a:noFill/>
                    </a:lnR>
                    <a:lnT>
                      <a:noFill/>
                    </a:lnT>
                    <a:lnB>
                      <a:noFill/>
                    </a:lnB>
                    <a:noFill/>
                  </a:tcPr>
                </a:tc>
                <a:extLst>
                  <a:ext uri="{0D108BD9-81ED-4DB2-BD59-A6C34878D82A}">
                    <a16:rowId xmlns:a16="http://schemas.microsoft.com/office/drawing/2014/main" val="488373023"/>
                  </a:ext>
                </a:extLst>
              </a:tr>
              <a:tr h="926490">
                <a:tc>
                  <a:txBody>
                    <a:bodyPr/>
                    <a:lstStyle/>
                    <a:p>
                      <a:r>
                        <a:rPr lang="en-IN" b="1" dirty="0">
                          <a:solidFill>
                            <a:srgbClr val="002060"/>
                          </a:solidFill>
                        </a:rPr>
                        <a:t>Product Quality</a:t>
                      </a:r>
                      <a:endParaRPr lang="en-IN" dirty="0">
                        <a:solidFill>
                          <a:srgbClr val="002060"/>
                        </a:solidFill>
                      </a:endParaRPr>
                    </a:p>
                  </a:txBody>
                  <a:tcPr anchor="ctr">
                    <a:lnL>
                      <a:noFill/>
                    </a:lnL>
                    <a:lnR>
                      <a:noFill/>
                    </a:lnR>
                    <a:lnT>
                      <a:noFill/>
                    </a:lnT>
                    <a:lnB>
                      <a:noFill/>
                    </a:lnB>
                    <a:noFill/>
                  </a:tcPr>
                </a:tc>
                <a:tc>
                  <a:txBody>
                    <a:bodyPr/>
                    <a:lstStyle/>
                    <a:p>
                      <a:r>
                        <a:rPr lang="en-GB" dirty="0">
                          <a:solidFill>
                            <a:srgbClr val="00B050"/>
                          </a:solidFill>
                        </a:rPr>
                        <a:t>Variety of brands, authentic products</a:t>
                      </a:r>
                    </a:p>
                  </a:txBody>
                  <a:tcPr anchor="ctr">
                    <a:lnL>
                      <a:noFill/>
                    </a:lnL>
                    <a:lnR>
                      <a:noFill/>
                    </a:lnR>
                    <a:lnT>
                      <a:noFill/>
                    </a:lnT>
                    <a:lnB>
                      <a:noFill/>
                    </a:lnB>
                    <a:noFill/>
                  </a:tcPr>
                </a:tc>
                <a:tc>
                  <a:txBody>
                    <a:bodyPr/>
                    <a:lstStyle/>
                    <a:p>
                      <a:r>
                        <a:rPr lang="en-GB" dirty="0">
                          <a:solidFill>
                            <a:srgbClr val="FF0000"/>
                          </a:solidFill>
                        </a:rPr>
                        <a:t>Damaged or expired products reported</a:t>
                      </a:r>
                    </a:p>
                  </a:txBody>
                  <a:tcPr anchor="ctr">
                    <a:lnL>
                      <a:noFill/>
                    </a:lnL>
                    <a:lnR>
                      <a:noFill/>
                    </a:lnR>
                    <a:lnT>
                      <a:noFill/>
                    </a:lnT>
                    <a:lnB>
                      <a:noFill/>
                    </a:lnB>
                    <a:noFill/>
                  </a:tcPr>
                </a:tc>
                <a:extLst>
                  <a:ext uri="{0D108BD9-81ED-4DB2-BD59-A6C34878D82A}">
                    <a16:rowId xmlns:a16="http://schemas.microsoft.com/office/drawing/2014/main" val="587365887"/>
                  </a:ext>
                </a:extLst>
              </a:tr>
              <a:tr h="926490">
                <a:tc>
                  <a:txBody>
                    <a:bodyPr/>
                    <a:lstStyle/>
                    <a:p>
                      <a:r>
                        <a:rPr lang="en-IN" b="1" dirty="0">
                          <a:solidFill>
                            <a:srgbClr val="002060"/>
                          </a:solidFill>
                        </a:rPr>
                        <a:t>User Experience</a:t>
                      </a:r>
                      <a:endParaRPr lang="en-IN" dirty="0">
                        <a:solidFill>
                          <a:srgbClr val="002060"/>
                        </a:solidFill>
                      </a:endParaRPr>
                    </a:p>
                  </a:txBody>
                  <a:tcPr anchor="ctr">
                    <a:lnL>
                      <a:noFill/>
                    </a:lnL>
                    <a:lnR>
                      <a:noFill/>
                    </a:lnR>
                    <a:lnT>
                      <a:noFill/>
                    </a:lnT>
                    <a:lnB>
                      <a:noFill/>
                    </a:lnB>
                    <a:noFill/>
                  </a:tcPr>
                </a:tc>
                <a:tc>
                  <a:txBody>
                    <a:bodyPr/>
                    <a:lstStyle/>
                    <a:p>
                      <a:r>
                        <a:rPr lang="en-IN" dirty="0">
                          <a:solidFill>
                            <a:srgbClr val="00B050"/>
                          </a:solidFill>
                        </a:rPr>
                        <a:t>Easy-to-use app &amp; website</a:t>
                      </a:r>
                    </a:p>
                  </a:txBody>
                  <a:tcPr anchor="ctr">
                    <a:lnL>
                      <a:noFill/>
                    </a:lnL>
                    <a:lnR>
                      <a:noFill/>
                    </a:lnR>
                    <a:lnT>
                      <a:noFill/>
                    </a:lnT>
                    <a:lnB>
                      <a:noFill/>
                    </a:lnB>
                    <a:noFill/>
                  </a:tcPr>
                </a:tc>
                <a:tc>
                  <a:txBody>
                    <a:bodyPr/>
                    <a:lstStyle/>
                    <a:p>
                      <a:r>
                        <a:rPr lang="en-GB" dirty="0">
                          <a:solidFill>
                            <a:srgbClr val="FF0000"/>
                          </a:solidFill>
                        </a:rPr>
                        <a:t>Technical glitches, slow customer support</a:t>
                      </a:r>
                    </a:p>
                  </a:txBody>
                  <a:tcPr anchor="ctr">
                    <a:lnL>
                      <a:noFill/>
                    </a:lnL>
                    <a:lnR>
                      <a:noFill/>
                    </a:lnR>
                    <a:lnT>
                      <a:noFill/>
                    </a:lnT>
                    <a:lnB>
                      <a:noFill/>
                    </a:lnB>
                    <a:noFill/>
                  </a:tcPr>
                </a:tc>
                <a:extLst>
                  <a:ext uri="{0D108BD9-81ED-4DB2-BD59-A6C34878D82A}">
                    <a16:rowId xmlns:a16="http://schemas.microsoft.com/office/drawing/2014/main" val="138481461"/>
                  </a:ext>
                </a:extLst>
              </a:tr>
            </a:tbl>
          </a:graphicData>
        </a:graphic>
      </p:graphicFrame>
      <p:sp>
        <p:nvSpPr>
          <p:cNvPr id="3" name="Rectangle 1">
            <a:extLst>
              <a:ext uri="{FF2B5EF4-FFF2-40B4-BE49-F238E27FC236}">
                <a16:creationId xmlns:a16="http://schemas.microsoft.com/office/drawing/2014/main" id="{5CFB3811-DF0E-13B0-BCDA-158C125C3F29}"/>
              </a:ext>
            </a:extLst>
          </p:cNvPr>
          <p:cNvSpPr>
            <a:spLocks noChangeArrowheads="1"/>
          </p:cNvSpPr>
          <p:nvPr/>
        </p:nvSpPr>
        <p:spPr bwMode="auto">
          <a:xfrm>
            <a:off x="790789" y="1663805"/>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8BE0D68-03A8-654F-8F58-F9B1F5014B21}"/>
              </a:ext>
            </a:extLst>
          </p:cNvPr>
          <p:cNvSpPr txBox="1"/>
          <p:nvPr/>
        </p:nvSpPr>
        <p:spPr>
          <a:xfrm>
            <a:off x="1509320" y="421025"/>
            <a:ext cx="6096000" cy="400110"/>
          </a:xfrm>
          <a:prstGeom prst="rect">
            <a:avLst/>
          </a:prstGeom>
          <a:noFill/>
        </p:spPr>
        <p:txBody>
          <a:bodyPr wrap="square">
            <a:spAutoFit/>
          </a:bodyPr>
          <a:lstStyle/>
          <a:p>
            <a:r>
              <a:rPr lang="en-GB" sz="2000" b="1" dirty="0" err="1">
                <a:latin typeface="Arial" panose="020B0604020202020204" pitchFamily="34" charset="0"/>
                <a:cs typeface="Arial" panose="020B0604020202020204" pitchFamily="34" charset="0"/>
              </a:rPr>
              <a:t>Nykaa</a:t>
            </a:r>
            <a:r>
              <a:rPr lang="en-GB" sz="2000" b="1" dirty="0"/>
              <a:t> Customer Review Analysis </a:t>
            </a:r>
            <a:endParaRPr lang="en-IN" sz="2000" b="1" dirty="0"/>
          </a:p>
        </p:txBody>
      </p:sp>
      <p:sp>
        <p:nvSpPr>
          <p:cNvPr id="9" name="TextBox 8">
            <a:extLst>
              <a:ext uri="{FF2B5EF4-FFF2-40B4-BE49-F238E27FC236}">
                <a16:creationId xmlns:a16="http://schemas.microsoft.com/office/drawing/2014/main" id="{68E69678-8D23-2E5A-CD38-078E0A78C8E1}"/>
              </a:ext>
            </a:extLst>
          </p:cNvPr>
          <p:cNvSpPr txBox="1"/>
          <p:nvPr/>
        </p:nvSpPr>
        <p:spPr>
          <a:xfrm>
            <a:off x="566530" y="421025"/>
            <a:ext cx="4651513" cy="400110"/>
          </a:xfrm>
          <a:prstGeom prst="rect">
            <a:avLst/>
          </a:prstGeom>
          <a:noFill/>
        </p:spPr>
        <p:txBody>
          <a:bodyPr wrap="square">
            <a:spAutoFit/>
          </a:bodyPr>
          <a:lstStyle/>
          <a:p>
            <a:r>
              <a:rPr lang="en-IN" sz="1800" b="0" i="0" u="none" strike="noStrike" dirty="0">
                <a:solidFill>
                  <a:srgbClr val="000000"/>
                </a:solidFill>
                <a:effectLst/>
                <a:latin typeface="Arial" panose="020B0604020202020204" pitchFamily="34" charset="0"/>
              </a:rPr>
              <a:t> </a:t>
            </a:r>
            <a:r>
              <a:rPr lang="en-IN" sz="2000" b="1" i="0" u="none" strike="noStrike" dirty="0">
                <a:solidFill>
                  <a:srgbClr val="000000"/>
                </a:solidFill>
                <a:effectLst/>
                <a:latin typeface="Arial" panose="020B0604020202020204" pitchFamily="34" charset="0"/>
              </a:rPr>
              <a:t>Step 4</a:t>
            </a:r>
            <a:r>
              <a:rPr lang="en-IN" sz="1800" b="1" i="0" u="none" strike="noStrike" dirty="0">
                <a:solidFill>
                  <a:srgbClr val="000000"/>
                </a:solidFill>
                <a:effectLst/>
                <a:latin typeface="Arial" panose="020B0604020202020204" pitchFamily="34" charset="0"/>
              </a:rPr>
              <a:t>:    </a:t>
            </a:r>
            <a:endParaRPr lang="en-IN" b="1" dirty="0"/>
          </a:p>
        </p:txBody>
      </p:sp>
    </p:spTree>
    <p:extLst>
      <p:ext uri="{BB962C8B-B14F-4D97-AF65-F5344CB8AC3E}">
        <p14:creationId xmlns:p14="http://schemas.microsoft.com/office/powerpoint/2010/main" val="45103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7E07767D-D0AE-586F-7CD4-8697D02D4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1740"/>
            <a:ext cx="12198231" cy="6297736"/>
          </a:xfrm>
          <a:prstGeom prst="rect">
            <a:avLst/>
          </a:prstGeom>
        </p:spPr>
      </p:pic>
    </p:spTree>
    <p:extLst>
      <p:ext uri="{BB962C8B-B14F-4D97-AF65-F5344CB8AC3E}">
        <p14:creationId xmlns:p14="http://schemas.microsoft.com/office/powerpoint/2010/main" val="255701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EAE610-289F-092F-4210-4A04ED52B018}"/>
              </a:ext>
            </a:extLst>
          </p:cNvPr>
          <p:cNvSpPr txBox="1"/>
          <p:nvPr/>
        </p:nvSpPr>
        <p:spPr>
          <a:xfrm>
            <a:off x="309770" y="125624"/>
            <a:ext cx="6097656" cy="369332"/>
          </a:xfrm>
          <a:prstGeom prst="rect">
            <a:avLst/>
          </a:prstGeom>
          <a:noFill/>
        </p:spPr>
        <p:txBody>
          <a:bodyPr wrap="square">
            <a:spAutoFit/>
          </a:bodyPr>
          <a:lstStyle/>
          <a:p>
            <a:r>
              <a:rPr lang="en-IN" sz="1800" b="1" dirty="0">
                <a:effectLst/>
                <a:latin typeface="Arial" panose="020B0604020202020204" pitchFamily="34" charset="0"/>
                <a:ea typeface="Arial" panose="020B0604020202020204" pitchFamily="34" charset="0"/>
              </a:rPr>
              <a:t>Step 5: Market Trends Identification</a:t>
            </a:r>
            <a:endParaRPr lang="en-IN" sz="2400" b="1" dirty="0"/>
          </a:p>
        </p:txBody>
      </p:sp>
      <p:pic>
        <p:nvPicPr>
          <p:cNvPr id="7" name="Picture 6">
            <a:extLst>
              <a:ext uri="{FF2B5EF4-FFF2-40B4-BE49-F238E27FC236}">
                <a16:creationId xmlns:a16="http://schemas.microsoft.com/office/drawing/2014/main" id="{99966BB2-72E4-F1FD-8A06-01B493958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78" y="746945"/>
            <a:ext cx="11330609" cy="5296045"/>
          </a:xfrm>
          <a:prstGeom prst="rect">
            <a:avLst/>
          </a:prstGeom>
        </p:spPr>
      </p:pic>
    </p:spTree>
    <p:extLst>
      <p:ext uri="{BB962C8B-B14F-4D97-AF65-F5344CB8AC3E}">
        <p14:creationId xmlns:p14="http://schemas.microsoft.com/office/powerpoint/2010/main" val="37767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30065C-729A-CC2F-DF45-39815D8B13E3}"/>
              </a:ext>
            </a:extLst>
          </p:cNvPr>
          <p:cNvSpPr txBox="1"/>
          <p:nvPr/>
        </p:nvSpPr>
        <p:spPr>
          <a:xfrm>
            <a:off x="659526" y="275704"/>
            <a:ext cx="6096000" cy="206210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6:Competitive Landscape Assessment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involves comparing </a:t>
            </a:r>
            <a:r>
              <a:rPr kumimoji="0" lang="en-US" altLang="en-US" sz="1800" b="0" i="0" u="none" strike="noStrike" cap="none" normalizeH="0" baseline="0" dirty="0" err="1">
                <a:ln>
                  <a:noFill/>
                </a:ln>
                <a:solidFill>
                  <a:schemeClr val="tx1"/>
                </a:solidFill>
                <a:effectLst/>
                <a:latin typeface="Arial" panose="020B0604020202020204" pitchFamily="34" charset="0"/>
              </a:rPr>
              <a:t>Nykaa</a:t>
            </a:r>
            <a:r>
              <a:rPr kumimoji="0" lang="en-US" altLang="en-US" sz="1800" b="0" i="0" u="none" strike="noStrike" cap="none" normalizeH="0" baseline="0" dirty="0">
                <a:ln>
                  <a:noFill/>
                </a:ln>
                <a:solidFill>
                  <a:schemeClr val="tx1"/>
                </a:solidFill>
                <a:effectLst/>
                <a:latin typeface="Arial" panose="020B0604020202020204" pitchFamily="34" charset="0"/>
              </a:rPr>
              <a:t> with platforms like Amazon Fashion, Flipkart, and AJIO to evaluate strengths and gaps.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Key </a:t>
            </a:r>
            <a:r>
              <a:rPr kumimoji="0" lang="en-US" altLang="en-US" sz="1800" b="0" i="0" u="none" strike="noStrike" cap="none" normalizeH="0" baseline="0" dirty="0">
                <a:ln>
                  <a:noFill/>
                </a:ln>
                <a:solidFill>
                  <a:schemeClr val="tx1"/>
                </a:solidFill>
                <a:effectLst/>
              </a:rPr>
              <a:t>focus</a:t>
            </a:r>
            <a:r>
              <a:rPr kumimoji="0" lang="en-US" altLang="en-US" sz="1800" b="0" i="0" u="none" strike="noStrike" cap="none" normalizeH="0" baseline="0" dirty="0">
                <a:ln>
                  <a:noFill/>
                </a:ln>
                <a:solidFill>
                  <a:schemeClr val="tx1"/>
                </a:solidFill>
                <a:effectLst/>
                <a:latin typeface="Arial" panose="020B0604020202020204" pitchFamily="34" charset="0"/>
              </a:rPr>
              <a:t> areas include customer satisfaction, variety of fashion products, and overall brand reach in the market</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pic>
        <p:nvPicPr>
          <p:cNvPr id="7" name="Picture 6">
            <a:extLst>
              <a:ext uri="{FF2B5EF4-FFF2-40B4-BE49-F238E27FC236}">
                <a16:creationId xmlns:a16="http://schemas.microsoft.com/office/drawing/2014/main" id="{DC7F84D4-BA03-A5A9-F2B6-72970FF0B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26" y="2337807"/>
            <a:ext cx="9229910" cy="4200197"/>
          </a:xfrm>
          <a:prstGeom prst="rect">
            <a:avLst/>
          </a:prstGeom>
        </p:spPr>
      </p:pic>
    </p:spTree>
    <p:extLst>
      <p:ext uri="{BB962C8B-B14F-4D97-AF65-F5344CB8AC3E}">
        <p14:creationId xmlns:p14="http://schemas.microsoft.com/office/powerpoint/2010/main" val="78478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E895AF-02EF-B763-3619-A957EA5FCEB9}"/>
              </a:ext>
            </a:extLst>
          </p:cNvPr>
          <p:cNvSpPr>
            <a:spLocks noChangeArrowheads="1"/>
          </p:cNvSpPr>
          <p:nvPr/>
        </p:nvSpPr>
        <p:spPr bwMode="auto">
          <a:xfrm>
            <a:off x="289896" y="111194"/>
            <a:ext cx="118210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7:Strategic Recommendations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a:t>
            </a:r>
            <a:r>
              <a:rPr kumimoji="0" lang="en-US" altLang="en-US" sz="1800" b="0" i="0" u="none" strike="noStrike" cap="none" normalizeH="0" baseline="0" dirty="0">
                <a:ln>
                  <a:noFill/>
                </a:ln>
                <a:solidFill>
                  <a:schemeClr val="tx1"/>
                </a:solidFill>
                <a:effectLst/>
                <a:latin typeface="Arial" panose="020B0604020202020204" pitchFamily="34" charset="0"/>
              </a:rPr>
              <a:t>re clear action plans to help </a:t>
            </a:r>
            <a:r>
              <a:rPr kumimoji="0" lang="en-US" altLang="en-US" sz="1800" b="0" i="0" u="none" strike="noStrike" cap="none" normalizeH="0" baseline="0" dirty="0" err="1">
                <a:ln>
                  <a:noFill/>
                </a:ln>
                <a:solidFill>
                  <a:schemeClr val="tx1"/>
                </a:solidFill>
                <a:effectLst/>
                <a:latin typeface="Arial" panose="020B0604020202020204" pitchFamily="34" charset="0"/>
              </a:rPr>
              <a:t>Nykaa</a:t>
            </a:r>
            <a:r>
              <a:rPr kumimoji="0" lang="en-US" altLang="en-US" sz="1800" b="0" i="0" u="none" strike="noStrike" cap="none" normalizeH="0" baseline="0" dirty="0">
                <a:ln>
                  <a:noFill/>
                </a:ln>
                <a:solidFill>
                  <a:schemeClr val="tx1"/>
                </a:solidFill>
                <a:effectLst/>
                <a:latin typeface="Arial" panose="020B0604020202020204" pitchFamily="34" charset="0"/>
              </a:rPr>
              <a:t> grow based on the </a:t>
            </a:r>
            <a:r>
              <a:rPr kumimoji="0" lang="en-US" altLang="en-US" sz="1800" b="0" i="0" u="none" strike="noStrike" cap="none" normalizeH="0" baseline="0" dirty="0" err="1">
                <a:ln>
                  <a:noFill/>
                </a:ln>
                <a:solidFill>
                  <a:schemeClr val="tx1"/>
                </a:solidFill>
                <a:effectLst/>
                <a:latin typeface="Arial" panose="020B0604020202020204" pitchFamily="34" charset="0"/>
              </a:rPr>
              <a:t>analysis.This</a:t>
            </a:r>
            <a:r>
              <a:rPr kumimoji="0" lang="en-US" altLang="en-US" sz="1800" b="0" i="0" u="none" strike="noStrike" cap="none" normalizeH="0" baseline="0" dirty="0">
                <a:ln>
                  <a:noFill/>
                </a:ln>
                <a:solidFill>
                  <a:schemeClr val="tx1"/>
                </a:solidFill>
                <a:effectLst/>
                <a:latin typeface="Arial" panose="020B0604020202020204" pitchFamily="34" charset="0"/>
              </a:rPr>
              <a:t> includes improving customer experience, expanding product variety, and boosting online visibility.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D506377-185E-73BD-5777-EA4021065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19" y="1311523"/>
            <a:ext cx="11377133" cy="5546477"/>
          </a:xfrm>
          <a:prstGeom prst="rect">
            <a:avLst/>
          </a:prstGeom>
        </p:spPr>
      </p:pic>
    </p:spTree>
    <p:extLst>
      <p:ext uri="{BB962C8B-B14F-4D97-AF65-F5344CB8AC3E}">
        <p14:creationId xmlns:p14="http://schemas.microsoft.com/office/powerpoint/2010/main" val="165742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0BA54-3473-BF96-CEBB-A924FF006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89423" cy="6641357"/>
          </a:xfrm>
          <a:prstGeom prst="rect">
            <a:avLst/>
          </a:prstGeom>
        </p:spPr>
      </p:pic>
      <p:sp>
        <p:nvSpPr>
          <p:cNvPr id="5" name="TextBox 4">
            <a:extLst>
              <a:ext uri="{FF2B5EF4-FFF2-40B4-BE49-F238E27FC236}">
                <a16:creationId xmlns:a16="http://schemas.microsoft.com/office/drawing/2014/main" id="{5920DBE6-2F06-DEF0-92E5-3C9FF0C60C9A}"/>
              </a:ext>
            </a:extLst>
          </p:cNvPr>
          <p:cNvSpPr txBox="1"/>
          <p:nvPr/>
        </p:nvSpPr>
        <p:spPr>
          <a:xfrm>
            <a:off x="6997453" y="1612517"/>
            <a:ext cx="5194547" cy="3416320"/>
          </a:xfrm>
          <a:prstGeom prst="rect">
            <a:avLst/>
          </a:prstGeom>
          <a:noFill/>
        </p:spPr>
        <p:txBody>
          <a:bodyPr wrap="square">
            <a:spAutoFit/>
          </a:bodyPr>
          <a:lstStyle/>
          <a:p>
            <a:r>
              <a:rPr lang="en-GB" sz="2400" dirty="0">
                <a:solidFill>
                  <a:srgbClr val="7030A0"/>
                </a:solidFill>
              </a:rPr>
              <a:t>The </a:t>
            </a:r>
            <a:r>
              <a:rPr lang="en-GB" sz="2400" dirty="0" err="1">
                <a:solidFill>
                  <a:srgbClr val="7030A0"/>
                </a:solidFill>
              </a:rPr>
              <a:t>Nykaa</a:t>
            </a:r>
            <a:r>
              <a:rPr lang="en-GB" sz="2400" dirty="0">
                <a:solidFill>
                  <a:srgbClr val="7030A0"/>
                </a:solidFill>
              </a:rPr>
              <a:t> brand project revealed strong customer engagement on Instagram and positive sentiment on product pages, especially for skincare items. Trustpilot reviews highlighted consistent satisfaction with delivery and packaging. However, Twitter feedback pointed to occasional delays and customer service concerns.0</a:t>
            </a:r>
            <a:endParaRPr lang="en-IN" sz="2400" dirty="0">
              <a:solidFill>
                <a:srgbClr val="7030A0"/>
              </a:solidFill>
            </a:endParaRPr>
          </a:p>
        </p:txBody>
      </p:sp>
    </p:spTree>
    <p:extLst>
      <p:ext uri="{BB962C8B-B14F-4D97-AF65-F5344CB8AC3E}">
        <p14:creationId xmlns:p14="http://schemas.microsoft.com/office/powerpoint/2010/main" val="376467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Nykaa Email Designs :: Behance">
            <a:extLst>
              <a:ext uri="{FF2B5EF4-FFF2-40B4-BE49-F238E27FC236}">
                <a16:creationId xmlns:a16="http://schemas.microsoft.com/office/drawing/2014/main" id="{4BDD6F07-D5D2-03F0-8988-7DFD32FD0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148"/>
            <a:ext cx="7696200" cy="6019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A627B3B1-3BD9-7BF8-ABF5-BC6EF393D97A}"/>
              </a:ext>
            </a:extLst>
          </p:cNvPr>
          <p:cNvSpPr>
            <a:spLocks noChangeArrowheads="1"/>
          </p:cNvSpPr>
          <p:nvPr/>
        </p:nvSpPr>
        <p:spPr bwMode="auto">
          <a:xfrm>
            <a:off x="6938869" y="3967274"/>
            <a:ext cx="464021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err="1">
                <a:ln>
                  <a:noFill/>
                </a:ln>
                <a:solidFill>
                  <a:schemeClr val="tx1"/>
                </a:solidFill>
                <a:effectLst/>
                <a:latin typeface="Arial" panose="020B0604020202020204" pitchFamily="34" charset="0"/>
                <a:cs typeface="Arial" panose="020B0604020202020204" pitchFamily="34" charset="0"/>
              </a:rPr>
              <a:t>Nykaa</a:t>
            </a:r>
            <a:r>
              <a:rPr kumimoji="0" lang="en-US" altLang="en-US" sz="2000" b="1" i="1" u="sng" strike="noStrike" cap="none" normalizeH="0" baseline="0" dirty="0">
                <a:ln>
                  <a:noFill/>
                </a:ln>
                <a:solidFill>
                  <a:schemeClr val="tx1"/>
                </a:solidFill>
                <a:effectLst/>
                <a:latin typeface="Arial" panose="020B0604020202020204" pitchFamily="34" charset="0"/>
                <a:cs typeface="Arial" panose="020B0604020202020204" pitchFamily="34" charset="0"/>
              </a:rPr>
              <a:t> – Your Beauty, Our Passion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eflects the brand's commitment to empowering individuals to feel confident and beautiful. It shows that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Nykaa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deeply passionate about offering quality beauty products and personalized care to its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Bahnschrift Condensed" panose="020B0502040204020203" pitchFamily="34" charset="0"/>
            </a:endParaRPr>
          </a:p>
        </p:txBody>
      </p:sp>
    </p:spTree>
    <p:extLst>
      <p:ext uri="{BB962C8B-B14F-4D97-AF65-F5344CB8AC3E}">
        <p14:creationId xmlns:p14="http://schemas.microsoft.com/office/powerpoint/2010/main" val="287341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CAC5D-F40A-4EC8-A4BD-BB33030E0604}"/>
              </a:ext>
            </a:extLst>
          </p:cNvPr>
          <p:cNvSpPr txBox="1"/>
          <p:nvPr/>
        </p:nvSpPr>
        <p:spPr>
          <a:xfrm>
            <a:off x="693254" y="4620473"/>
            <a:ext cx="10398815" cy="2062103"/>
          </a:xfrm>
          <a:prstGeom prst="rect">
            <a:avLst/>
          </a:prstGeom>
          <a:noFill/>
        </p:spPr>
        <p:txBody>
          <a:bodyPr wrap="square">
            <a:spAutoFit/>
          </a:bodyPr>
          <a:lstStyle/>
          <a:p>
            <a:pPr algn="l" fontAlgn="base">
              <a:spcBef>
                <a:spcPts val="600"/>
              </a:spcBef>
              <a:spcAft>
                <a:spcPts val="600"/>
              </a:spcAft>
            </a:pPr>
            <a:endParaRPr lang="en-GB" dirty="0">
              <a:solidFill>
                <a:srgbClr val="3C4043"/>
              </a:solidFill>
              <a:latin typeface="inherit"/>
            </a:endParaRPr>
          </a:p>
          <a:p>
            <a:pPr algn="l" fontAlgn="base">
              <a:spcBef>
                <a:spcPts val="600"/>
              </a:spcBef>
              <a:spcAft>
                <a:spcPts val="600"/>
              </a:spcAft>
            </a:pPr>
            <a:r>
              <a:rPr lang="en-GB" b="0" i="0" dirty="0">
                <a:solidFill>
                  <a:srgbClr val="3C4043"/>
                </a:solidFill>
                <a:effectLst/>
                <a:latin typeface="inherit"/>
              </a:rPr>
              <a:t>     </a:t>
            </a:r>
            <a:r>
              <a:rPr lang="en-GB" b="0" i="0" dirty="0" err="1">
                <a:solidFill>
                  <a:srgbClr val="3C4043"/>
                </a:solidFill>
                <a:effectLst/>
                <a:latin typeface="inherit"/>
              </a:rPr>
              <a:t>Nykaa</a:t>
            </a:r>
            <a:r>
              <a:rPr lang="en-GB" b="0" i="0" dirty="0">
                <a:solidFill>
                  <a:srgbClr val="3C4043"/>
                </a:solidFill>
                <a:effectLst/>
                <a:latin typeface="inherit"/>
              </a:rPr>
              <a:t> is a leading online platform in India for beauty and wellness products. It offers a range of makeup, skincare, haircare, fragrances, and wellness products, including both Indian and international brands. Strengths:</a:t>
            </a:r>
          </a:p>
          <a:p>
            <a:pPr algn="l" fontAlgn="base">
              <a:spcBef>
                <a:spcPts val="600"/>
              </a:spcBef>
              <a:spcAft>
                <a:spcPts val="600"/>
              </a:spcAft>
            </a:pPr>
            <a:r>
              <a:rPr lang="en-GB" dirty="0">
                <a:solidFill>
                  <a:srgbClr val="3C4043"/>
                </a:solidFill>
                <a:latin typeface="inherit"/>
              </a:rPr>
              <a:t>    </a:t>
            </a:r>
            <a:r>
              <a:rPr lang="en-GB" b="0" i="0" dirty="0">
                <a:solidFill>
                  <a:srgbClr val="3C4043"/>
                </a:solidFill>
                <a:effectLst/>
                <a:latin typeface="inherit"/>
              </a:rPr>
              <a:t> Large variety of beauty products, trusted for authentic brands, beauty advice, and reviews.</a:t>
            </a:r>
            <a:br>
              <a:rPr lang="en-GB" b="0" i="0" dirty="0">
                <a:solidFill>
                  <a:srgbClr val="3C4043"/>
                </a:solidFill>
                <a:effectLst/>
                <a:latin typeface="inherit"/>
              </a:rPr>
            </a:br>
            <a:r>
              <a:rPr lang="en-GB" b="0" i="0" dirty="0">
                <a:solidFill>
                  <a:srgbClr val="3C4043"/>
                </a:solidFill>
                <a:effectLst/>
                <a:latin typeface="inherit"/>
              </a:rPr>
              <a:t>Popular For: Cosmetics, skincare, and haircare products.</a:t>
            </a:r>
          </a:p>
        </p:txBody>
      </p:sp>
      <p:pic>
        <p:nvPicPr>
          <p:cNvPr id="4" name="Picture 3">
            <a:extLst>
              <a:ext uri="{FF2B5EF4-FFF2-40B4-BE49-F238E27FC236}">
                <a16:creationId xmlns:a16="http://schemas.microsoft.com/office/drawing/2014/main" id="{BCFAD8D6-BEC9-BF76-F390-84BDD0D1B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54" y="297738"/>
            <a:ext cx="10557842" cy="4436167"/>
          </a:xfrm>
          <a:prstGeom prst="rect">
            <a:avLst/>
          </a:prstGeom>
        </p:spPr>
      </p:pic>
    </p:spTree>
    <p:extLst>
      <p:ext uri="{BB962C8B-B14F-4D97-AF65-F5344CB8AC3E}">
        <p14:creationId xmlns:p14="http://schemas.microsoft.com/office/powerpoint/2010/main" val="30178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52138-DF11-99AD-D318-DBF4EC42375D}"/>
              </a:ext>
            </a:extLst>
          </p:cNvPr>
          <p:cNvSpPr txBox="1"/>
          <p:nvPr/>
        </p:nvSpPr>
        <p:spPr>
          <a:xfrm>
            <a:off x="6450656" y="320456"/>
            <a:ext cx="5138371" cy="6217087"/>
          </a:xfrm>
          <a:prstGeom prst="rect">
            <a:avLst/>
          </a:prstGeom>
          <a:noFill/>
        </p:spPr>
        <p:txBody>
          <a:bodyPr wrap="square">
            <a:spAutoFit/>
          </a:bodyPr>
          <a:lstStyle/>
          <a:p>
            <a:pPr>
              <a:buNone/>
            </a:pPr>
            <a:r>
              <a:rPr lang="en-IN" sz="2000" b="1" dirty="0"/>
              <a:t>Dataset Overview:</a:t>
            </a:r>
          </a:p>
          <a:p>
            <a:pPr>
              <a:buNone/>
            </a:pPr>
            <a:endParaRPr lang="en-IN" dirty="0"/>
          </a:p>
          <a:p>
            <a:pPr>
              <a:buFont typeface="Arial" panose="020B0604020202020204" pitchFamily="34" charset="0"/>
              <a:buChar char="•"/>
            </a:pPr>
            <a:r>
              <a:rPr lang="en-IN" b="1" dirty="0"/>
              <a:t>Sources:</a:t>
            </a:r>
            <a:r>
              <a:rPr lang="en-IN" dirty="0"/>
              <a:t> Twitter, Instagram, Facebook, Google Reviews, Trustpilot, </a:t>
            </a:r>
            <a:r>
              <a:rPr lang="en-IN" dirty="0" err="1"/>
              <a:t>Nykaa</a:t>
            </a:r>
            <a:r>
              <a:rPr lang="en-IN" dirty="0"/>
              <a:t> product pages</a:t>
            </a:r>
          </a:p>
          <a:p>
            <a:endParaRPr lang="en-IN" dirty="0"/>
          </a:p>
          <a:p>
            <a:pPr>
              <a:buFont typeface="Arial" panose="020B0604020202020204" pitchFamily="34" charset="0"/>
              <a:buChar char="•"/>
            </a:pPr>
            <a:r>
              <a:rPr lang="en-IN" b="1" dirty="0"/>
              <a:t>Main Variables:</a:t>
            </a:r>
            <a:endParaRPr lang="en-IN" dirty="0"/>
          </a:p>
          <a:p>
            <a:pPr marL="742950" lvl="1" indent="-285750">
              <a:buFont typeface="Arial" panose="020B0604020202020204" pitchFamily="34" charset="0"/>
              <a:buChar char="•"/>
            </a:pPr>
            <a:r>
              <a:rPr lang="en-IN" i="1" dirty="0"/>
              <a:t>Review Sentiment:</a:t>
            </a:r>
            <a:r>
              <a:rPr lang="en-IN" dirty="0"/>
              <a:t> Positive, Negative, Neutral</a:t>
            </a:r>
          </a:p>
          <a:p>
            <a:pPr marL="742950" lvl="1" indent="-285750">
              <a:buFont typeface="Arial" panose="020B0604020202020204" pitchFamily="34" charset="0"/>
              <a:buChar char="•"/>
            </a:pPr>
            <a:r>
              <a:rPr lang="en-IN" i="1" dirty="0"/>
              <a:t>Themes:</a:t>
            </a:r>
            <a:r>
              <a:rPr lang="en-IN" dirty="0"/>
              <a:t> Product Quality, Delivery, Customer Service</a:t>
            </a:r>
          </a:p>
          <a:p>
            <a:pPr marL="742950" lvl="1" indent="-285750">
              <a:buFont typeface="Arial" panose="020B0604020202020204" pitchFamily="34" charset="0"/>
              <a:buChar char="•"/>
            </a:pPr>
            <a:r>
              <a:rPr lang="en-IN" i="1" dirty="0"/>
              <a:t>Fashion Trends:</a:t>
            </a:r>
            <a:r>
              <a:rPr lang="en-IN" dirty="0"/>
              <a:t> Emerging styles and preferences</a:t>
            </a:r>
          </a:p>
          <a:p>
            <a:pPr marL="742950" lvl="1" indent="-285750">
              <a:buFont typeface="Arial" panose="020B0604020202020204" pitchFamily="34" charset="0"/>
              <a:buChar char="•"/>
            </a:pPr>
            <a:r>
              <a:rPr lang="en-IN" i="1" dirty="0"/>
              <a:t>Customer Satisfaction:</a:t>
            </a:r>
            <a:r>
              <a:rPr lang="en-IN" dirty="0"/>
              <a:t> Overall feedback on experience</a:t>
            </a:r>
          </a:p>
          <a:p>
            <a:pPr lvl="1"/>
            <a:endParaRPr lang="en-IN" dirty="0"/>
          </a:p>
          <a:p>
            <a:pPr>
              <a:buFont typeface="Arial" panose="020B0604020202020204" pitchFamily="34" charset="0"/>
              <a:buChar char="•"/>
            </a:pPr>
            <a:r>
              <a:rPr lang="en-IN" b="1" dirty="0"/>
              <a:t>Preprocessing Steps:</a:t>
            </a:r>
            <a:endParaRPr lang="en-IN" dirty="0"/>
          </a:p>
          <a:p>
            <a:pPr marL="742950" lvl="1" indent="-285750">
              <a:buFont typeface="Arial" panose="020B0604020202020204" pitchFamily="34" charset="0"/>
              <a:buChar char="•"/>
            </a:pPr>
            <a:r>
              <a:rPr lang="en-IN" dirty="0"/>
              <a:t>Remove irrelevant and duplicate posts</a:t>
            </a:r>
          </a:p>
          <a:p>
            <a:pPr marL="742950" lvl="1" indent="-285750">
              <a:buFont typeface="Arial" panose="020B0604020202020204" pitchFamily="34" charset="0"/>
              <a:buChar char="•"/>
            </a:pPr>
            <a:r>
              <a:rPr lang="en-IN" dirty="0"/>
              <a:t>Verify and correct sentiment labels</a:t>
            </a:r>
          </a:p>
          <a:p>
            <a:pPr lvl="1"/>
            <a:endParaRPr lang="en-IN" dirty="0"/>
          </a:p>
          <a:p>
            <a:pPr>
              <a:buFont typeface="Arial" panose="020B0604020202020204" pitchFamily="34" charset="0"/>
              <a:buChar char="•"/>
            </a:pPr>
            <a:r>
              <a:rPr lang="en-IN" b="1" dirty="0"/>
              <a:t>Purpose:</a:t>
            </a:r>
            <a:endParaRPr lang="en-IN" dirty="0"/>
          </a:p>
          <a:p>
            <a:pPr marL="742950" lvl="1" indent="-285750">
              <a:buFont typeface="Arial" panose="020B0604020202020204" pitchFamily="34" charset="0"/>
              <a:buChar char="•"/>
            </a:pPr>
            <a:r>
              <a:rPr lang="en-IN" dirty="0"/>
              <a:t>Understand brand perception, key trends, and customer feedback</a:t>
            </a:r>
          </a:p>
          <a:p>
            <a:pPr marL="742950" lvl="1" indent="-285750">
              <a:buFont typeface="Arial" panose="020B0604020202020204" pitchFamily="34" charset="0"/>
              <a:buChar char="•"/>
            </a:pPr>
            <a:r>
              <a:rPr lang="en-IN" dirty="0"/>
              <a:t>Benchmark </a:t>
            </a:r>
            <a:r>
              <a:rPr lang="en-IN" dirty="0" err="1"/>
              <a:t>Nykaa</a:t>
            </a:r>
            <a:r>
              <a:rPr lang="en-IN" dirty="0"/>
              <a:t> against competitors</a:t>
            </a:r>
          </a:p>
        </p:txBody>
      </p:sp>
      <p:pic>
        <p:nvPicPr>
          <p:cNvPr id="4" name="Picture 3">
            <a:extLst>
              <a:ext uri="{FF2B5EF4-FFF2-40B4-BE49-F238E27FC236}">
                <a16:creationId xmlns:a16="http://schemas.microsoft.com/office/drawing/2014/main" id="{A171DD63-D160-D0EF-714C-0977255A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450656" cy="6858000"/>
          </a:xfrm>
          <a:prstGeom prst="rect">
            <a:avLst/>
          </a:prstGeom>
        </p:spPr>
      </p:pic>
    </p:spTree>
    <p:extLst>
      <p:ext uri="{BB962C8B-B14F-4D97-AF65-F5344CB8AC3E}">
        <p14:creationId xmlns:p14="http://schemas.microsoft.com/office/powerpoint/2010/main" val="373877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C49835-BA0F-D010-1601-7EDC3BFAC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2" y="0"/>
            <a:ext cx="6019247" cy="6858000"/>
          </a:xfrm>
          <a:prstGeom prst="rect">
            <a:avLst/>
          </a:prstGeom>
        </p:spPr>
      </p:pic>
      <p:pic>
        <p:nvPicPr>
          <p:cNvPr id="5" name="Picture 4">
            <a:extLst>
              <a:ext uri="{FF2B5EF4-FFF2-40B4-BE49-F238E27FC236}">
                <a16:creationId xmlns:a16="http://schemas.microsoft.com/office/drawing/2014/main" id="{63FA34A3-8031-3B38-49CD-18CFBC934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0"/>
            <a:ext cx="6096001" cy="6858000"/>
          </a:xfrm>
          <a:prstGeom prst="rect">
            <a:avLst/>
          </a:prstGeom>
        </p:spPr>
      </p:pic>
    </p:spTree>
    <p:extLst>
      <p:ext uri="{BB962C8B-B14F-4D97-AF65-F5344CB8AC3E}">
        <p14:creationId xmlns:p14="http://schemas.microsoft.com/office/powerpoint/2010/main" val="205443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477ED-049B-CE05-F843-92AC5E9CA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9" y="1033669"/>
            <a:ext cx="11777871" cy="5655365"/>
          </a:xfrm>
          <a:prstGeom prst="rect">
            <a:avLst/>
          </a:prstGeom>
        </p:spPr>
      </p:pic>
      <p:sp>
        <p:nvSpPr>
          <p:cNvPr id="5" name="TextBox 4">
            <a:extLst>
              <a:ext uri="{FF2B5EF4-FFF2-40B4-BE49-F238E27FC236}">
                <a16:creationId xmlns:a16="http://schemas.microsoft.com/office/drawing/2014/main" id="{F76E06C7-20AD-040C-C7AE-B01EF8B42B95}"/>
              </a:ext>
            </a:extLst>
          </p:cNvPr>
          <p:cNvSpPr txBox="1"/>
          <p:nvPr/>
        </p:nvSpPr>
        <p:spPr>
          <a:xfrm>
            <a:off x="188843" y="338940"/>
            <a:ext cx="7881732" cy="923330"/>
          </a:xfrm>
          <a:prstGeom prst="rect">
            <a:avLst/>
          </a:prstGeom>
          <a:noFill/>
        </p:spPr>
        <p:txBody>
          <a:bodyPr wrap="square">
            <a:spAutoFit/>
          </a:bodyPr>
          <a:lstStyle/>
          <a:p>
            <a:pPr rtl="0">
              <a:buNone/>
            </a:pPr>
            <a:r>
              <a:rPr lang="en-GB" sz="1800" b="1" i="0" u="none" strike="noStrike" dirty="0">
                <a:solidFill>
                  <a:srgbClr val="000000"/>
                </a:solidFill>
                <a:effectLst/>
                <a:latin typeface="Arial" panose="020B0604020202020204" pitchFamily="34" charset="0"/>
              </a:rPr>
              <a:t>Step 1: Introduction to Social Media and Review Analysis</a:t>
            </a:r>
            <a:endParaRPr lang="en-GB" b="1" dirty="0">
              <a:effectLst/>
            </a:endParaRPr>
          </a:p>
          <a:p>
            <a:pPr>
              <a:buNone/>
            </a:pPr>
            <a:br>
              <a:rPr lang="en-GB" dirty="0"/>
            </a:br>
            <a:endParaRPr lang="en-IN" dirty="0"/>
          </a:p>
        </p:txBody>
      </p:sp>
    </p:spTree>
    <p:extLst>
      <p:ext uri="{BB962C8B-B14F-4D97-AF65-F5344CB8AC3E}">
        <p14:creationId xmlns:p14="http://schemas.microsoft.com/office/powerpoint/2010/main" val="151568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69C92-00DC-9A49-AD6C-EC2A4F71B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9183"/>
            <a:ext cx="12192000" cy="5258817"/>
          </a:xfrm>
          <a:prstGeom prst="rect">
            <a:avLst/>
          </a:prstGeom>
        </p:spPr>
      </p:pic>
      <p:sp>
        <p:nvSpPr>
          <p:cNvPr id="5" name="TextBox 4">
            <a:extLst>
              <a:ext uri="{FF2B5EF4-FFF2-40B4-BE49-F238E27FC236}">
                <a16:creationId xmlns:a16="http://schemas.microsoft.com/office/drawing/2014/main" id="{DC8C7628-55C1-4BA7-2A7E-153B6B873BE6}"/>
              </a:ext>
            </a:extLst>
          </p:cNvPr>
          <p:cNvSpPr txBox="1"/>
          <p:nvPr/>
        </p:nvSpPr>
        <p:spPr>
          <a:xfrm>
            <a:off x="132185" y="89462"/>
            <a:ext cx="11404075" cy="1446550"/>
          </a:xfrm>
          <a:prstGeom prst="rect">
            <a:avLst/>
          </a:prstGeom>
          <a:noFill/>
        </p:spPr>
        <p:txBody>
          <a:bodyPr wrap="square">
            <a:spAutoFit/>
          </a:bodyPr>
          <a:lstStyle/>
          <a:p>
            <a:pPr>
              <a:buNone/>
            </a:pPr>
            <a:r>
              <a:rPr lang="en-GB" sz="2400" b="1" dirty="0" err="1"/>
              <a:t>Nykaa’s</a:t>
            </a:r>
            <a:r>
              <a:rPr lang="en-GB" sz="2400" b="1" dirty="0"/>
              <a:t> social media and review analysis</a:t>
            </a:r>
            <a:r>
              <a:rPr lang="en-GB" sz="2400" dirty="0"/>
              <a:t>:</a:t>
            </a:r>
          </a:p>
          <a:p>
            <a:pPr>
              <a:buNone/>
            </a:pPr>
            <a:endParaRPr lang="en-GB" sz="2400" dirty="0"/>
          </a:p>
          <a:p>
            <a:pPr>
              <a:buFont typeface="Arial" panose="020B0604020202020204" pitchFamily="34" charset="0"/>
              <a:buChar char="•"/>
            </a:pPr>
            <a:r>
              <a:rPr lang="en-GB" sz="2000" dirty="0" err="1"/>
              <a:t>Nykaa</a:t>
            </a:r>
            <a:r>
              <a:rPr lang="en-GB" sz="2000" dirty="0"/>
              <a:t> utilizes </a:t>
            </a:r>
            <a:r>
              <a:rPr lang="en-GB" sz="2000" b="1" dirty="0"/>
              <a:t>social media marketing</a:t>
            </a:r>
            <a:r>
              <a:rPr lang="en-GB" sz="2000" dirty="0"/>
              <a:t> to engage customers and track brand perception.</a:t>
            </a:r>
          </a:p>
          <a:p>
            <a:pPr>
              <a:buFont typeface="Arial" panose="020B0604020202020204" pitchFamily="34" charset="0"/>
              <a:buChar char="•"/>
            </a:pPr>
            <a:r>
              <a:rPr lang="en-GB" sz="2000" dirty="0"/>
              <a:t>Customer reviews highlight </a:t>
            </a:r>
            <a:r>
              <a:rPr lang="en-GB" sz="2000" b="1" dirty="0"/>
              <a:t>product quality and delivery service</a:t>
            </a:r>
            <a:r>
              <a:rPr lang="en-GB" sz="2000" dirty="0"/>
              <a:t> as key factors influencing satisfaction</a:t>
            </a:r>
            <a:r>
              <a:rPr lang="en-GB" dirty="0"/>
              <a:t>.</a:t>
            </a:r>
          </a:p>
        </p:txBody>
      </p:sp>
    </p:spTree>
    <p:extLst>
      <p:ext uri="{BB962C8B-B14F-4D97-AF65-F5344CB8AC3E}">
        <p14:creationId xmlns:p14="http://schemas.microsoft.com/office/powerpoint/2010/main" val="308946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4C183-54C6-255C-9DEF-6E2B9E65C740}"/>
              </a:ext>
            </a:extLst>
          </p:cNvPr>
          <p:cNvSpPr txBox="1"/>
          <p:nvPr/>
        </p:nvSpPr>
        <p:spPr>
          <a:xfrm>
            <a:off x="394390" y="82655"/>
            <a:ext cx="6097656" cy="1292662"/>
          </a:xfrm>
          <a:prstGeom prst="rect">
            <a:avLst/>
          </a:prstGeom>
          <a:noFill/>
        </p:spPr>
        <p:txBody>
          <a:bodyPr wrap="square">
            <a:spAutoFit/>
          </a:bodyPr>
          <a:lstStyle/>
          <a:p>
            <a:pPr rtl="0">
              <a:buNone/>
            </a:pPr>
            <a:r>
              <a:rPr lang="en-GB" sz="2400" b="0" i="0" u="none" strike="noStrike" dirty="0">
                <a:solidFill>
                  <a:srgbClr val="000000"/>
                </a:solidFill>
                <a:effectLst/>
                <a:latin typeface="Arial" panose="020B0604020202020204" pitchFamily="34" charset="0"/>
              </a:rPr>
              <a:t>Step 2: Data collections</a:t>
            </a:r>
          </a:p>
          <a:p>
            <a:pPr rtl="0">
              <a:buNone/>
            </a:pPr>
            <a:endParaRPr lang="en-GB" b="0" dirty="0">
              <a:effectLst/>
            </a:endParaRPr>
          </a:p>
          <a:p>
            <a:pPr>
              <a:buNone/>
            </a:pPr>
            <a:br>
              <a:rPr lang="en-GB" dirty="0"/>
            </a:br>
            <a:endParaRPr lang="en-IN" dirty="0"/>
          </a:p>
        </p:txBody>
      </p:sp>
      <p:pic>
        <p:nvPicPr>
          <p:cNvPr id="5" name="Picture 4">
            <a:extLst>
              <a:ext uri="{FF2B5EF4-FFF2-40B4-BE49-F238E27FC236}">
                <a16:creationId xmlns:a16="http://schemas.microsoft.com/office/drawing/2014/main" id="{F5878A73-70E8-C24F-0488-332153EE4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9621"/>
            <a:ext cx="6343651" cy="6348379"/>
          </a:xfrm>
          <a:prstGeom prst="rect">
            <a:avLst/>
          </a:prstGeom>
        </p:spPr>
      </p:pic>
      <p:sp>
        <p:nvSpPr>
          <p:cNvPr id="6" name="Rectangle 1">
            <a:extLst>
              <a:ext uri="{FF2B5EF4-FFF2-40B4-BE49-F238E27FC236}">
                <a16:creationId xmlns:a16="http://schemas.microsoft.com/office/drawing/2014/main" id="{2098160B-F9C7-3A47-9A8A-C3B010421A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123E664-26B1-7302-4105-1CA2487267E7}"/>
              </a:ext>
            </a:extLst>
          </p:cNvPr>
          <p:cNvSpPr>
            <a:spLocks noChangeArrowheads="1"/>
          </p:cNvSpPr>
          <p:nvPr/>
        </p:nvSpPr>
        <p:spPr bwMode="auto">
          <a:xfrm>
            <a:off x="142461" y="6374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93700E8-D420-27D9-73D8-6EC8B1F8B3AA}"/>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80687292-DF1B-F26A-5865-EB37D7D65685}"/>
              </a:ext>
            </a:extLst>
          </p:cNvPr>
          <p:cNvSpPr>
            <a:spLocks noChangeArrowheads="1"/>
          </p:cNvSpPr>
          <p:nvPr/>
        </p:nvSpPr>
        <p:spPr bwMode="auto">
          <a:xfrm>
            <a:off x="-405953" y="-151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1B0028E-B5BB-48C8-E2DA-9416E9D8E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1" y="608006"/>
            <a:ext cx="5694020" cy="6249992"/>
          </a:xfrm>
          <a:prstGeom prst="rect">
            <a:avLst/>
          </a:prstGeom>
        </p:spPr>
      </p:pic>
    </p:spTree>
    <p:extLst>
      <p:ext uri="{BB962C8B-B14F-4D97-AF65-F5344CB8AC3E}">
        <p14:creationId xmlns:p14="http://schemas.microsoft.com/office/powerpoint/2010/main" val="172828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AD45A-5CBD-A3E6-3CF5-B463D5B13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98982"/>
            <a:ext cx="12192000" cy="5059017"/>
          </a:xfrm>
          <a:prstGeom prst="rect">
            <a:avLst/>
          </a:prstGeom>
        </p:spPr>
      </p:pic>
      <p:sp>
        <p:nvSpPr>
          <p:cNvPr id="5" name="TextBox 4">
            <a:extLst>
              <a:ext uri="{FF2B5EF4-FFF2-40B4-BE49-F238E27FC236}">
                <a16:creationId xmlns:a16="http://schemas.microsoft.com/office/drawing/2014/main" id="{94BC0CE9-E9E7-A9D2-253D-24D2AC3ABDE0}"/>
              </a:ext>
            </a:extLst>
          </p:cNvPr>
          <p:cNvSpPr txBox="1"/>
          <p:nvPr/>
        </p:nvSpPr>
        <p:spPr>
          <a:xfrm>
            <a:off x="166480" y="338941"/>
            <a:ext cx="12025520" cy="1292662"/>
          </a:xfrm>
          <a:prstGeom prst="rect">
            <a:avLst/>
          </a:prstGeom>
          <a:noFill/>
        </p:spPr>
        <p:txBody>
          <a:bodyPr wrap="square">
            <a:spAutoFit/>
          </a:bodyPr>
          <a:lstStyle/>
          <a:p>
            <a:pPr rtl="0">
              <a:buNone/>
            </a:pPr>
            <a:r>
              <a:rPr lang="en-GB" sz="2400" b="1" i="0" u="none" strike="noStrike" dirty="0">
                <a:solidFill>
                  <a:srgbClr val="000000"/>
                </a:solidFill>
                <a:effectLst/>
                <a:latin typeface="Arial" panose="020B0604020202020204" pitchFamily="34" charset="0"/>
              </a:rPr>
              <a:t>Step 3: Brand Perception Analysis</a:t>
            </a:r>
          </a:p>
          <a:p>
            <a:pPr rtl="0">
              <a:buNone/>
            </a:pPr>
            <a:endParaRPr lang="en-GB" b="1" dirty="0">
              <a:effectLst/>
            </a:endParaRPr>
          </a:p>
          <a:p>
            <a:pPr>
              <a:buNone/>
            </a:pPr>
            <a:r>
              <a:rPr kumimoji="0" lang="en-US" altLang="en-US" sz="1800" b="0" i="0" u="none" strike="noStrike" cap="none" normalizeH="0" baseline="0" dirty="0">
                <a:ln>
                  <a:noFill/>
                </a:ln>
                <a:solidFill>
                  <a:schemeClr val="tx1"/>
                </a:solidFill>
                <a:effectLst/>
                <a:latin typeface="Arial" panose="020B0604020202020204" pitchFamily="34" charset="0"/>
              </a:rPr>
              <a:t>Understand how people feel about </a:t>
            </a:r>
            <a:r>
              <a:rPr kumimoji="0" lang="en-US" altLang="en-US" sz="1800" b="0" i="0" u="none" strike="noStrike" cap="none" normalizeH="0" baseline="0" dirty="0" err="1">
                <a:ln>
                  <a:noFill/>
                </a:ln>
                <a:solidFill>
                  <a:schemeClr val="tx1"/>
                </a:solidFill>
                <a:effectLst/>
                <a:latin typeface="Arial" panose="020B0604020202020204" pitchFamily="34" charset="0"/>
              </a:rPr>
              <a:t>Nykaa</a:t>
            </a:r>
            <a:r>
              <a:rPr kumimoji="0" lang="en-US" altLang="en-US" sz="1800" b="0" i="0" u="none" strike="noStrike" cap="none" normalizeH="0" baseline="0" dirty="0">
                <a:ln>
                  <a:noFill/>
                </a:ln>
                <a:solidFill>
                  <a:schemeClr val="tx1"/>
                </a:solidFill>
                <a:effectLst/>
                <a:latin typeface="Arial" panose="020B0604020202020204" pitchFamily="34" charset="0"/>
              </a:rPr>
              <a:t> by analyzing reviews and social media posts.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shows if the brand image is strong, trusted, and liked by customers.</a:t>
            </a:r>
          </a:p>
        </p:txBody>
      </p:sp>
    </p:spTree>
    <p:extLst>
      <p:ext uri="{BB962C8B-B14F-4D97-AF65-F5344CB8AC3E}">
        <p14:creationId xmlns:p14="http://schemas.microsoft.com/office/powerpoint/2010/main" val="275004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482</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Condensed</vt:lpstr>
      <vt:lpstr>Calibri</vt:lpstr>
      <vt:lpstr>Calibri Light</vt:lpstr>
      <vt:lpstr>inherit</vt:lpstr>
      <vt:lpstr>Office Theme</vt:lpstr>
      <vt:lpstr>MINI PROJECT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cinthiya goutham</dc:creator>
  <cp:lastModifiedBy>cinthiya goutham</cp:lastModifiedBy>
  <cp:revision>2</cp:revision>
  <dcterms:created xsi:type="dcterms:W3CDTF">2025-03-31T09:48:08Z</dcterms:created>
  <dcterms:modified xsi:type="dcterms:W3CDTF">2025-04-16T07:00:24Z</dcterms:modified>
</cp:coreProperties>
</file>